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9" r:id="rId4"/>
  </p:sldMasterIdLst>
  <p:notesMasterIdLst>
    <p:notesMasterId r:id="rId79"/>
  </p:notesMasterIdLst>
  <p:sldIdLst>
    <p:sldId id="693" r:id="rId5"/>
    <p:sldId id="575" r:id="rId6"/>
    <p:sldId id="527" r:id="rId7"/>
    <p:sldId id="508" r:id="rId8"/>
    <p:sldId id="505" r:id="rId9"/>
    <p:sldId id="518" r:id="rId10"/>
    <p:sldId id="581" r:id="rId11"/>
    <p:sldId id="314" r:id="rId12"/>
    <p:sldId id="315" r:id="rId13"/>
    <p:sldId id="494" r:id="rId14"/>
    <p:sldId id="702" r:id="rId15"/>
    <p:sldId id="703" r:id="rId16"/>
    <p:sldId id="698" r:id="rId17"/>
    <p:sldId id="699" r:id="rId18"/>
    <p:sldId id="704" r:id="rId19"/>
    <p:sldId id="705" r:id="rId20"/>
    <p:sldId id="707" r:id="rId21"/>
    <p:sldId id="588" r:id="rId22"/>
    <p:sldId id="731" r:id="rId23"/>
    <p:sldId id="542" r:id="rId24"/>
    <p:sldId id="716" r:id="rId25"/>
    <p:sldId id="753" r:id="rId26"/>
    <p:sldId id="708" r:id="rId27"/>
    <p:sldId id="709" r:id="rId28"/>
    <p:sldId id="710" r:id="rId29"/>
    <p:sldId id="711" r:id="rId30"/>
    <p:sldId id="712" r:id="rId31"/>
    <p:sldId id="713" r:id="rId32"/>
    <p:sldId id="714" r:id="rId33"/>
    <p:sldId id="715" r:id="rId34"/>
    <p:sldId id="730" r:id="rId35"/>
    <p:sldId id="717" r:id="rId36"/>
    <p:sldId id="718" r:id="rId37"/>
    <p:sldId id="719" r:id="rId38"/>
    <p:sldId id="722" r:id="rId39"/>
    <p:sldId id="721" r:id="rId40"/>
    <p:sldId id="723" r:id="rId41"/>
    <p:sldId id="720" r:id="rId42"/>
    <p:sldId id="724" r:id="rId43"/>
    <p:sldId id="725" r:id="rId44"/>
    <p:sldId id="726" r:id="rId45"/>
    <p:sldId id="727" r:id="rId46"/>
    <p:sldId id="456" r:id="rId47"/>
    <p:sldId id="594" r:id="rId48"/>
    <p:sldId id="728" r:id="rId49"/>
    <p:sldId id="744" r:id="rId50"/>
    <p:sldId id="750" r:id="rId51"/>
    <p:sldId id="741" r:id="rId52"/>
    <p:sldId id="553" r:id="rId53"/>
    <p:sldId id="545" r:id="rId54"/>
    <p:sldId id="526" r:id="rId55"/>
    <p:sldId id="459" r:id="rId56"/>
    <p:sldId id="732" r:id="rId57"/>
    <p:sldId id="461" r:id="rId58"/>
    <p:sldId id="462" r:id="rId59"/>
    <p:sldId id="733" r:id="rId60"/>
    <p:sldId id="734" r:id="rId61"/>
    <p:sldId id="735" r:id="rId62"/>
    <p:sldId id="466" r:id="rId63"/>
    <p:sldId id="501" r:id="rId64"/>
    <p:sldId id="729" r:id="rId65"/>
    <p:sldId id="469" r:id="rId66"/>
    <p:sldId id="749" r:id="rId67"/>
    <p:sldId id="471" r:id="rId68"/>
    <p:sldId id="562" r:id="rId69"/>
    <p:sldId id="536" r:id="rId70"/>
    <p:sldId id="740" r:id="rId71"/>
    <p:sldId id="736" r:id="rId72"/>
    <p:sldId id="532" r:id="rId73"/>
    <p:sldId id="738" r:id="rId74"/>
    <p:sldId id="739" r:id="rId75"/>
    <p:sldId id="514" r:id="rId76"/>
    <p:sldId id="563" r:id="rId77"/>
    <p:sldId id="564"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Whal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1859C"/>
    <a:srgbClr val="404040"/>
    <a:srgbClr val="3387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DB916C-5954-4F8F-A150-9A9276B645D8}" v="3" dt="2026-01-21T23:38:44.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666" y="114"/>
      </p:cViewPr>
      <p:guideLst>
        <p:guide orient="horz" pos="2160"/>
        <p:guide pos="2880"/>
      </p:guideLst>
    </p:cSldViewPr>
  </p:slideViewPr>
  <p:notesTextViewPr>
    <p:cViewPr>
      <p:scale>
        <a:sx n="1" d="1"/>
        <a:sy n="1" d="1"/>
      </p:scale>
      <p:origin x="0" y="-78"/>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tchison, Amanda M." userId="4d32315d-98e3-4be0-9718-effb1a1afab3" providerId="ADAL" clId="{E778DB96-4620-4CAE-846B-0BD4B0F4A1B8}"/>
    <pc:docChg chg="custSel addSld modSld">
      <pc:chgData name="Hutchison, Amanda M." userId="4d32315d-98e3-4be0-9718-effb1a1afab3" providerId="ADAL" clId="{E778DB96-4620-4CAE-846B-0BD4B0F4A1B8}" dt="2026-01-09T21:36:07" v="172" actId="20577"/>
      <pc:docMkLst>
        <pc:docMk/>
      </pc:docMkLst>
    </pc:docChg>
  </pc:docChgLst>
  <pc:docChgLst>
    <pc:chgData name="Bocard, Chelsea J." userId="ffb4b71c-6c6b-4edc-9b28-e3af4437f501" providerId="ADAL" clId="{FAB8B25C-E85A-4375-8B0C-FDDA4B308439}"/>
    <pc:docChg chg="custSel delSld modSld">
      <pc:chgData name="Bocard, Chelsea J." userId="ffb4b71c-6c6b-4edc-9b28-e3af4437f501" providerId="ADAL" clId="{FAB8B25C-E85A-4375-8B0C-FDDA4B308439}" dt="2026-01-21T23:40:06.971" v="118" actId="113"/>
      <pc:docMkLst>
        <pc:docMk/>
      </pc:docMkLst>
      <pc:sldChg chg="del">
        <pc:chgData name="Bocard, Chelsea J." userId="ffb4b71c-6c6b-4edc-9b28-e3af4437f501" providerId="ADAL" clId="{FAB8B25C-E85A-4375-8B0C-FDDA4B308439}" dt="2026-01-21T23:30:35.758" v="41" actId="47"/>
        <pc:sldMkLst>
          <pc:docMk/>
          <pc:sldMk cId="0" sldId="267"/>
        </pc:sldMkLst>
      </pc:sldChg>
      <pc:sldChg chg="modNotes">
        <pc:chgData name="Bocard, Chelsea J." userId="ffb4b71c-6c6b-4edc-9b28-e3af4437f501" providerId="ADAL" clId="{FAB8B25C-E85A-4375-8B0C-FDDA4B308439}" dt="2026-01-21T23:30:22.925" v="3" actId="368"/>
        <pc:sldMkLst>
          <pc:docMk/>
          <pc:sldMk cId="0" sldId="315"/>
        </pc:sldMkLst>
      </pc:sldChg>
      <pc:sldChg chg="del">
        <pc:chgData name="Bocard, Chelsea J." userId="ffb4b71c-6c6b-4edc-9b28-e3af4437f501" providerId="ADAL" clId="{FAB8B25C-E85A-4375-8B0C-FDDA4B308439}" dt="2026-01-21T23:35:03.956" v="68" actId="47"/>
        <pc:sldMkLst>
          <pc:docMk/>
          <pc:sldMk cId="975625239" sldId="458"/>
        </pc:sldMkLst>
      </pc:sldChg>
      <pc:sldChg chg="modNotes">
        <pc:chgData name="Bocard, Chelsea J." userId="ffb4b71c-6c6b-4edc-9b28-e3af4437f501" providerId="ADAL" clId="{FAB8B25C-E85A-4375-8B0C-FDDA4B308439}" dt="2026-01-21T23:30:23.322" v="33" actId="368"/>
        <pc:sldMkLst>
          <pc:docMk/>
          <pc:sldMk cId="1260594410" sldId="461"/>
        </pc:sldMkLst>
      </pc:sldChg>
      <pc:sldChg chg="modNotes">
        <pc:chgData name="Bocard, Chelsea J." userId="ffb4b71c-6c6b-4edc-9b28-e3af4437f501" providerId="ADAL" clId="{FAB8B25C-E85A-4375-8B0C-FDDA4B308439}" dt="2026-01-21T23:30:23.337" v="35" actId="368"/>
        <pc:sldMkLst>
          <pc:docMk/>
          <pc:sldMk cId="1436986730" sldId="462"/>
        </pc:sldMkLst>
      </pc:sldChg>
      <pc:sldChg chg="del">
        <pc:chgData name="Bocard, Chelsea J." userId="ffb4b71c-6c6b-4edc-9b28-e3af4437f501" providerId="ADAL" clId="{FAB8B25C-E85A-4375-8B0C-FDDA4B308439}" dt="2026-01-21T23:36:09.300" v="76" actId="47"/>
        <pc:sldMkLst>
          <pc:docMk/>
          <pc:sldMk cId="3172623933" sldId="474"/>
        </pc:sldMkLst>
      </pc:sldChg>
      <pc:sldChg chg="del modNotes">
        <pc:chgData name="Bocard, Chelsea J." userId="ffb4b71c-6c6b-4edc-9b28-e3af4437f501" providerId="ADAL" clId="{FAB8B25C-E85A-4375-8B0C-FDDA4B308439}" dt="2026-01-21T23:32:26.273" v="54" actId="47"/>
        <pc:sldMkLst>
          <pc:docMk/>
          <pc:sldMk cId="1224166447" sldId="497"/>
        </pc:sldMkLst>
      </pc:sldChg>
      <pc:sldChg chg="modSp mod">
        <pc:chgData name="Bocard, Chelsea J." userId="ffb4b71c-6c6b-4edc-9b28-e3af4437f501" providerId="ADAL" clId="{FAB8B25C-E85A-4375-8B0C-FDDA4B308439}" dt="2026-01-21T23:37:09.937" v="116" actId="403"/>
        <pc:sldMkLst>
          <pc:docMk/>
          <pc:sldMk cId="4110251128" sldId="508"/>
        </pc:sldMkLst>
        <pc:spChg chg="mod">
          <ac:chgData name="Bocard, Chelsea J." userId="ffb4b71c-6c6b-4edc-9b28-e3af4437f501" providerId="ADAL" clId="{FAB8B25C-E85A-4375-8B0C-FDDA4B308439}" dt="2026-01-21T23:37:09.937" v="116" actId="403"/>
          <ac:spMkLst>
            <pc:docMk/>
            <pc:sldMk cId="4110251128" sldId="508"/>
            <ac:spMk id="29698" creationId="{00000000-0000-0000-0000-000000000000}"/>
          </ac:spMkLst>
        </pc:spChg>
      </pc:sldChg>
      <pc:sldChg chg="modSp mod modNotes">
        <pc:chgData name="Bocard, Chelsea J." userId="ffb4b71c-6c6b-4edc-9b28-e3af4437f501" providerId="ADAL" clId="{FAB8B25C-E85A-4375-8B0C-FDDA4B308439}" dt="2026-01-21T23:31:20.313" v="47" actId="27636"/>
        <pc:sldMkLst>
          <pc:docMk/>
          <pc:sldMk cId="2370847250" sldId="527"/>
        </pc:sldMkLst>
        <pc:spChg chg="mod">
          <ac:chgData name="Bocard, Chelsea J." userId="ffb4b71c-6c6b-4edc-9b28-e3af4437f501" providerId="ADAL" clId="{FAB8B25C-E85A-4375-8B0C-FDDA4B308439}" dt="2026-01-21T23:31:20.313" v="47" actId="27636"/>
          <ac:spMkLst>
            <pc:docMk/>
            <pc:sldMk cId="2370847250" sldId="527"/>
            <ac:spMk id="3" creationId="{00000000-0000-0000-0000-000000000000}"/>
          </ac:spMkLst>
        </pc:spChg>
      </pc:sldChg>
      <pc:sldChg chg="del modNotes">
        <pc:chgData name="Bocard, Chelsea J." userId="ffb4b71c-6c6b-4edc-9b28-e3af4437f501" providerId="ADAL" clId="{FAB8B25C-E85A-4375-8B0C-FDDA4B308439}" dt="2026-01-21T23:35:18.651" v="69" actId="47"/>
        <pc:sldMkLst>
          <pc:docMk/>
          <pc:sldMk cId="234581337" sldId="537"/>
        </pc:sldMkLst>
      </pc:sldChg>
      <pc:sldChg chg="del">
        <pc:chgData name="Bocard, Chelsea J." userId="ffb4b71c-6c6b-4edc-9b28-e3af4437f501" providerId="ADAL" clId="{FAB8B25C-E85A-4375-8B0C-FDDA4B308439}" dt="2026-01-21T23:32:11.894" v="51" actId="47"/>
        <pc:sldMkLst>
          <pc:docMk/>
          <pc:sldMk cId="559204682" sldId="541"/>
        </pc:sldMkLst>
      </pc:sldChg>
      <pc:sldChg chg="modNotesTx">
        <pc:chgData name="Bocard, Chelsea J." userId="ffb4b71c-6c6b-4edc-9b28-e3af4437f501" providerId="ADAL" clId="{FAB8B25C-E85A-4375-8B0C-FDDA4B308439}" dt="2026-01-21T23:40:06.971" v="118" actId="113"/>
        <pc:sldMkLst>
          <pc:docMk/>
          <pc:sldMk cId="2786975329" sldId="542"/>
        </pc:sldMkLst>
      </pc:sldChg>
      <pc:sldChg chg="del modNotes">
        <pc:chgData name="Bocard, Chelsea J." userId="ffb4b71c-6c6b-4edc-9b28-e3af4437f501" providerId="ADAL" clId="{FAB8B25C-E85A-4375-8B0C-FDDA4B308439}" dt="2026-01-21T23:34:01.566" v="58" actId="47"/>
        <pc:sldMkLst>
          <pc:docMk/>
          <pc:sldMk cId="3151751974" sldId="552"/>
        </pc:sldMkLst>
      </pc:sldChg>
      <pc:sldChg chg="del">
        <pc:chgData name="Bocard, Chelsea J." userId="ffb4b71c-6c6b-4edc-9b28-e3af4437f501" providerId="ADAL" clId="{FAB8B25C-E85A-4375-8B0C-FDDA4B308439}" dt="2026-01-21T23:35:23.613" v="70" actId="47"/>
        <pc:sldMkLst>
          <pc:docMk/>
          <pc:sldMk cId="1363657566" sldId="561"/>
        </pc:sldMkLst>
      </pc:sldChg>
      <pc:sldChg chg="del">
        <pc:chgData name="Bocard, Chelsea J." userId="ffb4b71c-6c6b-4edc-9b28-e3af4437f501" providerId="ADAL" clId="{FAB8B25C-E85A-4375-8B0C-FDDA4B308439}" dt="2026-01-21T23:35:58.748" v="75" actId="47"/>
        <pc:sldMkLst>
          <pc:docMk/>
          <pc:sldMk cId="1603968754" sldId="583"/>
        </pc:sldMkLst>
      </pc:sldChg>
      <pc:sldChg chg="del">
        <pc:chgData name="Bocard, Chelsea J." userId="ffb4b71c-6c6b-4edc-9b28-e3af4437f501" providerId="ADAL" clId="{FAB8B25C-E85A-4375-8B0C-FDDA4B308439}" dt="2026-01-21T23:32:09.024" v="50" actId="47"/>
        <pc:sldMkLst>
          <pc:docMk/>
          <pc:sldMk cId="3083508224" sldId="586"/>
        </pc:sldMkLst>
      </pc:sldChg>
      <pc:sldChg chg="del">
        <pc:chgData name="Bocard, Chelsea J." userId="ffb4b71c-6c6b-4edc-9b28-e3af4437f501" providerId="ADAL" clId="{FAB8B25C-E85A-4375-8B0C-FDDA4B308439}" dt="2026-01-21T23:35:52.367" v="73" actId="47"/>
        <pc:sldMkLst>
          <pc:docMk/>
          <pc:sldMk cId="2926934157" sldId="587"/>
        </pc:sldMkLst>
      </pc:sldChg>
      <pc:sldChg chg="del">
        <pc:chgData name="Bocard, Chelsea J." userId="ffb4b71c-6c6b-4edc-9b28-e3af4437f501" providerId="ADAL" clId="{FAB8B25C-E85A-4375-8B0C-FDDA4B308439}" dt="2026-01-21T23:30:32.655" v="38" actId="47"/>
        <pc:sldMkLst>
          <pc:docMk/>
          <pc:sldMk cId="2907152315" sldId="645"/>
        </pc:sldMkLst>
      </pc:sldChg>
      <pc:sldChg chg="del">
        <pc:chgData name="Bocard, Chelsea J." userId="ffb4b71c-6c6b-4edc-9b28-e3af4437f501" providerId="ADAL" clId="{FAB8B25C-E85A-4375-8B0C-FDDA4B308439}" dt="2026-01-21T23:30:34.083" v="40" actId="47"/>
        <pc:sldMkLst>
          <pc:docMk/>
          <pc:sldMk cId="1728640707" sldId="646"/>
        </pc:sldMkLst>
      </pc:sldChg>
      <pc:sldChg chg="del">
        <pc:chgData name="Bocard, Chelsea J." userId="ffb4b71c-6c6b-4edc-9b28-e3af4437f501" providerId="ADAL" clId="{FAB8B25C-E85A-4375-8B0C-FDDA4B308439}" dt="2026-01-21T23:31:36.501" v="48" actId="47"/>
        <pc:sldMkLst>
          <pc:docMk/>
          <pc:sldMk cId="67751403" sldId="648"/>
        </pc:sldMkLst>
      </pc:sldChg>
      <pc:sldChg chg="del">
        <pc:chgData name="Bocard, Chelsea J." userId="ffb4b71c-6c6b-4edc-9b28-e3af4437f501" providerId="ADAL" clId="{FAB8B25C-E85A-4375-8B0C-FDDA4B308439}" dt="2026-01-21T23:34:03.040" v="59" actId="47"/>
        <pc:sldMkLst>
          <pc:docMk/>
          <pc:sldMk cId="1445190229" sldId="649"/>
        </pc:sldMkLst>
      </pc:sldChg>
      <pc:sldChg chg="del">
        <pc:chgData name="Bocard, Chelsea J." userId="ffb4b71c-6c6b-4edc-9b28-e3af4437f501" providerId="ADAL" clId="{FAB8B25C-E85A-4375-8B0C-FDDA4B308439}" dt="2026-01-21T23:35:02.186" v="67" actId="47"/>
        <pc:sldMkLst>
          <pc:docMk/>
          <pc:sldMk cId="2318961772" sldId="663"/>
        </pc:sldMkLst>
      </pc:sldChg>
      <pc:sldChg chg="del">
        <pc:chgData name="Bocard, Chelsea J." userId="ffb4b71c-6c6b-4edc-9b28-e3af4437f501" providerId="ADAL" clId="{FAB8B25C-E85A-4375-8B0C-FDDA4B308439}" dt="2026-01-21T23:30:36.358" v="42" actId="47"/>
        <pc:sldMkLst>
          <pc:docMk/>
          <pc:sldMk cId="3197178013" sldId="664"/>
        </pc:sldMkLst>
      </pc:sldChg>
      <pc:sldChg chg="del">
        <pc:chgData name="Bocard, Chelsea J." userId="ffb4b71c-6c6b-4edc-9b28-e3af4437f501" providerId="ADAL" clId="{FAB8B25C-E85A-4375-8B0C-FDDA4B308439}" dt="2026-01-21T23:34:53.815" v="66" actId="47"/>
        <pc:sldMkLst>
          <pc:docMk/>
          <pc:sldMk cId="1603151626" sldId="665"/>
        </pc:sldMkLst>
      </pc:sldChg>
      <pc:sldChg chg="del">
        <pc:chgData name="Bocard, Chelsea J." userId="ffb4b71c-6c6b-4edc-9b28-e3af4437f501" providerId="ADAL" clId="{FAB8B25C-E85A-4375-8B0C-FDDA4B308439}" dt="2026-01-21T23:30:33.529" v="39" actId="47"/>
        <pc:sldMkLst>
          <pc:docMk/>
          <pc:sldMk cId="2156278441" sldId="694"/>
        </pc:sldMkLst>
      </pc:sldChg>
      <pc:sldChg chg="del">
        <pc:chgData name="Bocard, Chelsea J." userId="ffb4b71c-6c6b-4edc-9b28-e3af4437f501" providerId="ADAL" clId="{FAB8B25C-E85A-4375-8B0C-FDDA4B308439}" dt="2026-01-21T23:31:41.820" v="49" actId="47"/>
        <pc:sldMkLst>
          <pc:docMk/>
          <pc:sldMk cId="2361039406" sldId="697"/>
        </pc:sldMkLst>
      </pc:sldChg>
      <pc:sldChg chg="delSp del mod modNotes">
        <pc:chgData name="Bocard, Chelsea J." userId="ffb4b71c-6c6b-4edc-9b28-e3af4437f501" providerId="ADAL" clId="{FAB8B25C-E85A-4375-8B0C-FDDA4B308439}" dt="2026-01-21T23:32:24.742" v="53" actId="47"/>
        <pc:sldMkLst>
          <pc:docMk/>
          <pc:sldMk cId="569291675" sldId="700"/>
        </pc:sldMkLst>
        <pc:spChg chg="del">
          <ac:chgData name="Bocard, Chelsea J." userId="ffb4b71c-6c6b-4edc-9b28-e3af4437f501" providerId="ADAL" clId="{FAB8B25C-E85A-4375-8B0C-FDDA4B308439}" dt="2026-01-21T23:32:20.260" v="52" actId="478"/>
          <ac:spMkLst>
            <pc:docMk/>
            <pc:sldMk cId="569291675" sldId="700"/>
            <ac:spMk id="3" creationId="{A0B8E2AC-B420-4216-9A39-839017933139}"/>
          </ac:spMkLst>
        </pc:spChg>
      </pc:sldChg>
      <pc:sldChg chg="modNotes">
        <pc:chgData name="Bocard, Chelsea J." userId="ffb4b71c-6c6b-4edc-9b28-e3af4437f501" providerId="ADAL" clId="{FAB8B25C-E85A-4375-8B0C-FDDA4B308439}" dt="2026-01-21T23:30:23.132" v="15" actId="368"/>
        <pc:sldMkLst>
          <pc:docMk/>
          <pc:sldMk cId="138204173" sldId="708"/>
        </pc:sldMkLst>
      </pc:sldChg>
      <pc:sldChg chg="modNotes">
        <pc:chgData name="Bocard, Chelsea J." userId="ffb4b71c-6c6b-4edc-9b28-e3af4437f501" providerId="ADAL" clId="{FAB8B25C-E85A-4375-8B0C-FDDA4B308439}" dt="2026-01-21T23:30:23.161" v="17" actId="368"/>
        <pc:sldMkLst>
          <pc:docMk/>
          <pc:sldMk cId="1070918543" sldId="715"/>
        </pc:sldMkLst>
      </pc:sldChg>
      <pc:sldChg chg="delSp mod modNotes">
        <pc:chgData name="Bocard, Chelsea J." userId="ffb4b71c-6c6b-4edc-9b28-e3af4437f501" providerId="ADAL" clId="{FAB8B25C-E85A-4375-8B0C-FDDA4B308439}" dt="2026-01-21T23:33:45.407" v="56" actId="478"/>
        <pc:sldMkLst>
          <pc:docMk/>
          <pc:sldMk cId="1678589571" sldId="716"/>
        </pc:sldMkLst>
        <pc:picChg chg="del">
          <ac:chgData name="Bocard, Chelsea J." userId="ffb4b71c-6c6b-4edc-9b28-e3af4437f501" providerId="ADAL" clId="{FAB8B25C-E85A-4375-8B0C-FDDA4B308439}" dt="2026-01-21T23:33:45.407" v="56" actId="478"/>
          <ac:picMkLst>
            <pc:docMk/>
            <pc:sldMk cId="1678589571" sldId="716"/>
            <ac:picMk id="4" creationId="{27E5BE98-A4DC-4ECF-8398-C3D47E41C39E}"/>
          </ac:picMkLst>
        </pc:picChg>
      </pc:sldChg>
      <pc:sldChg chg="modNotes">
        <pc:chgData name="Bocard, Chelsea J." userId="ffb4b71c-6c6b-4edc-9b28-e3af4437f501" providerId="ADAL" clId="{FAB8B25C-E85A-4375-8B0C-FDDA4B308439}" dt="2026-01-21T23:30:23.217" v="23" actId="368"/>
        <pc:sldMkLst>
          <pc:docMk/>
          <pc:sldMk cId="3545537181" sldId="717"/>
        </pc:sldMkLst>
      </pc:sldChg>
      <pc:sldChg chg="modSp mod">
        <pc:chgData name="Bocard, Chelsea J." userId="ffb4b71c-6c6b-4edc-9b28-e3af4437f501" providerId="ADAL" clId="{FAB8B25C-E85A-4375-8B0C-FDDA4B308439}" dt="2026-01-21T23:34:38.354" v="64" actId="14100"/>
        <pc:sldMkLst>
          <pc:docMk/>
          <pc:sldMk cId="2394200521" sldId="718"/>
        </pc:sldMkLst>
        <pc:spChg chg="mod">
          <ac:chgData name="Bocard, Chelsea J." userId="ffb4b71c-6c6b-4edc-9b28-e3af4437f501" providerId="ADAL" clId="{FAB8B25C-E85A-4375-8B0C-FDDA4B308439}" dt="2026-01-21T23:34:38.354" v="64" actId="14100"/>
          <ac:spMkLst>
            <pc:docMk/>
            <pc:sldMk cId="2394200521" sldId="718"/>
            <ac:spMk id="3" creationId="{46094A0C-8CA9-4577-A361-DAEE4D28F125}"/>
          </ac:spMkLst>
        </pc:spChg>
      </pc:sldChg>
      <pc:sldChg chg="modNotes">
        <pc:chgData name="Bocard, Chelsea J." userId="ffb4b71c-6c6b-4edc-9b28-e3af4437f501" providerId="ADAL" clId="{FAB8B25C-E85A-4375-8B0C-FDDA4B308439}" dt="2026-01-21T23:30:23.244" v="27" actId="368"/>
        <pc:sldMkLst>
          <pc:docMk/>
          <pc:sldMk cId="2231301003" sldId="720"/>
        </pc:sldMkLst>
      </pc:sldChg>
      <pc:sldChg chg="modNotes">
        <pc:chgData name="Bocard, Chelsea J." userId="ffb4b71c-6c6b-4edc-9b28-e3af4437f501" providerId="ADAL" clId="{FAB8B25C-E85A-4375-8B0C-FDDA4B308439}" dt="2026-01-21T23:30:23.232" v="25" actId="368"/>
        <pc:sldMkLst>
          <pc:docMk/>
          <pc:sldMk cId="271175455" sldId="721"/>
        </pc:sldMkLst>
      </pc:sldChg>
      <pc:sldChg chg="modNotes">
        <pc:chgData name="Bocard, Chelsea J." userId="ffb4b71c-6c6b-4edc-9b28-e3af4437f501" providerId="ADAL" clId="{FAB8B25C-E85A-4375-8B0C-FDDA4B308439}" dt="2026-01-21T23:30:23.183" v="19" actId="368"/>
        <pc:sldMkLst>
          <pc:docMk/>
          <pc:sldMk cId="2562186068" sldId="730"/>
        </pc:sldMkLst>
      </pc:sldChg>
      <pc:sldChg chg="del">
        <pc:chgData name="Bocard, Chelsea J." userId="ffb4b71c-6c6b-4edc-9b28-e3af4437f501" providerId="ADAL" clId="{FAB8B25C-E85A-4375-8B0C-FDDA4B308439}" dt="2026-01-21T23:35:25.606" v="71" actId="47"/>
        <pc:sldMkLst>
          <pc:docMk/>
          <pc:sldMk cId="138309178" sldId="737"/>
        </pc:sldMkLst>
      </pc:sldChg>
      <pc:sldChg chg="del">
        <pc:chgData name="Bocard, Chelsea J." userId="ffb4b71c-6c6b-4edc-9b28-e3af4437f501" providerId="ADAL" clId="{FAB8B25C-E85A-4375-8B0C-FDDA4B308439}" dt="2026-01-21T23:30:44.988" v="45" actId="47"/>
        <pc:sldMkLst>
          <pc:docMk/>
          <pc:sldMk cId="1290089148" sldId="742"/>
        </pc:sldMkLst>
      </pc:sldChg>
      <pc:sldChg chg="del">
        <pc:chgData name="Bocard, Chelsea J." userId="ffb4b71c-6c6b-4edc-9b28-e3af4437f501" providerId="ADAL" clId="{FAB8B25C-E85A-4375-8B0C-FDDA4B308439}" dt="2026-01-21T23:30:38.425" v="44" actId="47"/>
        <pc:sldMkLst>
          <pc:docMk/>
          <pc:sldMk cId="2347744488" sldId="743"/>
        </pc:sldMkLst>
      </pc:sldChg>
      <pc:sldChg chg="modNotes">
        <pc:chgData name="Bocard, Chelsea J." userId="ffb4b71c-6c6b-4edc-9b28-e3af4437f501" providerId="ADAL" clId="{FAB8B25C-E85A-4375-8B0C-FDDA4B308439}" dt="2026-01-21T23:30:23.278" v="29" actId="368"/>
        <pc:sldMkLst>
          <pc:docMk/>
          <pc:sldMk cId="3114741095" sldId="744"/>
        </pc:sldMkLst>
      </pc:sldChg>
      <pc:sldChg chg="del">
        <pc:chgData name="Bocard, Chelsea J." userId="ffb4b71c-6c6b-4edc-9b28-e3af4437f501" providerId="ADAL" clId="{FAB8B25C-E85A-4375-8B0C-FDDA4B308439}" dt="2026-01-21T23:35:54.956" v="74" actId="47"/>
        <pc:sldMkLst>
          <pc:docMk/>
          <pc:sldMk cId="1417944192" sldId="745"/>
        </pc:sldMkLst>
      </pc:sldChg>
      <pc:sldChg chg="del">
        <pc:chgData name="Bocard, Chelsea J." userId="ffb4b71c-6c6b-4edc-9b28-e3af4437f501" providerId="ADAL" clId="{FAB8B25C-E85A-4375-8B0C-FDDA4B308439}" dt="2026-01-21T23:30:37.683" v="43" actId="47"/>
        <pc:sldMkLst>
          <pc:docMk/>
          <pc:sldMk cId="505196408" sldId="746"/>
        </pc:sldMkLst>
      </pc:sldChg>
      <pc:sldChg chg="del">
        <pc:chgData name="Bocard, Chelsea J." userId="ffb4b71c-6c6b-4edc-9b28-e3af4437f501" providerId="ADAL" clId="{FAB8B25C-E85A-4375-8B0C-FDDA4B308439}" dt="2026-01-21T23:34:51.178" v="65" actId="47"/>
        <pc:sldMkLst>
          <pc:docMk/>
          <pc:sldMk cId="2004462611" sldId="747"/>
        </pc:sldMkLst>
      </pc:sldChg>
      <pc:sldChg chg="del">
        <pc:chgData name="Bocard, Chelsea J." userId="ffb4b71c-6c6b-4edc-9b28-e3af4437f501" providerId="ADAL" clId="{FAB8B25C-E85A-4375-8B0C-FDDA4B308439}" dt="2026-01-21T23:33:57.359" v="57" actId="47"/>
        <pc:sldMkLst>
          <pc:docMk/>
          <pc:sldMk cId="356564450" sldId="748"/>
        </pc:sldMkLst>
      </pc:sldChg>
      <pc:sldChg chg="modNotes">
        <pc:chgData name="Bocard, Chelsea J." userId="ffb4b71c-6c6b-4edc-9b28-e3af4437f501" providerId="ADAL" clId="{FAB8B25C-E85A-4375-8B0C-FDDA4B308439}" dt="2026-01-21T23:30:23.304" v="31" actId="368"/>
        <pc:sldMkLst>
          <pc:docMk/>
          <pc:sldMk cId="4162796719" sldId="750"/>
        </pc:sldMkLst>
      </pc:sldChg>
      <pc:sldChg chg="del modNotes">
        <pc:chgData name="Bocard, Chelsea J." userId="ffb4b71c-6c6b-4edc-9b28-e3af4437f501" providerId="ADAL" clId="{FAB8B25C-E85A-4375-8B0C-FDDA4B308439}" dt="2026-01-21T23:32:30.475" v="55" actId="47"/>
        <pc:sldMkLst>
          <pc:docMk/>
          <pc:sldMk cId="463815512" sldId="751"/>
        </pc:sldMkLst>
      </pc:sldChg>
      <pc:sldChg chg="del">
        <pc:chgData name="Bocard, Chelsea J." userId="ffb4b71c-6c6b-4edc-9b28-e3af4437f501" providerId="ADAL" clId="{FAB8B25C-E85A-4375-8B0C-FDDA4B308439}" dt="2026-01-21T23:35:48.926" v="72" actId="47"/>
        <pc:sldMkLst>
          <pc:docMk/>
          <pc:sldMk cId="3610756809" sldId="752"/>
        </pc:sldMkLst>
      </pc:sldChg>
      <pc:sldChg chg="modNotes">
        <pc:chgData name="Bocard, Chelsea J." userId="ffb4b71c-6c6b-4edc-9b28-e3af4437f501" providerId="ADAL" clId="{FAB8B25C-E85A-4375-8B0C-FDDA4B308439}" dt="2026-01-21T23:30:23.106" v="13" actId="368"/>
        <pc:sldMkLst>
          <pc:docMk/>
          <pc:sldMk cId="2213988552" sldId="753"/>
        </pc:sldMkLst>
      </pc:sldChg>
    </pc:docChg>
  </pc:docChgLst>
  <pc:docChgLst>
    <pc:chgData name="Sappenfield, Zachary C." userId="96878d76-48f6-4be0-bdf0-fd75a75e7764" providerId="ADAL" clId="{AD41EC2F-E5A7-49BA-928C-B55B132F9A32}"/>
    <pc:docChg chg="custSel addSld modSld">
      <pc:chgData name="Sappenfield, Zachary C." userId="96878d76-48f6-4be0-bdf0-fd75a75e7764" providerId="ADAL" clId="{AD41EC2F-E5A7-49BA-928C-B55B132F9A32}" dt="2026-01-13T17:00:23.505" v="527" actId="478"/>
      <pc:docMkLst>
        <pc:docMk/>
      </pc:docMkLst>
      <pc:sldChg chg="modNotesTx">
        <pc:chgData name="Sappenfield, Zachary C." userId="96878d76-48f6-4be0-bdf0-fd75a75e7764" providerId="ADAL" clId="{AD41EC2F-E5A7-49BA-928C-B55B132F9A32}" dt="2026-01-13T16:47:00.380" v="245" actId="20577"/>
        <pc:sldMkLst>
          <pc:docMk/>
          <pc:sldMk cId="138204173" sldId="708"/>
        </pc:sldMkLst>
      </pc:sldChg>
      <pc:sldChg chg="modNotesTx">
        <pc:chgData name="Sappenfield, Zachary C." userId="96878d76-48f6-4be0-bdf0-fd75a75e7764" providerId="ADAL" clId="{AD41EC2F-E5A7-49BA-928C-B55B132F9A32}" dt="2026-01-13T16:51:49.130" v="303" actId="20577"/>
        <pc:sldMkLst>
          <pc:docMk/>
          <pc:sldMk cId="1070918543" sldId="715"/>
        </pc:sldMkLst>
      </pc:sldChg>
      <pc:sldChg chg="modSp mod modNotesTx">
        <pc:chgData name="Sappenfield, Zachary C." userId="96878d76-48f6-4be0-bdf0-fd75a75e7764" providerId="ADAL" clId="{AD41EC2F-E5A7-49BA-928C-B55B132F9A32}" dt="2026-01-13T16:59:55.770" v="526" actId="115"/>
        <pc:sldMkLst>
          <pc:docMk/>
          <pc:sldMk cId="1678589571" sldId="716"/>
        </pc:sldMkLst>
        <pc:spChg chg="mod">
          <ac:chgData name="Sappenfield, Zachary C." userId="96878d76-48f6-4be0-bdf0-fd75a75e7764" providerId="ADAL" clId="{AD41EC2F-E5A7-49BA-928C-B55B132F9A32}" dt="2026-01-13T16:59:55.770" v="526" actId="115"/>
          <ac:spMkLst>
            <pc:docMk/>
            <pc:sldMk cId="1678589571" sldId="716"/>
            <ac:spMk id="3" creationId="{B37FF7FC-6F4B-4792-B482-CDB21359FA0C}"/>
          </ac:spMkLst>
        </pc:spChg>
      </pc:sldChg>
      <pc:sldChg chg="delSp modSp add mod">
        <pc:chgData name="Sappenfield, Zachary C." userId="96878d76-48f6-4be0-bdf0-fd75a75e7764" providerId="ADAL" clId="{AD41EC2F-E5A7-49BA-928C-B55B132F9A32}" dt="2026-01-13T17:00:23.505" v="527" actId="478"/>
        <pc:sldMkLst>
          <pc:docMk/>
          <pc:sldMk cId="2213988552" sldId="753"/>
        </pc:sldMkLst>
        <pc:spChg chg="mod">
          <ac:chgData name="Sappenfield, Zachary C." userId="96878d76-48f6-4be0-bdf0-fd75a75e7764" providerId="ADAL" clId="{AD41EC2F-E5A7-49BA-928C-B55B132F9A32}" dt="2026-01-13T16:58:28.433" v="412" actId="20577"/>
          <ac:spMkLst>
            <pc:docMk/>
            <pc:sldMk cId="2213988552" sldId="753"/>
            <ac:spMk id="3" creationId="{205ACC50-30CD-93D7-2082-CDDEDE42C2FC}"/>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7.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image" Target="../media/image45.svg"/><Relationship Id="rId16" Type="http://schemas.openxmlformats.org/officeDocument/2006/relationships/image" Target="../media/image59.svg"/><Relationship Id="rId1" Type="http://schemas.openxmlformats.org/officeDocument/2006/relationships/image" Target="../media/image44.png"/><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diagrams/_rels/data9.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sv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image" Target="../media/image45.svg"/><Relationship Id="rId16" Type="http://schemas.openxmlformats.org/officeDocument/2006/relationships/image" Target="../media/image59.svg"/><Relationship Id="rId1" Type="http://schemas.openxmlformats.org/officeDocument/2006/relationships/image" Target="../media/image44.png"/><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diagrams/_rels/drawing9.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sv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E2764D-3C3E-407B-8A5A-A8277749FC8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0178601C-330A-4A08-97A8-82ACEA2B1727}">
      <dgm:prSet phldrT="[Text]" custT="1"/>
      <dgm:spPr/>
      <dgm:t>
        <a:bodyPr/>
        <a:lstStyle/>
        <a:p>
          <a:r>
            <a:rPr lang="en-US" sz="3200">
              <a:solidFill>
                <a:srgbClr val="FFFF00"/>
              </a:solidFill>
            </a:rPr>
            <a:t>Workplace</a:t>
          </a:r>
          <a:r>
            <a:rPr lang="en-US" sz="3200">
              <a:solidFill>
                <a:schemeClr val="accent5"/>
              </a:solidFill>
            </a:rPr>
            <a:t> </a:t>
          </a:r>
          <a:r>
            <a:rPr lang="en-US" sz="3200">
              <a:solidFill>
                <a:srgbClr val="FFFF00"/>
              </a:solidFill>
            </a:rPr>
            <a:t>Culture</a:t>
          </a:r>
        </a:p>
      </dgm:t>
    </dgm:pt>
    <dgm:pt modelId="{D822F017-F32E-4C58-B870-6E92C7EC707A}" type="parTrans" cxnId="{B5F5544B-CD78-4170-BBF1-699399368742}">
      <dgm:prSet/>
      <dgm:spPr/>
      <dgm:t>
        <a:bodyPr/>
        <a:lstStyle/>
        <a:p>
          <a:endParaRPr lang="en-US"/>
        </a:p>
      </dgm:t>
    </dgm:pt>
    <dgm:pt modelId="{4C15225C-D18F-42F8-9422-4E7D25822257}" type="sibTrans" cxnId="{B5F5544B-CD78-4170-BBF1-699399368742}">
      <dgm:prSet/>
      <dgm:spPr/>
      <dgm:t>
        <a:bodyPr/>
        <a:lstStyle/>
        <a:p>
          <a:endParaRPr lang="en-US"/>
        </a:p>
      </dgm:t>
    </dgm:pt>
    <dgm:pt modelId="{3410D680-8E51-4289-91F1-ADA515FD1856}">
      <dgm:prSet phldrT="[Text]" custT="1"/>
      <dgm:spPr/>
      <dgm:t>
        <a:bodyPr/>
        <a:lstStyle/>
        <a:p>
          <a:r>
            <a:rPr lang="en-US" sz="2800"/>
            <a:t>Flexibility</a:t>
          </a:r>
        </a:p>
      </dgm:t>
    </dgm:pt>
    <dgm:pt modelId="{A2973A98-68A9-44F3-8B44-AE5D6ECC6D50}" type="parTrans" cxnId="{0742E982-5709-4BFD-8C97-F2136F169751}">
      <dgm:prSet/>
      <dgm:spPr/>
      <dgm:t>
        <a:bodyPr/>
        <a:lstStyle/>
        <a:p>
          <a:endParaRPr lang="en-US"/>
        </a:p>
      </dgm:t>
    </dgm:pt>
    <dgm:pt modelId="{27436126-FF3E-4A11-A85E-76EE57CD518D}" type="sibTrans" cxnId="{0742E982-5709-4BFD-8C97-F2136F169751}">
      <dgm:prSet/>
      <dgm:spPr/>
      <dgm:t>
        <a:bodyPr/>
        <a:lstStyle/>
        <a:p>
          <a:endParaRPr lang="en-US"/>
        </a:p>
      </dgm:t>
    </dgm:pt>
    <dgm:pt modelId="{F335E5B9-ACFA-4729-BE96-26354D17DEFE}">
      <dgm:prSet phldrT="[Text]" custT="1"/>
      <dgm:spPr/>
      <dgm:t>
        <a:bodyPr/>
        <a:lstStyle/>
        <a:p>
          <a:r>
            <a:rPr lang="en-US" sz="2800"/>
            <a:t>Management Style</a:t>
          </a:r>
        </a:p>
      </dgm:t>
    </dgm:pt>
    <dgm:pt modelId="{BD9543A9-56BA-4172-8687-237142D42087}" type="parTrans" cxnId="{3D4EEA16-ED1D-43EB-BECA-16C94E3D7EDD}">
      <dgm:prSet/>
      <dgm:spPr/>
      <dgm:t>
        <a:bodyPr/>
        <a:lstStyle/>
        <a:p>
          <a:endParaRPr lang="en-US"/>
        </a:p>
      </dgm:t>
    </dgm:pt>
    <dgm:pt modelId="{120A4E49-DDED-47FC-90D3-024C65EB0F34}" type="sibTrans" cxnId="{3D4EEA16-ED1D-43EB-BECA-16C94E3D7EDD}">
      <dgm:prSet/>
      <dgm:spPr/>
      <dgm:t>
        <a:bodyPr/>
        <a:lstStyle/>
        <a:p>
          <a:endParaRPr lang="en-US"/>
        </a:p>
      </dgm:t>
    </dgm:pt>
    <dgm:pt modelId="{8F4610E2-E251-4750-A73C-060EA7DB1DCD}">
      <dgm:prSet phldrT="[Text]" custT="1"/>
      <dgm:spPr/>
      <dgm:t>
        <a:bodyPr/>
        <a:lstStyle/>
        <a:p>
          <a:r>
            <a:rPr lang="en-US" sz="2800"/>
            <a:t>Values</a:t>
          </a:r>
        </a:p>
      </dgm:t>
    </dgm:pt>
    <dgm:pt modelId="{185BB43A-2563-4702-869C-DFBBE5F8F39F}" type="parTrans" cxnId="{53CB0C0E-C1DE-4A8F-957D-D66552D143FB}">
      <dgm:prSet/>
      <dgm:spPr/>
      <dgm:t>
        <a:bodyPr/>
        <a:lstStyle/>
        <a:p>
          <a:endParaRPr lang="en-US"/>
        </a:p>
      </dgm:t>
    </dgm:pt>
    <dgm:pt modelId="{2586D536-CDBA-4151-819D-569F22FA04AF}" type="sibTrans" cxnId="{53CB0C0E-C1DE-4A8F-957D-D66552D143FB}">
      <dgm:prSet/>
      <dgm:spPr/>
      <dgm:t>
        <a:bodyPr/>
        <a:lstStyle/>
        <a:p>
          <a:endParaRPr lang="en-US"/>
        </a:p>
      </dgm:t>
    </dgm:pt>
    <dgm:pt modelId="{771A2B18-3859-4128-A23D-4E65938A5365}">
      <dgm:prSet phldrT="[Text]" custT="1"/>
      <dgm:spPr/>
      <dgm:t>
        <a:bodyPr/>
        <a:lstStyle/>
        <a:p>
          <a:r>
            <a:rPr lang="en-US" sz="2800"/>
            <a:t>Team v.</a:t>
          </a:r>
        </a:p>
        <a:p>
          <a:r>
            <a:rPr lang="en-US" sz="2800"/>
            <a:t>Individual focus</a:t>
          </a:r>
        </a:p>
      </dgm:t>
    </dgm:pt>
    <dgm:pt modelId="{1F0F5E9E-EB16-44F7-B4E2-D91B15385B97}" type="parTrans" cxnId="{E036906B-3EFD-456D-879E-EA3EA28BFD84}">
      <dgm:prSet/>
      <dgm:spPr/>
      <dgm:t>
        <a:bodyPr/>
        <a:lstStyle/>
        <a:p>
          <a:endParaRPr lang="en-US"/>
        </a:p>
      </dgm:t>
    </dgm:pt>
    <dgm:pt modelId="{FC71FCC9-C04D-4CAA-AE77-1E3F1A41088C}" type="sibTrans" cxnId="{E036906B-3EFD-456D-879E-EA3EA28BFD84}">
      <dgm:prSet/>
      <dgm:spPr/>
      <dgm:t>
        <a:bodyPr/>
        <a:lstStyle/>
        <a:p>
          <a:endParaRPr lang="en-US"/>
        </a:p>
      </dgm:t>
    </dgm:pt>
    <dgm:pt modelId="{7A80273B-F4ED-48C7-B8B4-95CF1CCE99CD}" type="pres">
      <dgm:prSet presAssocID="{59E2764D-3C3E-407B-8A5A-A8277749FC8C}" presName="composite" presStyleCnt="0">
        <dgm:presLayoutVars>
          <dgm:chMax val="1"/>
          <dgm:dir/>
          <dgm:resizeHandles val="exact"/>
        </dgm:presLayoutVars>
      </dgm:prSet>
      <dgm:spPr/>
    </dgm:pt>
    <dgm:pt modelId="{9C189578-8F8E-4D6D-9E23-8B1393B0E794}" type="pres">
      <dgm:prSet presAssocID="{59E2764D-3C3E-407B-8A5A-A8277749FC8C}" presName="radial" presStyleCnt="0">
        <dgm:presLayoutVars>
          <dgm:animLvl val="ctr"/>
        </dgm:presLayoutVars>
      </dgm:prSet>
      <dgm:spPr/>
    </dgm:pt>
    <dgm:pt modelId="{17433E11-A482-4020-AEEE-559093479B05}" type="pres">
      <dgm:prSet presAssocID="{0178601C-330A-4A08-97A8-82ACEA2B1727}" presName="centerShape" presStyleLbl="vennNode1" presStyleIdx="0" presStyleCnt="5" custScaleX="93588" custScaleY="86107" custLinFactNeighborX="563" custLinFactNeighborY="-6082"/>
      <dgm:spPr/>
    </dgm:pt>
    <dgm:pt modelId="{7F6340A6-F4EB-4B1D-B7B4-BCDF9AA4FFA7}" type="pres">
      <dgm:prSet presAssocID="{3410D680-8E51-4289-91F1-ADA515FD1856}" presName="node" presStyleLbl="vennNode1" presStyleIdx="1" presStyleCnt="5" custScaleX="200912" custScaleY="145135" custRadScaleRad="91635" custRadScaleInc="782">
        <dgm:presLayoutVars>
          <dgm:bulletEnabled val="1"/>
        </dgm:presLayoutVars>
      </dgm:prSet>
      <dgm:spPr/>
    </dgm:pt>
    <dgm:pt modelId="{E520DD08-E748-42C2-993D-8415224A827D}" type="pres">
      <dgm:prSet presAssocID="{F335E5B9-ACFA-4729-BE96-26354D17DEFE}" presName="node" presStyleLbl="vennNode1" presStyleIdx="2" presStyleCnt="5" custScaleX="200912" custScaleY="145135" custRadScaleRad="124395" custRadScaleInc="-4945">
        <dgm:presLayoutVars>
          <dgm:bulletEnabled val="1"/>
        </dgm:presLayoutVars>
      </dgm:prSet>
      <dgm:spPr/>
    </dgm:pt>
    <dgm:pt modelId="{892D9FCD-135F-4275-B1DC-E828E850C92F}" type="pres">
      <dgm:prSet presAssocID="{8F4610E2-E251-4750-A73C-060EA7DB1DCD}" presName="node" presStyleLbl="vennNode1" presStyleIdx="3" presStyleCnt="5" custScaleX="200912" custScaleY="145135" custRadScaleRad="69194" custRadScaleInc="-1036">
        <dgm:presLayoutVars>
          <dgm:bulletEnabled val="1"/>
        </dgm:presLayoutVars>
      </dgm:prSet>
      <dgm:spPr/>
    </dgm:pt>
    <dgm:pt modelId="{2978F4E1-D07B-47AD-8535-252F22B6D524}" type="pres">
      <dgm:prSet presAssocID="{771A2B18-3859-4128-A23D-4E65938A5365}" presName="node" presStyleLbl="vennNode1" presStyleIdx="4" presStyleCnt="5" custScaleX="200912" custScaleY="145135" custRadScaleRad="122620" custRadScaleInc="5155">
        <dgm:presLayoutVars>
          <dgm:bulletEnabled val="1"/>
        </dgm:presLayoutVars>
      </dgm:prSet>
      <dgm:spPr/>
    </dgm:pt>
  </dgm:ptLst>
  <dgm:cxnLst>
    <dgm:cxn modelId="{697AA400-CAB6-4F30-83CF-0BCBAB50886F}" type="presOf" srcId="{3410D680-8E51-4289-91F1-ADA515FD1856}" destId="{7F6340A6-F4EB-4B1D-B7B4-BCDF9AA4FFA7}" srcOrd="0" destOrd="0" presId="urn:microsoft.com/office/officeart/2005/8/layout/radial3"/>
    <dgm:cxn modelId="{53CB0C0E-C1DE-4A8F-957D-D66552D143FB}" srcId="{0178601C-330A-4A08-97A8-82ACEA2B1727}" destId="{8F4610E2-E251-4750-A73C-060EA7DB1DCD}" srcOrd="2" destOrd="0" parTransId="{185BB43A-2563-4702-869C-DFBBE5F8F39F}" sibTransId="{2586D536-CDBA-4151-819D-569F22FA04AF}"/>
    <dgm:cxn modelId="{FB4DE610-8727-48C5-83B8-AC13318E1410}" type="presOf" srcId="{59E2764D-3C3E-407B-8A5A-A8277749FC8C}" destId="{7A80273B-F4ED-48C7-B8B4-95CF1CCE99CD}" srcOrd="0" destOrd="0" presId="urn:microsoft.com/office/officeart/2005/8/layout/radial3"/>
    <dgm:cxn modelId="{3D4EEA16-ED1D-43EB-BECA-16C94E3D7EDD}" srcId="{0178601C-330A-4A08-97A8-82ACEA2B1727}" destId="{F335E5B9-ACFA-4729-BE96-26354D17DEFE}" srcOrd="1" destOrd="0" parTransId="{BD9543A9-56BA-4172-8687-237142D42087}" sibTransId="{120A4E49-DDED-47FC-90D3-024C65EB0F34}"/>
    <dgm:cxn modelId="{44BF0738-F400-40EC-9071-375B433BA98A}" type="presOf" srcId="{8F4610E2-E251-4750-A73C-060EA7DB1DCD}" destId="{892D9FCD-135F-4275-B1DC-E828E850C92F}" srcOrd="0" destOrd="0" presId="urn:microsoft.com/office/officeart/2005/8/layout/radial3"/>
    <dgm:cxn modelId="{B5F5544B-CD78-4170-BBF1-699399368742}" srcId="{59E2764D-3C3E-407B-8A5A-A8277749FC8C}" destId="{0178601C-330A-4A08-97A8-82ACEA2B1727}" srcOrd="0" destOrd="0" parTransId="{D822F017-F32E-4C58-B870-6E92C7EC707A}" sibTransId="{4C15225C-D18F-42F8-9422-4E7D25822257}"/>
    <dgm:cxn modelId="{E036906B-3EFD-456D-879E-EA3EA28BFD84}" srcId="{0178601C-330A-4A08-97A8-82ACEA2B1727}" destId="{771A2B18-3859-4128-A23D-4E65938A5365}" srcOrd="3" destOrd="0" parTransId="{1F0F5E9E-EB16-44F7-B4E2-D91B15385B97}" sibTransId="{FC71FCC9-C04D-4CAA-AE77-1E3F1A41088C}"/>
    <dgm:cxn modelId="{612BDC74-92B8-40B1-8164-D83E392D8A8A}" type="presOf" srcId="{771A2B18-3859-4128-A23D-4E65938A5365}" destId="{2978F4E1-D07B-47AD-8535-252F22B6D524}" srcOrd="0" destOrd="0" presId="urn:microsoft.com/office/officeart/2005/8/layout/radial3"/>
    <dgm:cxn modelId="{0742E982-5709-4BFD-8C97-F2136F169751}" srcId="{0178601C-330A-4A08-97A8-82ACEA2B1727}" destId="{3410D680-8E51-4289-91F1-ADA515FD1856}" srcOrd="0" destOrd="0" parTransId="{A2973A98-68A9-44F3-8B44-AE5D6ECC6D50}" sibTransId="{27436126-FF3E-4A11-A85E-76EE57CD518D}"/>
    <dgm:cxn modelId="{EC3393B7-3541-4881-BBD9-BA53890C9F3D}" type="presOf" srcId="{F335E5B9-ACFA-4729-BE96-26354D17DEFE}" destId="{E520DD08-E748-42C2-993D-8415224A827D}" srcOrd="0" destOrd="0" presId="urn:microsoft.com/office/officeart/2005/8/layout/radial3"/>
    <dgm:cxn modelId="{E998A7E7-BC31-4D36-BCCA-1B4E387EC6F9}" type="presOf" srcId="{0178601C-330A-4A08-97A8-82ACEA2B1727}" destId="{17433E11-A482-4020-AEEE-559093479B05}" srcOrd="0" destOrd="0" presId="urn:microsoft.com/office/officeart/2005/8/layout/radial3"/>
    <dgm:cxn modelId="{492B3F04-5CA6-4F1D-A8E8-03FB01376626}" type="presParOf" srcId="{7A80273B-F4ED-48C7-B8B4-95CF1CCE99CD}" destId="{9C189578-8F8E-4D6D-9E23-8B1393B0E794}" srcOrd="0" destOrd="0" presId="urn:microsoft.com/office/officeart/2005/8/layout/radial3"/>
    <dgm:cxn modelId="{F88ED681-7531-4F13-961A-816C2B03D809}" type="presParOf" srcId="{9C189578-8F8E-4D6D-9E23-8B1393B0E794}" destId="{17433E11-A482-4020-AEEE-559093479B05}" srcOrd="0" destOrd="0" presId="urn:microsoft.com/office/officeart/2005/8/layout/radial3"/>
    <dgm:cxn modelId="{1A418AE5-DCE0-40E3-9C76-C9B4ED983380}" type="presParOf" srcId="{9C189578-8F8E-4D6D-9E23-8B1393B0E794}" destId="{7F6340A6-F4EB-4B1D-B7B4-BCDF9AA4FFA7}" srcOrd="1" destOrd="0" presId="urn:microsoft.com/office/officeart/2005/8/layout/radial3"/>
    <dgm:cxn modelId="{5CC05065-DF3A-4168-9348-A9A5CD3F2F04}" type="presParOf" srcId="{9C189578-8F8E-4D6D-9E23-8B1393B0E794}" destId="{E520DD08-E748-42C2-993D-8415224A827D}" srcOrd="2" destOrd="0" presId="urn:microsoft.com/office/officeart/2005/8/layout/radial3"/>
    <dgm:cxn modelId="{6E11F52F-7A73-46E3-99E8-1958867A2A5B}" type="presParOf" srcId="{9C189578-8F8E-4D6D-9E23-8B1393B0E794}" destId="{892D9FCD-135F-4275-B1DC-E828E850C92F}" srcOrd="3" destOrd="0" presId="urn:microsoft.com/office/officeart/2005/8/layout/radial3"/>
    <dgm:cxn modelId="{2DD7443E-CB52-4983-843A-A94115EF3194}" type="presParOf" srcId="{9C189578-8F8E-4D6D-9E23-8B1393B0E794}" destId="{2978F4E1-D07B-47AD-8535-252F22B6D524}"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E2AA81-E90B-4C83-98FF-B9765BAE432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4A563B6-4E68-4096-9074-34564F692A42}">
      <dgm:prSet/>
      <dgm:spPr>
        <a:solidFill>
          <a:schemeClr val="accent6">
            <a:lumMod val="20000"/>
            <a:lumOff val="80000"/>
          </a:schemeClr>
        </a:solidFill>
      </dgm:spPr>
      <dgm:t>
        <a:bodyPr/>
        <a:lstStyle/>
        <a:p>
          <a:r>
            <a:rPr lang="en-US">
              <a:solidFill>
                <a:schemeClr val="bg1"/>
              </a:solidFill>
            </a:rPr>
            <a:t>Supported Employment is a support received so someone can be EMPLOYED</a:t>
          </a:r>
        </a:p>
      </dgm:t>
    </dgm:pt>
    <dgm:pt modelId="{B6F6B785-6740-4E88-A3B0-9DC42EC5C48C}" type="parTrans" cxnId="{0F8881D8-B013-4A00-B382-54F983931A44}">
      <dgm:prSet/>
      <dgm:spPr/>
      <dgm:t>
        <a:bodyPr/>
        <a:lstStyle/>
        <a:p>
          <a:endParaRPr lang="en-US"/>
        </a:p>
      </dgm:t>
    </dgm:pt>
    <dgm:pt modelId="{089AA2CA-F813-4B47-BE41-0D4E2241E30F}" type="sibTrans" cxnId="{0F8881D8-B013-4A00-B382-54F983931A44}">
      <dgm:prSet/>
      <dgm:spPr/>
      <dgm:t>
        <a:bodyPr/>
        <a:lstStyle/>
        <a:p>
          <a:endParaRPr lang="en-US"/>
        </a:p>
      </dgm:t>
    </dgm:pt>
    <dgm:pt modelId="{F70BD937-01CC-44E1-B039-B537EFF288F8}">
      <dgm:prSet/>
      <dgm:spPr>
        <a:solidFill>
          <a:schemeClr val="accent4">
            <a:lumMod val="40000"/>
            <a:lumOff val="60000"/>
          </a:schemeClr>
        </a:solidFill>
      </dgm:spPr>
      <dgm:t>
        <a:bodyPr/>
        <a:lstStyle/>
        <a:p>
          <a:r>
            <a:rPr lang="en-US">
              <a:solidFill>
                <a:schemeClr val="bg1"/>
              </a:solidFill>
            </a:rPr>
            <a:t>Employment is not a “program”- it’s a JOB</a:t>
          </a:r>
        </a:p>
      </dgm:t>
    </dgm:pt>
    <dgm:pt modelId="{DFFA5B2B-1035-458D-9C2E-651E2A61C204}" type="parTrans" cxnId="{5F05AB02-0085-4807-9C18-A13A586B63D5}">
      <dgm:prSet/>
      <dgm:spPr/>
      <dgm:t>
        <a:bodyPr/>
        <a:lstStyle/>
        <a:p>
          <a:endParaRPr lang="en-US"/>
        </a:p>
      </dgm:t>
    </dgm:pt>
    <dgm:pt modelId="{520E0B73-64CC-43C1-BA3B-10A6C500D0C4}" type="sibTrans" cxnId="{5F05AB02-0085-4807-9C18-A13A586B63D5}">
      <dgm:prSet/>
      <dgm:spPr/>
      <dgm:t>
        <a:bodyPr/>
        <a:lstStyle/>
        <a:p>
          <a:endParaRPr lang="en-US"/>
        </a:p>
      </dgm:t>
    </dgm:pt>
    <dgm:pt modelId="{03D72C8F-BBD8-469E-8D27-40E5956B9421}">
      <dgm:prSet/>
      <dgm:spPr>
        <a:solidFill>
          <a:schemeClr val="accent2">
            <a:lumMod val="40000"/>
            <a:lumOff val="60000"/>
          </a:schemeClr>
        </a:solidFill>
      </dgm:spPr>
      <dgm:t>
        <a:bodyPr/>
        <a:lstStyle/>
        <a:p>
          <a:r>
            <a:rPr lang="en-US">
              <a:solidFill>
                <a:schemeClr val="bg1"/>
              </a:solidFill>
            </a:rPr>
            <a:t>You do not have to be with the person all the time</a:t>
          </a:r>
        </a:p>
      </dgm:t>
    </dgm:pt>
    <dgm:pt modelId="{BEDCA682-8CF1-4FB4-B7A2-FE1E95FE2466}" type="parTrans" cxnId="{EE266CF7-1E76-4120-BEC0-F54273618291}">
      <dgm:prSet/>
      <dgm:spPr/>
      <dgm:t>
        <a:bodyPr/>
        <a:lstStyle/>
        <a:p>
          <a:endParaRPr lang="en-US"/>
        </a:p>
      </dgm:t>
    </dgm:pt>
    <dgm:pt modelId="{B3A775EC-F7B8-4E5A-AD8D-674A2CDB89DE}" type="sibTrans" cxnId="{EE266CF7-1E76-4120-BEC0-F54273618291}">
      <dgm:prSet/>
      <dgm:spPr/>
      <dgm:t>
        <a:bodyPr/>
        <a:lstStyle/>
        <a:p>
          <a:endParaRPr lang="en-US"/>
        </a:p>
      </dgm:t>
    </dgm:pt>
    <dgm:pt modelId="{5F4FD96E-FAE8-485E-891D-5389A9510CA5}">
      <dgm:prSet/>
      <dgm:spPr>
        <a:solidFill>
          <a:schemeClr val="tx1">
            <a:lumMod val="85000"/>
          </a:schemeClr>
        </a:solidFill>
      </dgm:spPr>
      <dgm:t>
        <a:bodyPr/>
        <a:lstStyle/>
        <a:p>
          <a:r>
            <a:rPr lang="en-US">
              <a:solidFill>
                <a:schemeClr val="bg1"/>
              </a:solidFill>
            </a:rPr>
            <a:t>It does not work the same for everyone</a:t>
          </a:r>
        </a:p>
      </dgm:t>
    </dgm:pt>
    <dgm:pt modelId="{5FDA7D2F-DB6A-49C7-9238-9392DE65BB5E}" type="parTrans" cxnId="{D9DBAA5E-0BA8-4D73-AE67-2518CFD6F78F}">
      <dgm:prSet/>
      <dgm:spPr/>
      <dgm:t>
        <a:bodyPr/>
        <a:lstStyle/>
        <a:p>
          <a:endParaRPr lang="en-US"/>
        </a:p>
      </dgm:t>
    </dgm:pt>
    <dgm:pt modelId="{F3B60573-364D-41D5-B9D9-FB0530D4CFFE}" type="sibTrans" cxnId="{D9DBAA5E-0BA8-4D73-AE67-2518CFD6F78F}">
      <dgm:prSet/>
      <dgm:spPr/>
      <dgm:t>
        <a:bodyPr/>
        <a:lstStyle/>
        <a:p>
          <a:endParaRPr lang="en-US"/>
        </a:p>
      </dgm:t>
    </dgm:pt>
    <dgm:pt modelId="{3DDC9767-530D-4467-9D2E-CB5B8A1823B5}" type="pres">
      <dgm:prSet presAssocID="{40E2AA81-E90B-4C83-98FF-B9765BAE432D}" presName="linear" presStyleCnt="0">
        <dgm:presLayoutVars>
          <dgm:animLvl val="lvl"/>
          <dgm:resizeHandles val="exact"/>
        </dgm:presLayoutVars>
      </dgm:prSet>
      <dgm:spPr/>
    </dgm:pt>
    <dgm:pt modelId="{2E2B2F74-FC03-40C6-A8C3-11920E8CCB5D}" type="pres">
      <dgm:prSet presAssocID="{44A563B6-4E68-4096-9074-34564F692A42}" presName="parentText" presStyleLbl="node1" presStyleIdx="0" presStyleCnt="4">
        <dgm:presLayoutVars>
          <dgm:chMax val="0"/>
          <dgm:bulletEnabled val="1"/>
        </dgm:presLayoutVars>
      </dgm:prSet>
      <dgm:spPr/>
    </dgm:pt>
    <dgm:pt modelId="{B348A702-4E30-4787-9F33-B6F140499040}" type="pres">
      <dgm:prSet presAssocID="{089AA2CA-F813-4B47-BE41-0D4E2241E30F}" presName="spacer" presStyleCnt="0"/>
      <dgm:spPr/>
    </dgm:pt>
    <dgm:pt modelId="{807C2861-8B21-466F-8F00-18ABFCD6703A}" type="pres">
      <dgm:prSet presAssocID="{F70BD937-01CC-44E1-B039-B537EFF288F8}" presName="parentText" presStyleLbl="node1" presStyleIdx="1" presStyleCnt="4">
        <dgm:presLayoutVars>
          <dgm:chMax val="0"/>
          <dgm:bulletEnabled val="1"/>
        </dgm:presLayoutVars>
      </dgm:prSet>
      <dgm:spPr/>
    </dgm:pt>
    <dgm:pt modelId="{6CB583FC-936E-4F8C-8B8B-8FCF99470749}" type="pres">
      <dgm:prSet presAssocID="{520E0B73-64CC-43C1-BA3B-10A6C500D0C4}" presName="spacer" presStyleCnt="0"/>
      <dgm:spPr/>
    </dgm:pt>
    <dgm:pt modelId="{74F381BD-A6A7-4717-B0CC-E1D647ABFED2}" type="pres">
      <dgm:prSet presAssocID="{03D72C8F-BBD8-469E-8D27-40E5956B9421}" presName="parentText" presStyleLbl="node1" presStyleIdx="2" presStyleCnt="4">
        <dgm:presLayoutVars>
          <dgm:chMax val="0"/>
          <dgm:bulletEnabled val="1"/>
        </dgm:presLayoutVars>
      </dgm:prSet>
      <dgm:spPr/>
    </dgm:pt>
    <dgm:pt modelId="{65B5D86B-0DE5-4AE2-AF01-27BCAFF4F659}" type="pres">
      <dgm:prSet presAssocID="{B3A775EC-F7B8-4E5A-AD8D-674A2CDB89DE}" presName="spacer" presStyleCnt="0"/>
      <dgm:spPr/>
    </dgm:pt>
    <dgm:pt modelId="{97EE8DB9-0761-4DF6-B5BA-3B560E457892}" type="pres">
      <dgm:prSet presAssocID="{5F4FD96E-FAE8-485E-891D-5389A9510CA5}" presName="parentText" presStyleLbl="node1" presStyleIdx="3" presStyleCnt="4">
        <dgm:presLayoutVars>
          <dgm:chMax val="0"/>
          <dgm:bulletEnabled val="1"/>
        </dgm:presLayoutVars>
      </dgm:prSet>
      <dgm:spPr/>
    </dgm:pt>
  </dgm:ptLst>
  <dgm:cxnLst>
    <dgm:cxn modelId="{5F05AB02-0085-4807-9C18-A13A586B63D5}" srcId="{40E2AA81-E90B-4C83-98FF-B9765BAE432D}" destId="{F70BD937-01CC-44E1-B039-B537EFF288F8}" srcOrd="1" destOrd="0" parTransId="{DFFA5B2B-1035-458D-9C2E-651E2A61C204}" sibTransId="{520E0B73-64CC-43C1-BA3B-10A6C500D0C4}"/>
    <dgm:cxn modelId="{4D573116-5846-4478-9DC3-6674262DE38E}" type="presOf" srcId="{40E2AA81-E90B-4C83-98FF-B9765BAE432D}" destId="{3DDC9767-530D-4467-9D2E-CB5B8A1823B5}" srcOrd="0" destOrd="0" presId="urn:microsoft.com/office/officeart/2005/8/layout/vList2"/>
    <dgm:cxn modelId="{D9DBAA5E-0BA8-4D73-AE67-2518CFD6F78F}" srcId="{40E2AA81-E90B-4C83-98FF-B9765BAE432D}" destId="{5F4FD96E-FAE8-485E-891D-5389A9510CA5}" srcOrd="3" destOrd="0" parTransId="{5FDA7D2F-DB6A-49C7-9238-9392DE65BB5E}" sibTransId="{F3B60573-364D-41D5-B9D9-FB0530D4CFFE}"/>
    <dgm:cxn modelId="{8656518F-C3C5-4303-B75A-E702D863AD26}" type="presOf" srcId="{03D72C8F-BBD8-469E-8D27-40E5956B9421}" destId="{74F381BD-A6A7-4717-B0CC-E1D647ABFED2}" srcOrd="0" destOrd="0" presId="urn:microsoft.com/office/officeart/2005/8/layout/vList2"/>
    <dgm:cxn modelId="{85B34E9E-CDBE-4065-BE1F-3BCDC7C975B5}" type="presOf" srcId="{5F4FD96E-FAE8-485E-891D-5389A9510CA5}" destId="{97EE8DB9-0761-4DF6-B5BA-3B560E457892}" srcOrd="0" destOrd="0" presId="urn:microsoft.com/office/officeart/2005/8/layout/vList2"/>
    <dgm:cxn modelId="{CAE3BEC3-FC60-4FFE-9713-CCF56C663F35}" type="presOf" srcId="{44A563B6-4E68-4096-9074-34564F692A42}" destId="{2E2B2F74-FC03-40C6-A8C3-11920E8CCB5D}" srcOrd="0" destOrd="0" presId="urn:microsoft.com/office/officeart/2005/8/layout/vList2"/>
    <dgm:cxn modelId="{0F8881D8-B013-4A00-B382-54F983931A44}" srcId="{40E2AA81-E90B-4C83-98FF-B9765BAE432D}" destId="{44A563B6-4E68-4096-9074-34564F692A42}" srcOrd="0" destOrd="0" parTransId="{B6F6B785-6740-4E88-A3B0-9DC42EC5C48C}" sibTransId="{089AA2CA-F813-4B47-BE41-0D4E2241E30F}"/>
    <dgm:cxn modelId="{0FA295EB-99FE-4ED7-BB3D-749BD6297311}" type="presOf" srcId="{F70BD937-01CC-44E1-B039-B537EFF288F8}" destId="{807C2861-8B21-466F-8F00-18ABFCD6703A}" srcOrd="0" destOrd="0" presId="urn:microsoft.com/office/officeart/2005/8/layout/vList2"/>
    <dgm:cxn modelId="{EE266CF7-1E76-4120-BEC0-F54273618291}" srcId="{40E2AA81-E90B-4C83-98FF-B9765BAE432D}" destId="{03D72C8F-BBD8-469E-8D27-40E5956B9421}" srcOrd="2" destOrd="0" parTransId="{BEDCA682-8CF1-4FB4-B7A2-FE1E95FE2466}" sibTransId="{B3A775EC-F7B8-4E5A-AD8D-674A2CDB89DE}"/>
    <dgm:cxn modelId="{C82AC863-B431-4D2B-8C80-E1AA50DD465F}" type="presParOf" srcId="{3DDC9767-530D-4467-9D2E-CB5B8A1823B5}" destId="{2E2B2F74-FC03-40C6-A8C3-11920E8CCB5D}" srcOrd="0" destOrd="0" presId="urn:microsoft.com/office/officeart/2005/8/layout/vList2"/>
    <dgm:cxn modelId="{54E0A388-8D11-4DE8-ACFE-15F97980DE7F}" type="presParOf" srcId="{3DDC9767-530D-4467-9D2E-CB5B8A1823B5}" destId="{B348A702-4E30-4787-9F33-B6F140499040}" srcOrd="1" destOrd="0" presId="urn:microsoft.com/office/officeart/2005/8/layout/vList2"/>
    <dgm:cxn modelId="{97AECA8C-B57B-47D1-9C85-FE8C41D1EFD2}" type="presParOf" srcId="{3DDC9767-530D-4467-9D2E-CB5B8A1823B5}" destId="{807C2861-8B21-466F-8F00-18ABFCD6703A}" srcOrd="2" destOrd="0" presId="urn:microsoft.com/office/officeart/2005/8/layout/vList2"/>
    <dgm:cxn modelId="{56071A99-EBC9-49CF-887C-9BB91E5C3726}" type="presParOf" srcId="{3DDC9767-530D-4467-9D2E-CB5B8A1823B5}" destId="{6CB583FC-936E-4F8C-8B8B-8FCF99470749}" srcOrd="3" destOrd="0" presId="urn:microsoft.com/office/officeart/2005/8/layout/vList2"/>
    <dgm:cxn modelId="{51A49B33-E8F3-4670-A973-FDA0440B31D5}" type="presParOf" srcId="{3DDC9767-530D-4467-9D2E-CB5B8A1823B5}" destId="{74F381BD-A6A7-4717-B0CC-E1D647ABFED2}" srcOrd="4" destOrd="0" presId="urn:microsoft.com/office/officeart/2005/8/layout/vList2"/>
    <dgm:cxn modelId="{975A64E2-AFD6-48B3-B486-FEF259118F29}" type="presParOf" srcId="{3DDC9767-530D-4467-9D2E-CB5B8A1823B5}" destId="{65B5D86B-0DE5-4AE2-AF01-27BCAFF4F659}" srcOrd="5" destOrd="0" presId="urn:microsoft.com/office/officeart/2005/8/layout/vList2"/>
    <dgm:cxn modelId="{FFFAB766-5FD5-4290-828B-2F88902DB31A}" type="presParOf" srcId="{3DDC9767-530D-4467-9D2E-CB5B8A1823B5}" destId="{97EE8DB9-0761-4DF6-B5BA-3B560E45789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87BCB3-DA1C-457B-B6DA-81D259364D60}"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707C19F9-8448-489D-A75F-D5715C71524F}">
      <dgm:prSet/>
      <dgm:spPr>
        <a:solidFill>
          <a:schemeClr val="accent4">
            <a:lumMod val="60000"/>
            <a:lumOff val="40000"/>
          </a:schemeClr>
        </a:solidFill>
      </dgm:spPr>
      <dgm:t>
        <a:bodyPr/>
        <a:lstStyle/>
        <a:p>
          <a:r>
            <a:rPr lang="en-US">
              <a:solidFill>
                <a:schemeClr val="bg1"/>
              </a:solidFill>
            </a:rPr>
            <a:t>The goal is independence on the job </a:t>
          </a:r>
        </a:p>
      </dgm:t>
    </dgm:pt>
    <dgm:pt modelId="{577FBF18-9B68-4D31-846F-1BAFDB650FBD}" type="parTrans" cxnId="{33AA80DC-33BB-4067-B37C-68D53705BE62}">
      <dgm:prSet/>
      <dgm:spPr/>
      <dgm:t>
        <a:bodyPr/>
        <a:lstStyle/>
        <a:p>
          <a:endParaRPr lang="en-US"/>
        </a:p>
      </dgm:t>
    </dgm:pt>
    <dgm:pt modelId="{7A749576-D7E8-4324-8723-4B859AF0A476}" type="sibTrans" cxnId="{33AA80DC-33BB-4067-B37C-68D53705BE62}">
      <dgm:prSet/>
      <dgm:spPr/>
      <dgm:t>
        <a:bodyPr/>
        <a:lstStyle/>
        <a:p>
          <a:endParaRPr lang="en-US"/>
        </a:p>
      </dgm:t>
    </dgm:pt>
    <dgm:pt modelId="{587CA791-9750-404A-9DEB-E32E3ACBFA88}">
      <dgm:prSet/>
      <dgm:spPr>
        <a:solidFill>
          <a:schemeClr val="accent4">
            <a:lumMod val="60000"/>
            <a:lumOff val="40000"/>
          </a:schemeClr>
        </a:solidFill>
      </dgm:spPr>
      <dgm:t>
        <a:bodyPr/>
        <a:lstStyle/>
        <a:p>
          <a:r>
            <a:rPr lang="en-US">
              <a:solidFill>
                <a:schemeClr val="bg1"/>
              </a:solidFill>
            </a:rPr>
            <a:t>Be intentional about </a:t>
          </a:r>
          <a:r>
            <a:rPr lang="en-US" b="1">
              <a:solidFill>
                <a:schemeClr val="bg1"/>
              </a:solidFill>
            </a:rPr>
            <a:t>NOT</a:t>
          </a:r>
          <a:r>
            <a:rPr lang="en-US">
              <a:solidFill>
                <a:schemeClr val="bg1"/>
              </a:solidFill>
            </a:rPr>
            <a:t> becoming part of the job</a:t>
          </a:r>
        </a:p>
      </dgm:t>
    </dgm:pt>
    <dgm:pt modelId="{31BFFF3F-B998-48DE-988E-CF687A87982B}" type="parTrans" cxnId="{2EB41F66-56D1-43CF-8D0B-7F470BDF0A18}">
      <dgm:prSet/>
      <dgm:spPr/>
      <dgm:t>
        <a:bodyPr/>
        <a:lstStyle/>
        <a:p>
          <a:endParaRPr lang="en-US"/>
        </a:p>
      </dgm:t>
    </dgm:pt>
    <dgm:pt modelId="{8B3EF2F2-BCE9-42C4-B3B3-689697C88250}" type="sibTrans" cxnId="{2EB41F66-56D1-43CF-8D0B-7F470BDF0A18}">
      <dgm:prSet/>
      <dgm:spPr/>
      <dgm:t>
        <a:bodyPr/>
        <a:lstStyle/>
        <a:p>
          <a:endParaRPr lang="en-US"/>
        </a:p>
      </dgm:t>
    </dgm:pt>
    <dgm:pt modelId="{995A57CC-4F13-43C5-A3B0-34D19EB62787}">
      <dgm:prSet/>
      <dgm:spPr>
        <a:solidFill>
          <a:schemeClr val="accent4">
            <a:lumMod val="20000"/>
            <a:lumOff val="80000"/>
            <a:alpha val="90000"/>
          </a:schemeClr>
        </a:solidFill>
      </dgm:spPr>
      <dgm:t>
        <a:bodyPr/>
        <a:lstStyle/>
        <a:p>
          <a:r>
            <a:rPr lang="en-US"/>
            <a:t>Find supports that do not include your physical presence</a:t>
          </a:r>
        </a:p>
      </dgm:t>
    </dgm:pt>
    <dgm:pt modelId="{E351A066-81DD-4D56-9F1E-08BB4D10F0A1}" type="parTrans" cxnId="{2A105F14-5BD7-472A-A952-0D60B026C8CF}">
      <dgm:prSet/>
      <dgm:spPr/>
      <dgm:t>
        <a:bodyPr/>
        <a:lstStyle/>
        <a:p>
          <a:endParaRPr lang="en-US"/>
        </a:p>
      </dgm:t>
    </dgm:pt>
    <dgm:pt modelId="{3CB2D8DD-1CD6-4FE2-9D93-5D52AC3EE5C0}" type="sibTrans" cxnId="{2A105F14-5BD7-472A-A952-0D60B026C8CF}">
      <dgm:prSet/>
      <dgm:spPr/>
      <dgm:t>
        <a:bodyPr/>
        <a:lstStyle/>
        <a:p>
          <a:endParaRPr lang="en-US"/>
        </a:p>
      </dgm:t>
    </dgm:pt>
    <dgm:pt modelId="{F4CE8C4C-FAF9-4281-827B-1E3A759FD190}">
      <dgm:prSet/>
      <dgm:spPr>
        <a:solidFill>
          <a:schemeClr val="accent4">
            <a:lumMod val="20000"/>
            <a:lumOff val="80000"/>
            <a:alpha val="90000"/>
          </a:schemeClr>
        </a:solidFill>
      </dgm:spPr>
      <dgm:t>
        <a:bodyPr/>
        <a:lstStyle/>
        <a:p>
          <a:r>
            <a:rPr lang="en-US"/>
            <a:t>What is already there?</a:t>
          </a:r>
        </a:p>
      </dgm:t>
    </dgm:pt>
    <dgm:pt modelId="{44EE46BC-D962-4435-8204-B3B1C5BA0127}" type="parTrans" cxnId="{E80AEC5C-919C-4DB5-9B9D-DA05FCBFCFC1}">
      <dgm:prSet/>
      <dgm:spPr/>
      <dgm:t>
        <a:bodyPr/>
        <a:lstStyle/>
        <a:p>
          <a:endParaRPr lang="en-US"/>
        </a:p>
      </dgm:t>
    </dgm:pt>
    <dgm:pt modelId="{C89D3109-644A-4A3D-9A44-F1FB32DBA4CD}" type="sibTrans" cxnId="{E80AEC5C-919C-4DB5-9B9D-DA05FCBFCFC1}">
      <dgm:prSet/>
      <dgm:spPr/>
      <dgm:t>
        <a:bodyPr/>
        <a:lstStyle/>
        <a:p>
          <a:endParaRPr lang="en-US"/>
        </a:p>
      </dgm:t>
    </dgm:pt>
    <dgm:pt modelId="{8FE4E523-2149-4F30-9365-8C9AA131C7E8}">
      <dgm:prSet/>
      <dgm:spPr>
        <a:solidFill>
          <a:schemeClr val="accent4">
            <a:lumMod val="20000"/>
            <a:lumOff val="80000"/>
            <a:alpha val="90000"/>
          </a:schemeClr>
        </a:solidFill>
      </dgm:spPr>
      <dgm:t>
        <a:bodyPr/>
        <a:lstStyle/>
        <a:p>
          <a:r>
            <a:rPr lang="en-US" dirty="0"/>
            <a:t>What needs to be brought in? </a:t>
          </a:r>
        </a:p>
      </dgm:t>
    </dgm:pt>
    <dgm:pt modelId="{2AFE5747-A7DD-4CC9-AAF1-BB0265157DAA}" type="parTrans" cxnId="{C892BB67-6DB7-4428-9312-7E5AB8E1A8AF}">
      <dgm:prSet/>
      <dgm:spPr/>
      <dgm:t>
        <a:bodyPr/>
        <a:lstStyle/>
        <a:p>
          <a:endParaRPr lang="en-US"/>
        </a:p>
      </dgm:t>
    </dgm:pt>
    <dgm:pt modelId="{5835A31C-2C29-42C4-876F-567FDE88A5F4}" type="sibTrans" cxnId="{C892BB67-6DB7-4428-9312-7E5AB8E1A8AF}">
      <dgm:prSet/>
      <dgm:spPr/>
      <dgm:t>
        <a:bodyPr/>
        <a:lstStyle/>
        <a:p>
          <a:endParaRPr lang="en-US"/>
        </a:p>
      </dgm:t>
    </dgm:pt>
    <dgm:pt modelId="{8E04E0B5-291B-42FA-BECD-9A7F576046CB}">
      <dgm:prSet/>
      <dgm:spPr>
        <a:solidFill>
          <a:schemeClr val="accent4">
            <a:lumMod val="20000"/>
            <a:lumOff val="80000"/>
            <a:alpha val="90000"/>
          </a:schemeClr>
        </a:solidFill>
      </dgm:spPr>
      <dgm:t>
        <a:bodyPr/>
        <a:lstStyle/>
        <a:p>
          <a:r>
            <a:rPr lang="en-US"/>
            <a:t>Apps, checklists, and other supports</a:t>
          </a:r>
        </a:p>
      </dgm:t>
    </dgm:pt>
    <dgm:pt modelId="{B3D775EB-9D08-4D97-B6FA-CE9ABD345248}" type="parTrans" cxnId="{B5662DD6-8FFE-41FC-A979-EADD457F1F6D}">
      <dgm:prSet/>
      <dgm:spPr/>
      <dgm:t>
        <a:bodyPr/>
        <a:lstStyle/>
        <a:p>
          <a:endParaRPr lang="en-US"/>
        </a:p>
      </dgm:t>
    </dgm:pt>
    <dgm:pt modelId="{20E24966-3038-4253-9C1C-5D2FA444E6A9}" type="sibTrans" cxnId="{B5662DD6-8FFE-41FC-A979-EADD457F1F6D}">
      <dgm:prSet/>
      <dgm:spPr/>
      <dgm:t>
        <a:bodyPr/>
        <a:lstStyle/>
        <a:p>
          <a:endParaRPr lang="en-US"/>
        </a:p>
      </dgm:t>
    </dgm:pt>
    <dgm:pt modelId="{79407A00-4C2A-4150-880F-46C2DC8A487C}">
      <dgm:prSet/>
      <dgm:spPr>
        <a:solidFill>
          <a:schemeClr val="accent4">
            <a:lumMod val="20000"/>
            <a:lumOff val="80000"/>
            <a:alpha val="90000"/>
          </a:schemeClr>
        </a:solidFill>
      </dgm:spPr>
      <dgm:t>
        <a:bodyPr/>
        <a:lstStyle/>
        <a:p>
          <a:r>
            <a:rPr lang="en-US"/>
            <a:t>IF you will be present providing support at first, be on the lookout for including these things ASAP! </a:t>
          </a:r>
        </a:p>
      </dgm:t>
    </dgm:pt>
    <dgm:pt modelId="{9DE87849-8ADF-41A9-9257-7744C081C167}" type="parTrans" cxnId="{760DE003-2646-455F-98AF-4548E4F1384E}">
      <dgm:prSet/>
      <dgm:spPr/>
      <dgm:t>
        <a:bodyPr/>
        <a:lstStyle/>
        <a:p>
          <a:endParaRPr lang="en-US"/>
        </a:p>
      </dgm:t>
    </dgm:pt>
    <dgm:pt modelId="{FF164493-FC91-4421-9363-50C79C74F360}" type="sibTrans" cxnId="{760DE003-2646-455F-98AF-4548E4F1384E}">
      <dgm:prSet/>
      <dgm:spPr/>
      <dgm:t>
        <a:bodyPr/>
        <a:lstStyle/>
        <a:p>
          <a:endParaRPr lang="en-US"/>
        </a:p>
      </dgm:t>
    </dgm:pt>
    <dgm:pt modelId="{4CCBC4BF-B21D-4A8F-8EF0-30624DF28D67}" type="pres">
      <dgm:prSet presAssocID="{A387BCB3-DA1C-457B-B6DA-81D259364D60}" presName="Name0" presStyleCnt="0">
        <dgm:presLayoutVars>
          <dgm:dir/>
          <dgm:animLvl val="lvl"/>
          <dgm:resizeHandles val="exact"/>
        </dgm:presLayoutVars>
      </dgm:prSet>
      <dgm:spPr/>
    </dgm:pt>
    <dgm:pt modelId="{34748E54-13C5-4C8B-975C-371712B1F9A9}" type="pres">
      <dgm:prSet presAssocID="{587CA791-9750-404A-9DEB-E32E3ACBFA88}" presName="boxAndChildren" presStyleCnt="0"/>
      <dgm:spPr/>
    </dgm:pt>
    <dgm:pt modelId="{3C6D5378-51FF-4726-8332-7C63638F296D}" type="pres">
      <dgm:prSet presAssocID="{587CA791-9750-404A-9DEB-E32E3ACBFA88}" presName="parentTextBox" presStyleLbl="node1" presStyleIdx="0" presStyleCnt="2"/>
      <dgm:spPr/>
    </dgm:pt>
    <dgm:pt modelId="{1179A04C-8AD5-4BC7-AD1A-B2B1424AC9E2}" type="pres">
      <dgm:prSet presAssocID="{587CA791-9750-404A-9DEB-E32E3ACBFA88}" presName="entireBox" presStyleLbl="node1" presStyleIdx="0" presStyleCnt="2" custLinFactNeighborX="4976" custLinFactNeighborY="10"/>
      <dgm:spPr/>
    </dgm:pt>
    <dgm:pt modelId="{DB4EE3B2-56A1-4C8F-B1E6-7E3F11114907}" type="pres">
      <dgm:prSet presAssocID="{587CA791-9750-404A-9DEB-E32E3ACBFA88}" presName="descendantBox" presStyleCnt="0"/>
      <dgm:spPr/>
    </dgm:pt>
    <dgm:pt modelId="{025EE54F-700F-4B69-9EE8-4C7FD89DE49F}" type="pres">
      <dgm:prSet presAssocID="{995A57CC-4F13-43C5-A3B0-34D19EB62787}" presName="childTextBox" presStyleLbl="fgAccFollowNode1" presStyleIdx="0" presStyleCnt="1" custScaleY="163324" custLinFactNeighborX="-869" custLinFactNeighborY="4475">
        <dgm:presLayoutVars>
          <dgm:bulletEnabled val="1"/>
        </dgm:presLayoutVars>
      </dgm:prSet>
      <dgm:spPr/>
    </dgm:pt>
    <dgm:pt modelId="{81A2F219-1593-41B4-B800-49466E5F50BE}" type="pres">
      <dgm:prSet presAssocID="{7A749576-D7E8-4324-8723-4B859AF0A476}" presName="sp" presStyleCnt="0"/>
      <dgm:spPr/>
    </dgm:pt>
    <dgm:pt modelId="{2E16A1E4-9268-4482-9815-20ADC7D2423E}" type="pres">
      <dgm:prSet presAssocID="{707C19F9-8448-489D-A75F-D5715C71524F}" presName="arrowAndChildren" presStyleCnt="0"/>
      <dgm:spPr/>
    </dgm:pt>
    <dgm:pt modelId="{788C3CB9-6E52-44E9-9F9A-E264453A14F6}" type="pres">
      <dgm:prSet presAssocID="{707C19F9-8448-489D-A75F-D5715C71524F}" presName="parentTextArrow" presStyleLbl="node1" presStyleIdx="1" presStyleCnt="2" custScaleY="24362" custLinFactNeighborX="-235"/>
      <dgm:spPr/>
    </dgm:pt>
  </dgm:ptLst>
  <dgm:cxnLst>
    <dgm:cxn modelId="{760DE003-2646-455F-98AF-4548E4F1384E}" srcId="{995A57CC-4F13-43C5-A3B0-34D19EB62787}" destId="{79407A00-4C2A-4150-880F-46C2DC8A487C}" srcOrd="2" destOrd="0" parTransId="{9DE87849-8ADF-41A9-9257-7744C081C167}" sibTransId="{FF164493-FC91-4421-9363-50C79C74F360}"/>
    <dgm:cxn modelId="{2A105F14-5BD7-472A-A952-0D60B026C8CF}" srcId="{587CA791-9750-404A-9DEB-E32E3ACBFA88}" destId="{995A57CC-4F13-43C5-A3B0-34D19EB62787}" srcOrd="0" destOrd="0" parTransId="{E351A066-81DD-4D56-9F1E-08BB4D10F0A1}" sibTransId="{3CB2D8DD-1CD6-4FE2-9D93-5D52AC3EE5C0}"/>
    <dgm:cxn modelId="{2CF5593C-E804-4D6C-ACDD-CB7AFBBFE1EC}" type="presOf" srcId="{587CA791-9750-404A-9DEB-E32E3ACBFA88}" destId="{3C6D5378-51FF-4726-8332-7C63638F296D}" srcOrd="0" destOrd="0" presId="urn:microsoft.com/office/officeart/2005/8/layout/process4"/>
    <dgm:cxn modelId="{E80AEC5C-919C-4DB5-9B9D-DA05FCBFCFC1}" srcId="{995A57CC-4F13-43C5-A3B0-34D19EB62787}" destId="{F4CE8C4C-FAF9-4281-827B-1E3A759FD190}" srcOrd="0" destOrd="0" parTransId="{44EE46BC-D962-4435-8204-B3B1C5BA0127}" sibTransId="{C89D3109-644A-4A3D-9A44-F1FB32DBA4CD}"/>
    <dgm:cxn modelId="{C18BE25E-C3B7-4537-B724-D69A1BE4A15F}" type="presOf" srcId="{587CA791-9750-404A-9DEB-E32E3ACBFA88}" destId="{1179A04C-8AD5-4BC7-AD1A-B2B1424AC9E2}" srcOrd="1" destOrd="0" presId="urn:microsoft.com/office/officeart/2005/8/layout/process4"/>
    <dgm:cxn modelId="{2EB41F66-56D1-43CF-8D0B-7F470BDF0A18}" srcId="{A387BCB3-DA1C-457B-B6DA-81D259364D60}" destId="{587CA791-9750-404A-9DEB-E32E3ACBFA88}" srcOrd="1" destOrd="0" parTransId="{31BFFF3F-B998-48DE-988E-CF687A87982B}" sibTransId="{8B3EF2F2-BCE9-42C4-B3B3-689697C88250}"/>
    <dgm:cxn modelId="{C892BB67-6DB7-4428-9312-7E5AB8E1A8AF}" srcId="{995A57CC-4F13-43C5-A3B0-34D19EB62787}" destId="{8FE4E523-2149-4F30-9365-8C9AA131C7E8}" srcOrd="1" destOrd="0" parTransId="{2AFE5747-A7DD-4CC9-AAF1-BB0265157DAA}" sibTransId="{5835A31C-2C29-42C4-876F-567FDE88A5F4}"/>
    <dgm:cxn modelId="{2ACB116D-DD60-4DA3-BFD6-985FEF881A74}" type="presOf" srcId="{79407A00-4C2A-4150-880F-46C2DC8A487C}" destId="{025EE54F-700F-4B69-9EE8-4C7FD89DE49F}" srcOrd="0" destOrd="4" presId="urn:microsoft.com/office/officeart/2005/8/layout/process4"/>
    <dgm:cxn modelId="{3DB38371-C877-49B0-AD62-1915DBBACAE1}" type="presOf" srcId="{8E04E0B5-291B-42FA-BECD-9A7F576046CB}" destId="{025EE54F-700F-4B69-9EE8-4C7FD89DE49F}" srcOrd="0" destOrd="3" presId="urn:microsoft.com/office/officeart/2005/8/layout/process4"/>
    <dgm:cxn modelId="{616C3582-CBE5-4F86-A954-C0A226CCE9DF}" type="presOf" srcId="{A387BCB3-DA1C-457B-B6DA-81D259364D60}" destId="{4CCBC4BF-B21D-4A8F-8EF0-30624DF28D67}" srcOrd="0" destOrd="0" presId="urn:microsoft.com/office/officeart/2005/8/layout/process4"/>
    <dgm:cxn modelId="{6EF07B85-547A-44E4-874A-7D4EB998395B}" type="presOf" srcId="{F4CE8C4C-FAF9-4281-827B-1E3A759FD190}" destId="{025EE54F-700F-4B69-9EE8-4C7FD89DE49F}" srcOrd="0" destOrd="1" presId="urn:microsoft.com/office/officeart/2005/8/layout/process4"/>
    <dgm:cxn modelId="{64E15388-05FD-42FC-8C8F-DEC9FBF0E4C6}" type="presOf" srcId="{995A57CC-4F13-43C5-A3B0-34D19EB62787}" destId="{025EE54F-700F-4B69-9EE8-4C7FD89DE49F}" srcOrd="0" destOrd="0" presId="urn:microsoft.com/office/officeart/2005/8/layout/process4"/>
    <dgm:cxn modelId="{EA6F0591-8257-4C2A-9CAF-E4641B26E835}" type="presOf" srcId="{707C19F9-8448-489D-A75F-D5715C71524F}" destId="{788C3CB9-6E52-44E9-9F9A-E264453A14F6}" srcOrd="0" destOrd="0" presId="urn:microsoft.com/office/officeart/2005/8/layout/process4"/>
    <dgm:cxn modelId="{B5662DD6-8FFE-41FC-A979-EADD457F1F6D}" srcId="{8FE4E523-2149-4F30-9365-8C9AA131C7E8}" destId="{8E04E0B5-291B-42FA-BECD-9A7F576046CB}" srcOrd="0" destOrd="0" parTransId="{B3D775EB-9D08-4D97-B6FA-CE9ABD345248}" sibTransId="{20E24966-3038-4253-9C1C-5D2FA444E6A9}"/>
    <dgm:cxn modelId="{33AA80DC-33BB-4067-B37C-68D53705BE62}" srcId="{A387BCB3-DA1C-457B-B6DA-81D259364D60}" destId="{707C19F9-8448-489D-A75F-D5715C71524F}" srcOrd="0" destOrd="0" parTransId="{577FBF18-9B68-4D31-846F-1BAFDB650FBD}" sibTransId="{7A749576-D7E8-4324-8723-4B859AF0A476}"/>
    <dgm:cxn modelId="{27A955F3-B801-4EBA-B022-296CA7645D6C}" type="presOf" srcId="{8FE4E523-2149-4F30-9365-8C9AA131C7E8}" destId="{025EE54F-700F-4B69-9EE8-4C7FD89DE49F}" srcOrd="0" destOrd="2" presId="urn:microsoft.com/office/officeart/2005/8/layout/process4"/>
    <dgm:cxn modelId="{C5BB8760-C3B3-4FBF-A6CB-48CACD34E60E}" type="presParOf" srcId="{4CCBC4BF-B21D-4A8F-8EF0-30624DF28D67}" destId="{34748E54-13C5-4C8B-975C-371712B1F9A9}" srcOrd="0" destOrd="0" presId="urn:microsoft.com/office/officeart/2005/8/layout/process4"/>
    <dgm:cxn modelId="{76BAB904-394C-48E9-813A-8527D8E79B7E}" type="presParOf" srcId="{34748E54-13C5-4C8B-975C-371712B1F9A9}" destId="{3C6D5378-51FF-4726-8332-7C63638F296D}" srcOrd="0" destOrd="0" presId="urn:microsoft.com/office/officeart/2005/8/layout/process4"/>
    <dgm:cxn modelId="{15558234-032F-4BEC-9E9E-DDB6E7E730EF}" type="presParOf" srcId="{34748E54-13C5-4C8B-975C-371712B1F9A9}" destId="{1179A04C-8AD5-4BC7-AD1A-B2B1424AC9E2}" srcOrd="1" destOrd="0" presId="urn:microsoft.com/office/officeart/2005/8/layout/process4"/>
    <dgm:cxn modelId="{4338476D-0CDD-4536-8EE8-678BE871D57E}" type="presParOf" srcId="{34748E54-13C5-4C8B-975C-371712B1F9A9}" destId="{DB4EE3B2-56A1-4C8F-B1E6-7E3F11114907}" srcOrd="2" destOrd="0" presId="urn:microsoft.com/office/officeart/2005/8/layout/process4"/>
    <dgm:cxn modelId="{79F1340A-77D7-4C21-8816-222F9601F1E4}" type="presParOf" srcId="{DB4EE3B2-56A1-4C8F-B1E6-7E3F11114907}" destId="{025EE54F-700F-4B69-9EE8-4C7FD89DE49F}" srcOrd="0" destOrd="0" presId="urn:microsoft.com/office/officeart/2005/8/layout/process4"/>
    <dgm:cxn modelId="{506F33EB-A46B-4BD7-A7EC-6D63FDF2193C}" type="presParOf" srcId="{4CCBC4BF-B21D-4A8F-8EF0-30624DF28D67}" destId="{81A2F219-1593-41B4-B800-49466E5F50BE}" srcOrd="1" destOrd="0" presId="urn:microsoft.com/office/officeart/2005/8/layout/process4"/>
    <dgm:cxn modelId="{411E1D29-C30B-45ED-AB42-03ABA4643902}" type="presParOf" srcId="{4CCBC4BF-B21D-4A8F-8EF0-30624DF28D67}" destId="{2E16A1E4-9268-4482-9815-20ADC7D2423E}" srcOrd="2" destOrd="0" presId="urn:microsoft.com/office/officeart/2005/8/layout/process4"/>
    <dgm:cxn modelId="{5D079FA2-20CE-4294-A16C-2148D01D003B}" type="presParOf" srcId="{2E16A1E4-9268-4482-9815-20ADC7D2423E}" destId="{788C3CB9-6E52-44E9-9F9A-E264453A14F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E4F6DC-F78F-4411-9AD8-39B546527BA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5353012-9026-4284-AA29-4B8A4CE537A2}">
      <dgm:prSet/>
      <dgm:spPr>
        <a:solidFill>
          <a:schemeClr val="accent2">
            <a:lumMod val="75000"/>
          </a:schemeClr>
        </a:solidFill>
      </dgm:spPr>
      <dgm:t>
        <a:bodyPr/>
        <a:lstStyle/>
        <a:p>
          <a:r>
            <a:rPr lang="en-US"/>
            <a:t>Ask about specific tasks</a:t>
          </a:r>
        </a:p>
      </dgm:t>
    </dgm:pt>
    <dgm:pt modelId="{4315456A-307B-4CFC-A644-7FD3FE66243C}" type="parTrans" cxnId="{863DE3F7-C024-4D8F-8D18-8902686F76B8}">
      <dgm:prSet/>
      <dgm:spPr/>
      <dgm:t>
        <a:bodyPr/>
        <a:lstStyle/>
        <a:p>
          <a:endParaRPr lang="en-US"/>
        </a:p>
      </dgm:t>
    </dgm:pt>
    <dgm:pt modelId="{950C6513-D249-4723-9F0A-1A6086E8F62B}" type="sibTrans" cxnId="{863DE3F7-C024-4D8F-8D18-8902686F76B8}">
      <dgm:prSet/>
      <dgm:spPr/>
      <dgm:t>
        <a:bodyPr/>
        <a:lstStyle/>
        <a:p>
          <a:endParaRPr lang="en-US"/>
        </a:p>
      </dgm:t>
    </dgm:pt>
    <dgm:pt modelId="{13F3F9B2-D517-497F-BC34-81E019D39A74}">
      <dgm:prSet/>
      <dgm:spPr/>
      <dgm:t>
        <a:bodyPr/>
        <a:lstStyle/>
        <a:p>
          <a:r>
            <a:rPr lang="en-US"/>
            <a:t>Which files have you worked on today?</a:t>
          </a:r>
        </a:p>
      </dgm:t>
    </dgm:pt>
    <dgm:pt modelId="{98A5420B-633A-4C6A-BBA0-D5B28290EED7}" type="parTrans" cxnId="{99C983A3-11A7-4D4B-9F88-9F1B22E49EEA}">
      <dgm:prSet/>
      <dgm:spPr/>
      <dgm:t>
        <a:bodyPr/>
        <a:lstStyle/>
        <a:p>
          <a:endParaRPr lang="en-US"/>
        </a:p>
      </dgm:t>
    </dgm:pt>
    <dgm:pt modelId="{8C2A5974-7CC0-454D-AB14-1EE37E2BA95C}" type="sibTrans" cxnId="{99C983A3-11A7-4D4B-9F88-9F1B22E49EEA}">
      <dgm:prSet/>
      <dgm:spPr/>
      <dgm:t>
        <a:bodyPr/>
        <a:lstStyle/>
        <a:p>
          <a:endParaRPr lang="en-US"/>
        </a:p>
      </dgm:t>
    </dgm:pt>
    <dgm:pt modelId="{745E8D4F-C0B1-42A7-AEB8-EC0CFA43EC10}">
      <dgm:prSet/>
      <dgm:spPr/>
      <dgm:t>
        <a:bodyPr/>
        <a:lstStyle/>
        <a:p>
          <a:r>
            <a:rPr lang="en-US"/>
            <a:t>Is the calendar we set up helpful to you? Are there things that are still confusing?</a:t>
          </a:r>
        </a:p>
      </dgm:t>
    </dgm:pt>
    <dgm:pt modelId="{DF5E083E-F189-434D-9B7A-1AB0B1D22975}" type="parTrans" cxnId="{841AD377-AA20-427D-A4F0-62D4223BBAD9}">
      <dgm:prSet/>
      <dgm:spPr/>
      <dgm:t>
        <a:bodyPr/>
        <a:lstStyle/>
        <a:p>
          <a:endParaRPr lang="en-US"/>
        </a:p>
      </dgm:t>
    </dgm:pt>
    <dgm:pt modelId="{446A9541-AA91-4031-B5D7-9D1F8ED48567}" type="sibTrans" cxnId="{841AD377-AA20-427D-A4F0-62D4223BBAD9}">
      <dgm:prSet/>
      <dgm:spPr/>
      <dgm:t>
        <a:bodyPr/>
        <a:lstStyle/>
        <a:p>
          <a:endParaRPr lang="en-US"/>
        </a:p>
      </dgm:t>
    </dgm:pt>
    <dgm:pt modelId="{1FA9495E-5DC1-4150-B77F-8C8A1FA1B3CD}">
      <dgm:prSet/>
      <dgm:spPr/>
      <dgm:t>
        <a:bodyPr/>
        <a:lstStyle/>
        <a:p>
          <a:r>
            <a:rPr lang="en-US"/>
            <a:t>Where is the date on this form?</a:t>
          </a:r>
        </a:p>
      </dgm:t>
    </dgm:pt>
    <dgm:pt modelId="{1C4F2AC7-9B52-4682-9079-39F09F627D62}" type="parTrans" cxnId="{E62D8AB1-E919-4CE8-A008-067DBACE38AE}">
      <dgm:prSet/>
      <dgm:spPr/>
      <dgm:t>
        <a:bodyPr/>
        <a:lstStyle/>
        <a:p>
          <a:endParaRPr lang="en-US"/>
        </a:p>
      </dgm:t>
    </dgm:pt>
    <dgm:pt modelId="{629F5A7D-2CD1-4844-A93F-A0997B4E33BD}" type="sibTrans" cxnId="{E62D8AB1-E919-4CE8-A008-067DBACE38AE}">
      <dgm:prSet/>
      <dgm:spPr/>
      <dgm:t>
        <a:bodyPr/>
        <a:lstStyle/>
        <a:p>
          <a:endParaRPr lang="en-US"/>
        </a:p>
      </dgm:t>
    </dgm:pt>
    <dgm:pt modelId="{6EA44391-4BBA-465B-8EBC-024CADDD9791}">
      <dgm:prSet/>
      <dgm:spPr>
        <a:solidFill>
          <a:schemeClr val="accent2">
            <a:lumMod val="75000"/>
          </a:schemeClr>
        </a:solidFill>
      </dgm:spPr>
      <dgm:t>
        <a:bodyPr/>
        <a:lstStyle/>
        <a:p>
          <a:r>
            <a:rPr lang="en-US"/>
            <a:t>Ask about general happenings</a:t>
          </a:r>
        </a:p>
      </dgm:t>
    </dgm:pt>
    <dgm:pt modelId="{99936CD2-3B34-4818-B3C7-EB9C45375226}" type="parTrans" cxnId="{9EE97735-7604-40DD-AD9E-505C73744144}">
      <dgm:prSet/>
      <dgm:spPr/>
      <dgm:t>
        <a:bodyPr/>
        <a:lstStyle/>
        <a:p>
          <a:endParaRPr lang="en-US"/>
        </a:p>
      </dgm:t>
    </dgm:pt>
    <dgm:pt modelId="{9777A992-85FD-4383-AE55-E5DFAEDA1F79}" type="sibTrans" cxnId="{9EE97735-7604-40DD-AD9E-505C73744144}">
      <dgm:prSet/>
      <dgm:spPr/>
      <dgm:t>
        <a:bodyPr/>
        <a:lstStyle/>
        <a:p>
          <a:endParaRPr lang="en-US"/>
        </a:p>
      </dgm:t>
    </dgm:pt>
    <dgm:pt modelId="{69722DA8-8720-45EC-8DCB-1099FB03E7EA}">
      <dgm:prSet/>
      <dgm:spPr/>
      <dgm:t>
        <a:bodyPr/>
        <a:lstStyle/>
        <a:p>
          <a:r>
            <a:rPr lang="en-US"/>
            <a:t>What is going well at work?</a:t>
          </a:r>
        </a:p>
      </dgm:t>
    </dgm:pt>
    <dgm:pt modelId="{9318A894-0E57-4583-8ED0-7427BBD7B655}" type="parTrans" cxnId="{CD57B48B-2639-4A33-B501-392A0C4E7BA8}">
      <dgm:prSet/>
      <dgm:spPr/>
      <dgm:t>
        <a:bodyPr/>
        <a:lstStyle/>
        <a:p>
          <a:endParaRPr lang="en-US"/>
        </a:p>
      </dgm:t>
    </dgm:pt>
    <dgm:pt modelId="{C5D324E6-497A-425F-BCB8-08CCD2D6F793}" type="sibTrans" cxnId="{CD57B48B-2639-4A33-B501-392A0C4E7BA8}">
      <dgm:prSet/>
      <dgm:spPr/>
      <dgm:t>
        <a:bodyPr/>
        <a:lstStyle/>
        <a:p>
          <a:endParaRPr lang="en-US"/>
        </a:p>
      </dgm:t>
    </dgm:pt>
    <dgm:pt modelId="{2BA9AC12-B642-435E-8F23-3806C683426F}">
      <dgm:prSet/>
      <dgm:spPr/>
      <dgm:t>
        <a:bodyPr/>
        <a:lstStyle/>
        <a:p>
          <a:r>
            <a:rPr lang="en-US"/>
            <a:t>What is frustrating you at work?</a:t>
          </a:r>
        </a:p>
      </dgm:t>
    </dgm:pt>
    <dgm:pt modelId="{56D398E3-DFF0-4C7C-9C8F-9C5621FC652B}" type="parTrans" cxnId="{8AF2130D-9C22-48F4-B82E-3274C7D13CFF}">
      <dgm:prSet/>
      <dgm:spPr/>
      <dgm:t>
        <a:bodyPr/>
        <a:lstStyle/>
        <a:p>
          <a:endParaRPr lang="en-US"/>
        </a:p>
      </dgm:t>
    </dgm:pt>
    <dgm:pt modelId="{764E2AC6-6541-4DEE-8093-3B86EE94E9BA}" type="sibTrans" cxnId="{8AF2130D-9C22-48F4-B82E-3274C7D13CFF}">
      <dgm:prSet/>
      <dgm:spPr/>
      <dgm:t>
        <a:bodyPr/>
        <a:lstStyle/>
        <a:p>
          <a:endParaRPr lang="en-US"/>
        </a:p>
      </dgm:t>
    </dgm:pt>
    <dgm:pt modelId="{03AE24B9-5616-4127-8508-04F8A13627E7}">
      <dgm:prSet/>
      <dgm:spPr/>
      <dgm:t>
        <a:bodyPr/>
        <a:lstStyle/>
        <a:p>
          <a:r>
            <a:rPr lang="en-US"/>
            <a:t>Is Suzy still able to answer questions when you have them?</a:t>
          </a:r>
        </a:p>
      </dgm:t>
    </dgm:pt>
    <dgm:pt modelId="{2DE2FDB2-F13B-410D-B888-EF7DB49CE1E9}" type="parTrans" cxnId="{AE7DB48A-E19B-45FE-9578-BD9CA89606E1}">
      <dgm:prSet/>
      <dgm:spPr/>
      <dgm:t>
        <a:bodyPr/>
        <a:lstStyle/>
        <a:p>
          <a:endParaRPr lang="en-US"/>
        </a:p>
      </dgm:t>
    </dgm:pt>
    <dgm:pt modelId="{17FB76BD-C72F-4E9B-BEDE-1BD56E0EA2C4}" type="sibTrans" cxnId="{AE7DB48A-E19B-45FE-9578-BD9CA89606E1}">
      <dgm:prSet/>
      <dgm:spPr/>
      <dgm:t>
        <a:bodyPr/>
        <a:lstStyle/>
        <a:p>
          <a:endParaRPr lang="en-US"/>
        </a:p>
      </dgm:t>
    </dgm:pt>
    <dgm:pt modelId="{D8A595E9-294D-495F-A7CE-6ED3AE023F6E}" type="pres">
      <dgm:prSet presAssocID="{B1E4F6DC-F78F-4411-9AD8-39B546527BA0}" presName="linear" presStyleCnt="0">
        <dgm:presLayoutVars>
          <dgm:animLvl val="lvl"/>
          <dgm:resizeHandles val="exact"/>
        </dgm:presLayoutVars>
      </dgm:prSet>
      <dgm:spPr/>
    </dgm:pt>
    <dgm:pt modelId="{6CF8AB09-7179-4322-A150-0C9283B9D31A}" type="pres">
      <dgm:prSet presAssocID="{F5353012-9026-4284-AA29-4B8A4CE537A2}" presName="parentText" presStyleLbl="node1" presStyleIdx="0" presStyleCnt="2">
        <dgm:presLayoutVars>
          <dgm:chMax val="0"/>
          <dgm:bulletEnabled val="1"/>
        </dgm:presLayoutVars>
      </dgm:prSet>
      <dgm:spPr/>
    </dgm:pt>
    <dgm:pt modelId="{68E40CBB-8915-450A-8959-238240D9105D}" type="pres">
      <dgm:prSet presAssocID="{F5353012-9026-4284-AA29-4B8A4CE537A2}" presName="childText" presStyleLbl="revTx" presStyleIdx="0" presStyleCnt="2">
        <dgm:presLayoutVars>
          <dgm:bulletEnabled val="1"/>
        </dgm:presLayoutVars>
      </dgm:prSet>
      <dgm:spPr/>
    </dgm:pt>
    <dgm:pt modelId="{42F2E92C-5527-4786-8C86-529586A05B4E}" type="pres">
      <dgm:prSet presAssocID="{6EA44391-4BBA-465B-8EBC-024CADDD9791}" presName="parentText" presStyleLbl="node1" presStyleIdx="1" presStyleCnt="2" custLinFactNeighborY="3974">
        <dgm:presLayoutVars>
          <dgm:chMax val="0"/>
          <dgm:bulletEnabled val="1"/>
        </dgm:presLayoutVars>
      </dgm:prSet>
      <dgm:spPr/>
    </dgm:pt>
    <dgm:pt modelId="{66AF512E-51B5-4A60-9B9E-900E1392CFB3}" type="pres">
      <dgm:prSet presAssocID="{6EA44391-4BBA-465B-8EBC-024CADDD9791}" presName="childText" presStyleLbl="revTx" presStyleIdx="1" presStyleCnt="2">
        <dgm:presLayoutVars>
          <dgm:bulletEnabled val="1"/>
        </dgm:presLayoutVars>
      </dgm:prSet>
      <dgm:spPr/>
    </dgm:pt>
  </dgm:ptLst>
  <dgm:cxnLst>
    <dgm:cxn modelId="{67A5A40B-0787-48FC-805F-EBA28587CA3C}" type="presOf" srcId="{B1E4F6DC-F78F-4411-9AD8-39B546527BA0}" destId="{D8A595E9-294D-495F-A7CE-6ED3AE023F6E}" srcOrd="0" destOrd="0" presId="urn:microsoft.com/office/officeart/2005/8/layout/vList2"/>
    <dgm:cxn modelId="{8AF2130D-9C22-48F4-B82E-3274C7D13CFF}" srcId="{6EA44391-4BBA-465B-8EBC-024CADDD9791}" destId="{2BA9AC12-B642-435E-8F23-3806C683426F}" srcOrd="1" destOrd="0" parTransId="{56D398E3-DFF0-4C7C-9C8F-9C5621FC652B}" sibTransId="{764E2AC6-6541-4DEE-8093-3B86EE94E9BA}"/>
    <dgm:cxn modelId="{23DB270F-8DEA-4B83-A84A-E2105EBDF035}" type="presOf" srcId="{03AE24B9-5616-4127-8508-04F8A13627E7}" destId="{66AF512E-51B5-4A60-9B9E-900E1392CFB3}" srcOrd="0" destOrd="2" presId="urn:microsoft.com/office/officeart/2005/8/layout/vList2"/>
    <dgm:cxn modelId="{9EE97735-7604-40DD-AD9E-505C73744144}" srcId="{B1E4F6DC-F78F-4411-9AD8-39B546527BA0}" destId="{6EA44391-4BBA-465B-8EBC-024CADDD9791}" srcOrd="1" destOrd="0" parTransId="{99936CD2-3B34-4818-B3C7-EB9C45375226}" sibTransId="{9777A992-85FD-4383-AE55-E5DFAEDA1F79}"/>
    <dgm:cxn modelId="{8908AD5B-5F21-41A6-9CB6-D0E77833FE25}" type="presOf" srcId="{1FA9495E-5DC1-4150-B77F-8C8A1FA1B3CD}" destId="{68E40CBB-8915-450A-8959-238240D9105D}" srcOrd="0" destOrd="2" presId="urn:microsoft.com/office/officeart/2005/8/layout/vList2"/>
    <dgm:cxn modelId="{841AD377-AA20-427D-A4F0-62D4223BBAD9}" srcId="{F5353012-9026-4284-AA29-4B8A4CE537A2}" destId="{745E8D4F-C0B1-42A7-AEB8-EC0CFA43EC10}" srcOrd="1" destOrd="0" parTransId="{DF5E083E-F189-434D-9B7A-1AB0B1D22975}" sibTransId="{446A9541-AA91-4031-B5D7-9D1F8ED48567}"/>
    <dgm:cxn modelId="{54ADF679-3FFE-4993-9230-F32A9393513D}" type="presOf" srcId="{69722DA8-8720-45EC-8DCB-1099FB03E7EA}" destId="{66AF512E-51B5-4A60-9B9E-900E1392CFB3}" srcOrd="0" destOrd="0" presId="urn:microsoft.com/office/officeart/2005/8/layout/vList2"/>
    <dgm:cxn modelId="{AE7DB48A-E19B-45FE-9578-BD9CA89606E1}" srcId="{6EA44391-4BBA-465B-8EBC-024CADDD9791}" destId="{03AE24B9-5616-4127-8508-04F8A13627E7}" srcOrd="2" destOrd="0" parTransId="{2DE2FDB2-F13B-410D-B888-EF7DB49CE1E9}" sibTransId="{17FB76BD-C72F-4E9B-BEDE-1BD56E0EA2C4}"/>
    <dgm:cxn modelId="{CD57B48B-2639-4A33-B501-392A0C4E7BA8}" srcId="{6EA44391-4BBA-465B-8EBC-024CADDD9791}" destId="{69722DA8-8720-45EC-8DCB-1099FB03E7EA}" srcOrd="0" destOrd="0" parTransId="{9318A894-0E57-4583-8ED0-7427BBD7B655}" sibTransId="{C5D324E6-497A-425F-BCB8-08CCD2D6F793}"/>
    <dgm:cxn modelId="{99C983A3-11A7-4D4B-9F88-9F1B22E49EEA}" srcId="{F5353012-9026-4284-AA29-4B8A4CE537A2}" destId="{13F3F9B2-D517-497F-BC34-81E019D39A74}" srcOrd="0" destOrd="0" parTransId="{98A5420B-633A-4C6A-BBA0-D5B28290EED7}" sibTransId="{8C2A5974-7CC0-454D-AB14-1EE37E2BA95C}"/>
    <dgm:cxn modelId="{E62D8AB1-E919-4CE8-A008-067DBACE38AE}" srcId="{F5353012-9026-4284-AA29-4B8A4CE537A2}" destId="{1FA9495E-5DC1-4150-B77F-8C8A1FA1B3CD}" srcOrd="2" destOrd="0" parTransId="{1C4F2AC7-9B52-4682-9079-39F09F627D62}" sibTransId="{629F5A7D-2CD1-4844-A93F-A0997B4E33BD}"/>
    <dgm:cxn modelId="{6EB1D8B1-1BE2-41B1-991F-1AFAC3CB721F}" type="presOf" srcId="{6EA44391-4BBA-465B-8EBC-024CADDD9791}" destId="{42F2E92C-5527-4786-8C86-529586A05B4E}" srcOrd="0" destOrd="0" presId="urn:microsoft.com/office/officeart/2005/8/layout/vList2"/>
    <dgm:cxn modelId="{210A98BD-8315-47CC-A3FD-81C7510A4E35}" type="presOf" srcId="{2BA9AC12-B642-435E-8F23-3806C683426F}" destId="{66AF512E-51B5-4A60-9B9E-900E1392CFB3}" srcOrd="0" destOrd="1" presId="urn:microsoft.com/office/officeart/2005/8/layout/vList2"/>
    <dgm:cxn modelId="{96ACA1C6-F2DC-4DF0-A91A-0BA718EAD3C1}" type="presOf" srcId="{F5353012-9026-4284-AA29-4B8A4CE537A2}" destId="{6CF8AB09-7179-4322-A150-0C9283B9D31A}" srcOrd="0" destOrd="0" presId="urn:microsoft.com/office/officeart/2005/8/layout/vList2"/>
    <dgm:cxn modelId="{00DCBBDE-9A50-4C96-9010-41633E3F760D}" type="presOf" srcId="{13F3F9B2-D517-497F-BC34-81E019D39A74}" destId="{68E40CBB-8915-450A-8959-238240D9105D}" srcOrd="0" destOrd="0" presId="urn:microsoft.com/office/officeart/2005/8/layout/vList2"/>
    <dgm:cxn modelId="{863DE3F7-C024-4D8F-8D18-8902686F76B8}" srcId="{B1E4F6DC-F78F-4411-9AD8-39B546527BA0}" destId="{F5353012-9026-4284-AA29-4B8A4CE537A2}" srcOrd="0" destOrd="0" parTransId="{4315456A-307B-4CFC-A644-7FD3FE66243C}" sibTransId="{950C6513-D249-4723-9F0A-1A6086E8F62B}"/>
    <dgm:cxn modelId="{1EA32EFE-157A-4A4F-BBD7-7E5A289FEEA8}" type="presOf" srcId="{745E8D4F-C0B1-42A7-AEB8-EC0CFA43EC10}" destId="{68E40CBB-8915-450A-8959-238240D9105D}" srcOrd="0" destOrd="1" presId="urn:microsoft.com/office/officeart/2005/8/layout/vList2"/>
    <dgm:cxn modelId="{3249F170-3B2B-4CC1-9A4C-BCA29DF695B9}" type="presParOf" srcId="{D8A595E9-294D-495F-A7CE-6ED3AE023F6E}" destId="{6CF8AB09-7179-4322-A150-0C9283B9D31A}" srcOrd="0" destOrd="0" presId="urn:microsoft.com/office/officeart/2005/8/layout/vList2"/>
    <dgm:cxn modelId="{C30AC208-65AE-4072-85FD-703FC484CF18}" type="presParOf" srcId="{D8A595E9-294D-495F-A7CE-6ED3AE023F6E}" destId="{68E40CBB-8915-450A-8959-238240D9105D}" srcOrd="1" destOrd="0" presId="urn:microsoft.com/office/officeart/2005/8/layout/vList2"/>
    <dgm:cxn modelId="{D8F5FC3F-5DAF-4C2D-A669-31FAD738F1A5}" type="presParOf" srcId="{D8A595E9-294D-495F-A7CE-6ED3AE023F6E}" destId="{42F2E92C-5527-4786-8C86-529586A05B4E}" srcOrd="2" destOrd="0" presId="urn:microsoft.com/office/officeart/2005/8/layout/vList2"/>
    <dgm:cxn modelId="{3B493B0E-0487-4973-AC51-73D1964333A7}" type="presParOf" srcId="{D8A595E9-294D-495F-A7CE-6ED3AE023F6E}" destId="{66AF512E-51B5-4A60-9B9E-900E1392CFB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9BA226-032D-4829-81F1-8A1F6E0BA42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834E1F8-4813-4A01-8FB8-00A69A6CADCF}">
      <dgm:prSet custT="1"/>
      <dgm:spPr/>
      <dgm:t>
        <a:bodyPr/>
        <a:lstStyle/>
        <a:p>
          <a:r>
            <a:rPr lang="en-US" sz="2400"/>
            <a:t>Be conversational!</a:t>
          </a:r>
        </a:p>
      </dgm:t>
    </dgm:pt>
    <dgm:pt modelId="{7230F446-C889-4D01-84BD-0F12ADA70564}" type="parTrans" cxnId="{63C4058A-D52D-4460-8034-E2914FFD2442}">
      <dgm:prSet/>
      <dgm:spPr/>
      <dgm:t>
        <a:bodyPr/>
        <a:lstStyle/>
        <a:p>
          <a:endParaRPr lang="en-US"/>
        </a:p>
      </dgm:t>
    </dgm:pt>
    <dgm:pt modelId="{92AE5241-6A5C-4B3F-9E90-1015332A8D53}" type="sibTrans" cxnId="{63C4058A-D52D-4460-8034-E2914FFD2442}">
      <dgm:prSet/>
      <dgm:spPr/>
      <dgm:t>
        <a:bodyPr/>
        <a:lstStyle/>
        <a:p>
          <a:endParaRPr lang="en-US"/>
        </a:p>
      </dgm:t>
    </dgm:pt>
    <dgm:pt modelId="{EBD259F3-6767-47B7-B140-EDD899051B3C}">
      <dgm:prSet custT="1"/>
      <dgm:spPr/>
      <dgm:t>
        <a:bodyPr/>
        <a:lstStyle/>
        <a:p>
          <a:r>
            <a:rPr lang="en-US" sz="2400"/>
            <a:t>This is an extension of relationship building/growing</a:t>
          </a:r>
        </a:p>
      </dgm:t>
    </dgm:pt>
    <dgm:pt modelId="{E0526662-7551-48D5-B89D-B56025AACA83}" type="parTrans" cxnId="{3968BB21-4127-48C8-B0B5-F92016A66891}">
      <dgm:prSet/>
      <dgm:spPr/>
      <dgm:t>
        <a:bodyPr/>
        <a:lstStyle/>
        <a:p>
          <a:endParaRPr lang="en-US"/>
        </a:p>
      </dgm:t>
    </dgm:pt>
    <dgm:pt modelId="{3E5DDD7C-0A36-46CB-969D-B85DFAFC0348}" type="sibTrans" cxnId="{3968BB21-4127-48C8-B0B5-F92016A66891}">
      <dgm:prSet/>
      <dgm:spPr/>
      <dgm:t>
        <a:bodyPr/>
        <a:lstStyle/>
        <a:p>
          <a:endParaRPr lang="en-US"/>
        </a:p>
      </dgm:t>
    </dgm:pt>
    <dgm:pt modelId="{8F75CCE1-F627-49C9-B633-8BFA89D01B5F}">
      <dgm:prSet custT="1"/>
      <dgm:spPr/>
      <dgm:t>
        <a:bodyPr/>
        <a:lstStyle/>
        <a:p>
          <a:r>
            <a:rPr lang="en-US" sz="2400"/>
            <a:t>Don’t just ask “how are things going?”</a:t>
          </a:r>
        </a:p>
      </dgm:t>
    </dgm:pt>
    <dgm:pt modelId="{F6132520-B710-4541-A920-AC41D93CCD26}" type="parTrans" cxnId="{4B4AA5AC-BB41-4B92-AB80-77D8852B29C2}">
      <dgm:prSet/>
      <dgm:spPr/>
      <dgm:t>
        <a:bodyPr/>
        <a:lstStyle/>
        <a:p>
          <a:endParaRPr lang="en-US"/>
        </a:p>
      </dgm:t>
    </dgm:pt>
    <dgm:pt modelId="{78A8604C-18D7-4D3D-BB37-BAA444E3D02B}" type="sibTrans" cxnId="{4B4AA5AC-BB41-4B92-AB80-77D8852B29C2}">
      <dgm:prSet/>
      <dgm:spPr/>
      <dgm:t>
        <a:bodyPr/>
        <a:lstStyle/>
        <a:p>
          <a:endParaRPr lang="en-US"/>
        </a:p>
      </dgm:t>
    </dgm:pt>
    <dgm:pt modelId="{FDD9AA14-82AF-474E-8367-9816F7F72393}" type="pres">
      <dgm:prSet presAssocID="{7B9BA226-032D-4829-81F1-8A1F6E0BA421}" presName="root" presStyleCnt="0">
        <dgm:presLayoutVars>
          <dgm:dir/>
          <dgm:resizeHandles val="exact"/>
        </dgm:presLayoutVars>
      </dgm:prSet>
      <dgm:spPr/>
    </dgm:pt>
    <dgm:pt modelId="{884018B6-1C1B-4450-8540-0913B91177B4}" type="pres">
      <dgm:prSet presAssocID="{D834E1F8-4813-4A01-8FB8-00A69A6CADCF}" presName="compNode" presStyleCnt="0"/>
      <dgm:spPr/>
    </dgm:pt>
    <dgm:pt modelId="{D7E217AA-EEA7-408A-B142-DED06C416A25}" type="pres">
      <dgm:prSet presAssocID="{D834E1F8-4813-4A01-8FB8-00A69A6CADCF}" presName="iconRect" presStyleLbl="node1" presStyleIdx="0" presStyleCnt="3" custLinFactNeighborX="-5886" custLinFactNeighborY="1177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3CE759CD-A10E-41EC-8320-B65DAF8A28B3}" type="pres">
      <dgm:prSet presAssocID="{D834E1F8-4813-4A01-8FB8-00A69A6CADCF}" presName="spaceRect" presStyleCnt="0"/>
      <dgm:spPr/>
    </dgm:pt>
    <dgm:pt modelId="{A9536979-E45A-4907-8AD8-10E4CAD112E0}" type="pres">
      <dgm:prSet presAssocID="{D834E1F8-4813-4A01-8FB8-00A69A6CADCF}" presName="textRect" presStyleLbl="revTx" presStyleIdx="0" presStyleCnt="3">
        <dgm:presLayoutVars>
          <dgm:chMax val="1"/>
          <dgm:chPref val="1"/>
        </dgm:presLayoutVars>
      </dgm:prSet>
      <dgm:spPr/>
    </dgm:pt>
    <dgm:pt modelId="{0B19A474-A021-4BBC-B4D1-1D8FF791DCFB}" type="pres">
      <dgm:prSet presAssocID="{92AE5241-6A5C-4B3F-9E90-1015332A8D53}" presName="sibTrans" presStyleCnt="0"/>
      <dgm:spPr/>
    </dgm:pt>
    <dgm:pt modelId="{BAF92C40-BEF4-4AF3-A05E-884CE4A986C1}" type="pres">
      <dgm:prSet presAssocID="{EBD259F3-6767-47B7-B140-EDD899051B3C}" presName="compNode" presStyleCnt="0"/>
      <dgm:spPr/>
    </dgm:pt>
    <dgm:pt modelId="{5F2EB1B2-EB2E-4B0A-9212-F9E1FC6C12C8}" type="pres">
      <dgm:prSet presAssocID="{EBD259F3-6767-47B7-B140-EDD899051B3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3953E951-1AF1-4DB8-AA44-B4D125ADE37C}" type="pres">
      <dgm:prSet presAssocID="{EBD259F3-6767-47B7-B140-EDD899051B3C}" presName="spaceRect" presStyleCnt="0"/>
      <dgm:spPr/>
    </dgm:pt>
    <dgm:pt modelId="{CE40D8A9-B243-4C21-9884-4EA1A7E9EF8E}" type="pres">
      <dgm:prSet presAssocID="{EBD259F3-6767-47B7-B140-EDD899051B3C}" presName="textRect" presStyleLbl="revTx" presStyleIdx="1" presStyleCnt="3">
        <dgm:presLayoutVars>
          <dgm:chMax val="1"/>
          <dgm:chPref val="1"/>
        </dgm:presLayoutVars>
      </dgm:prSet>
      <dgm:spPr/>
    </dgm:pt>
    <dgm:pt modelId="{F28B546F-6000-47C9-99EB-0C97DD0F9F12}" type="pres">
      <dgm:prSet presAssocID="{3E5DDD7C-0A36-46CB-969D-B85DFAFC0348}" presName="sibTrans" presStyleCnt="0"/>
      <dgm:spPr/>
    </dgm:pt>
    <dgm:pt modelId="{610ED60D-5F06-440E-8FD3-F233A05D4202}" type="pres">
      <dgm:prSet presAssocID="{8F75CCE1-F627-49C9-B633-8BFA89D01B5F}" presName="compNode" presStyleCnt="0"/>
      <dgm:spPr/>
    </dgm:pt>
    <dgm:pt modelId="{4BE27AA8-211B-4E81-9311-381FE90C4210}" type="pres">
      <dgm:prSet presAssocID="{8F75CCE1-F627-49C9-B633-8BFA89D01B5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yes"/>
        </a:ext>
      </dgm:extLst>
    </dgm:pt>
    <dgm:pt modelId="{99606B12-88AA-45F8-9D22-8B1C07383121}" type="pres">
      <dgm:prSet presAssocID="{8F75CCE1-F627-49C9-B633-8BFA89D01B5F}" presName="spaceRect" presStyleCnt="0"/>
      <dgm:spPr/>
    </dgm:pt>
    <dgm:pt modelId="{612DB2B1-A2CD-4C56-B47C-EC0B0741A29F}" type="pres">
      <dgm:prSet presAssocID="{8F75CCE1-F627-49C9-B633-8BFA89D01B5F}" presName="textRect" presStyleLbl="revTx" presStyleIdx="2" presStyleCnt="3">
        <dgm:presLayoutVars>
          <dgm:chMax val="1"/>
          <dgm:chPref val="1"/>
        </dgm:presLayoutVars>
      </dgm:prSet>
      <dgm:spPr/>
    </dgm:pt>
  </dgm:ptLst>
  <dgm:cxnLst>
    <dgm:cxn modelId="{C0A64810-365D-4408-8BEA-7142E7744EE2}" type="presOf" srcId="{7B9BA226-032D-4829-81F1-8A1F6E0BA421}" destId="{FDD9AA14-82AF-474E-8367-9816F7F72393}" srcOrd="0" destOrd="0" presId="urn:microsoft.com/office/officeart/2018/2/layout/IconLabelList"/>
    <dgm:cxn modelId="{3968BB21-4127-48C8-B0B5-F92016A66891}" srcId="{7B9BA226-032D-4829-81F1-8A1F6E0BA421}" destId="{EBD259F3-6767-47B7-B140-EDD899051B3C}" srcOrd="1" destOrd="0" parTransId="{E0526662-7551-48D5-B89D-B56025AACA83}" sibTransId="{3E5DDD7C-0A36-46CB-969D-B85DFAFC0348}"/>
    <dgm:cxn modelId="{62F79B54-1418-4D88-A97F-0319DA5AC989}" type="presOf" srcId="{D834E1F8-4813-4A01-8FB8-00A69A6CADCF}" destId="{A9536979-E45A-4907-8AD8-10E4CAD112E0}" srcOrd="0" destOrd="0" presId="urn:microsoft.com/office/officeart/2018/2/layout/IconLabelList"/>
    <dgm:cxn modelId="{63C4058A-D52D-4460-8034-E2914FFD2442}" srcId="{7B9BA226-032D-4829-81F1-8A1F6E0BA421}" destId="{D834E1F8-4813-4A01-8FB8-00A69A6CADCF}" srcOrd="0" destOrd="0" parTransId="{7230F446-C889-4D01-84BD-0F12ADA70564}" sibTransId="{92AE5241-6A5C-4B3F-9E90-1015332A8D53}"/>
    <dgm:cxn modelId="{EF8C07AA-F7F3-4B7E-B6F4-61B60CC54D5C}" type="presOf" srcId="{8F75CCE1-F627-49C9-B633-8BFA89D01B5F}" destId="{612DB2B1-A2CD-4C56-B47C-EC0B0741A29F}" srcOrd="0" destOrd="0" presId="urn:microsoft.com/office/officeart/2018/2/layout/IconLabelList"/>
    <dgm:cxn modelId="{4B4AA5AC-BB41-4B92-AB80-77D8852B29C2}" srcId="{7B9BA226-032D-4829-81F1-8A1F6E0BA421}" destId="{8F75CCE1-F627-49C9-B633-8BFA89D01B5F}" srcOrd="2" destOrd="0" parTransId="{F6132520-B710-4541-A920-AC41D93CCD26}" sibTransId="{78A8604C-18D7-4D3D-BB37-BAA444E3D02B}"/>
    <dgm:cxn modelId="{B64327E3-92FB-4116-99C0-D2F77D1A22F4}" type="presOf" srcId="{EBD259F3-6767-47B7-B140-EDD899051B3C}" destId="{CE40D8A9-B243-4C21-9884-4EA1A7E9EF8E}" srcOrd="0" destOrd="0" presId="urn:microsoft.com/office/officeart/2018/2/layout/IconLabelList"/>
    <dgm:cxn modelId="{D956C6E5-E722-47F3-BCC4-2A5455270921}" type="presParOf" srcId="{FDD9AA14-82AF-474E-8367-9816F7F72393}" destId="{884018B6-1C1B-4450-8540-0913B91177B4}" srcOrd="0" destOrd="0" presId="urn:microsoft.com/office/officeart/2018/2/layout/IconLabelList"/>
    <dgm:cxn modelId="{561FD6BC-F546-4ED0-8C2D-CAEF758409DD}" type="presParOf" srcId="{884018B6-1C1B-4450-8540-0913B91177B4}" destId="{D7E217AA-EEA7-408A-B142-DED06C416A25}" srcOrd="0" destOrd="0" presId="urn:microsoft.com/office/officeart/2018/2/layout/IconLabelList"/>
    <dgm:cxn modelId="{59121F18-0C4E-4B0E-A764-DCBE55AB3942}" type="presParOf" srcId="{884018B6-1C1B-4450-8540-0913B91177B4}" destId="{3CE759CD-A10E-41EC-8320-B65DAF8A28B3}" srcOrd="1" destOrd="0" presId="urn:microsoft.com/office/officeart/2018/2/layout/IconLabelList"/>
    <dgm:cxn modelId="{235CC21D-C3B9-4B4F-8DD9-EC040101041C}" type="presParOf" srcId="{884018B6-1C1B-4450-8540-0913B91177B4}" destId="{A9536979-E45A-4907-8AD8-10E4CAD112E0}" srcOrd="2" destOrd="0" presId="urn:microsoft.com/office/officeart/2018/2/layout/IconLabelList"/>
    <dgm:cxn modelId="{7D49EA1E-794B-41D9-8FD0-35923DE9A4EC}" type="presParOf" srcId="{FDD9AA14-82AF-474E-8367-9816F7F72393}" destId="{0B19A474-A021-4BBC-B4D1-1D8FF791DCFB}" srcOrd="1" destOrd="0" presId="urn:microsoft.com/office/officeart/2018/2/layout/IconLabelList"/>
    <dgm:cxn modelId="{C71A44E5-3A21-4A15-A7FB-A8288D7648F2}" type="presParOf" srcId="{FDD9AA14-82AF-474E-8367-9816F7F72393}" destId="{BAF92C40-BEF4-4AF3-A05E-884CE4A986C1}" srcOrd="2" destOrd="0" presId="urn:microsoft.com/office/officeart/2018/2/layout/IconLabelList"/>
    <dgm:cxn modelId="{3359F66B-65D6-4E27-8F58-35CB8B5FC49F}" type="presParOf" srcId="{BAF92C40-BEF4-4AF3-A05E-884CE4A986C1}" destId="{5F2EB1B2-EB2E-4B0A-9212-F9E1FC6C12C8}" srcOrd="0" destOrd="0" presId="urn:microsoft.com/office/officeart/2018/2/layout/IconLabelList"/>
    <dgm:cxn modelId="{4D4BFE98-4EC3-4AA3-82CB-42B84B320620}" type="presParOf" srcId="{BAF92C40-BEF4-4AF3-A05E-884CE4A986C1}" destId="{3953E951-1AF1-4DB8-AA44-B4D125ADE37C}" srcOrd="1" destOrd="0" presId="urn:microsoft.com/office/officeart/2018/2/layout/IconLabelList"/>
    <dgm:cxn modelId="{CBE02D7E-DF9C-4D91-904B-748C625E7C5F}" type="presParOf" srcId="{BAF92C40-BEF4-4AF3-A05E-884CE4A986C1}" destId="{CE40D8A9-B243-4C21-9884-4EA1A7E9EF8E}" srcOrd="2" destOrd="0" presId="urn:microsoft.com/office/officeart/2018/2/layout/IconLabelList"/>
    <dgm:cxn modelId="{33C7F938-4EF7-455B-ABD2-8ED69B095CBB}" type="presParOf" srcId="{FDD9AA14-82AF-474E-8367-9816F7F72393}" destId="{F28B546F-6000-47C9-99EB-0C97DD0F9F12}" srcOrd="3" destOrd="0" presId="urn:microsoft.com/office/officeart/2018/2/layout/IconLabelList"/>
    <dgm:cxn modelId="{22B0539B-C85E-4EF0-84DB-EF6743A8D979}" type="presParOf" srcId="{FDD9AA14-82AF-474E-8367-9816F7F72393}" destId="{610ED60D-5F06-440E-8FD3-F233A05D4202}" srcOrd="4" destOrd="0" presId="urn:microsoft.com/office/officeart/2018/2/layout/IconLabelList"/>
    <dgm:cxn modelId="{2A0C6053-7C82-4386-BCF7-596EC2FAB4EE}" type="presParOf" srcId="{610ED60D-5F06-440E-8FD3-F233A05D4202}" destId="{4BE27AA8-211B-4E81-9311-381FE90C4210}" srcOrd="0" destOrd="0" presId="urn:microsoft.com/office/officeart/2018/2/layout/IconLabelList"/>
    <dgm:cxn modelId="{2A617B7E-784A-4ED4-B781-A3337EDD519E}" type="presParOf" srcId="{610ED60D-5F06-440E-8FD3-F233A05D4202}" destId="{99606B12-88AA-45F8-9D22-8B1C07383121}" srcOrd="1" destOrd="0" presId="urn:microsoft.com/office/officeart/2018/2/layout/IconLabelList"/>
    <dgm:cxn modelId="{2576C026-7EAE-43A6-8E6A-407A0861FD1F}" type="presParOf" srcId="{610ED60D-5F06-440E-8FD3-F233A05D4202}" destId="{612DB2B1-A2CD-4C56-B47C-EC0B0741A29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E4F6DC-F78F-4411-9AD8-39B546527BA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5353012-9026-4284-AA29-4B8A4CE537A2}">
      <dgm:prSet/>
      <dgm:spPr>
        <a:solidFill>
          <a:schemeClr val="accent2">
            <a:lumMod val="75000"/>
          </a:schemeClr>
        </a:solidFill>
      </dgm:spPr>
      <dgm:t>
        <a:bodyPr/>
        <a:lstStyle/>
        <a:p>
          <a:r>
            <a:rPr lang="en-US"/>
            <a:t>Ask about specific tasks</a:t>
          </a:r>
        </a:p>
      </dgm:t>
    </dgm:pt>
    <dgm:pt modelId="{4315456A-307B-4CFC-A644-7FD3FE66243C}" type="parTrans" cxnId="{863DE3F7-C024-4D8F-8D18-8902686F76B8}">
      <dgm:prSet/>
      <dgm:spPr/>
      <dgm:t>
        <a:bodyPr/>
        <a:lstStyle/>
        <a:p>
          <a:endParaRPr lang="en-US"/>
        </a:p>
      </dgm:t>
    </dgm:pt>
    <dgm:pt modelId="{950C6513-D249-4723-9F0A-1A6086E8F62B}" type="sibTrans" cxnId="{863DE3F7-C024-4D8F-8D18-8902686F76B8}">
      <dgm:prSet/>
      <dgm:spPr/>
      <dgm:t>
        <a:bodyPr/>
        <a:lstStyle/>
        <a:p>
          <a:endParaRPr lang="en-US"/>
        </a:p>
      </dgm:t>
    </dgm:pt>
    <dgm:pt modelId="{13F3F9B2-D517-497F-BC34-81E019D39A74}">
      <dgm:prSet/>
      <dgm:spPr/>
      <dgm:t>
        <a:bodyPr/>
        <a:lstStyle/>
        <a:p>
          <a:r>
            <a:rPr lang="en-US"/>
            <a:t>Which files have you worked on today?</a:t>
          </a:r>
        </a:p>
      </dgm:t>
    </dgm:pt>
    <dgm:pt modelId="{98A5420B-633A-4C6A-BBA0-D5B28290EED7}" type="parTrans" cxnId="{99C983A3-11A7-4D4B-9F88-9F1B22E49EEA}">
      <dgm:prSet/>
      <dgm:spPr/>
      <dgm:t>
        <a:bodyPr/>
        <a:lstStyle/>
        <a:p>
          <a:endParaRPr lang="en-US"/>
        </a:p>
      </dgm:t>
    </dgm:pt>
    <dgm:pt modelId="{8C2A5974-7CC0-454D-AB14-1EE37E2BA95C}" type="sibTrans" cxnId="{99C983A3-11A7-4D4B-9F88-9F1B22E49EEA}">
      <dgm:prSet/>
      <dgm:spPr/>
      <dgm:t>
        <a:bodyPr/>
        <a:lstStyle/>
        <a:p>
          <a:endParaRPr lang="en-US"/>
        </a:p>
      </dgm:t>
    </dgm:pt>
    <dgm:pt modelId="{745E8D4F-C0B1-42A7-AEB8-EC0CFA43EC10}">
      <dgm:prSet/>
      <dgm:spPr/>
      <dgm:t>
        <a:bodyPr/>
        <a:lstStyle/>
        <a:p>
          <a:r>
            <a:rPr lang="en-US"/>
            <a:t>Is the calendar we set up helpful to you? Are there things that are still confusing?</a:t>
          </a:r>
        </a:p>
      </dgm:t>
    </dgm:pt>
    <dgm:pt modelId="{DF5E083E-F189-434D-9B7A-1AB0B1D22975}" type="parTrans" cxnId="{841AD377-AA20-427D-A4F0-62D4223BBAD9}">
      <dgm:prSet/>
      <dgm:spPr/>
      <dgm:t>
        <a:bodyPr/>
        <a:lstStyle/>
        <a:p>
          <a:endParaRPr lang="en-US"/>
        </a:p>
      </dgm:t>
    </dgm:pt>
    <dgm:pt modelId="{446A9541-AA91-4031-B5D7-9D1F8ED48567}" type="sibTrans" cxnId="{841AD377-AA20-427D-A4F0-62D4223BBAD9}">
      <dgm:prSet/>
      <dgm:spPr/>
      <dgm:t>
        <a:bodyPr/>
        <a:lstStyle/>
        <a:p>
          <a:endParaRPr lang="en-US"/>
        </a:p>
      </dgm:t>
    </dgm:pt>
    <dgm:pt modelId="{1FA9495E-5DC1-4150-B77F-8C8A1FA1B3CD}">
      <dgm:prSet/>
      <dgm:spPr/>
      <dgm:t>
        <a:bodyPr/>
        <a:lstStyle/>
        <a:p>
          <a:r>
            <a:rPr lang="en-US"/>
            <a:t>Where is the date on this form?</a:t>
          </a:r>
        </a:p>
      </dgm:t>
    </dgm:pt>
    <dgm:pt modelId="{1C4F2AC7-9B52-4682-9079-39F09F627D62}" type="parTrans" cxnId="{E62D8AB1-E919-4CE8-A008-067DBACE38AE}">
      <dgm:prSet/>
      <dgm:spPr/>
      <dgm:t>
        <a:bodyPr/>
        <a:lstStyle/>
        <a:p>
          <a:endParaRPr lang="en-US"/>
        </a:p>
      </dgm:t>
    </dgm:pt>
    <dgm:pt modelId="{629F5A7D-2CD1-4844-A93F-A0997B4E33BD}" type="sibTrans" cxnId="{E62D8AB1-E919-4CE8-A008-067DBACE38AE}">
      <dgm:prSet/>
      <dgm:spPr/>
      <dgm:t>
        <a:bodyPr/>
        <a:lstStyle/>
        <a:p>
          <a:endParaRPr lang="en-US"/>
        </a:p>
      </dgm:t>
    </dgm:pt>
    <dgm:pt modelId="{6EA44391-4BBA-465B-8EBC-024CADDD9791}">
      <dgm:prSet/>
      <dgm:spPr>
        <a:solidFill>
          <a:schemeClr val="accent2">
            <a:lumMod val="75000"/>
          </a:schemeClr>
        </a:solidFill>
      </dgm:spPr>
      <dgm:t>
        <a:bodyPr/>
        <a:lstStyle/>
        <a:p>
          <a:r>
            <a:rPr lang="en-US"/>
            <a:t>Ask about general happenings</a:t>
          </a:r>
        </a:p>
      </dgm:t>
    </dgm:pt>
    <dgm:pt modelId="{99936CD2-3B34-4818-B3C7-EB9C45375226}" type="parTrans" cxnId="{9EE97735-7604-40DD-AD9E-505C73744144}">
      <dgm:prSet/>
      <dgm:spPr/>
      <dgm:t>
        <a:bodyPr/>
        <a:lstStyle/>
        <a:p>
          <a:endParaRPr lang="en-US"/>
        </a:p>
      </dgm:t>
    </dgm:pt>
    <dgm:pt modelId="{9777A992-85FD-4383-AE55-E5DFAEDA1F79}" type="sibTrans" cxnId="{9EE97735-7604-40DD-AD9E-505C73744144}">
      <dgm:prSet/>
      <dgm:spPr/>
      <dgm:t>
        <a:bodyPr/>
        <a:lstStyle/>
        <a:p>
          <a:endParaRPr lang="en-US"/>
        </a:p>
      </dgm:t>
    </dgm:pt>
    <dgm:pt modelId="{69722DA8-8720-45EC-8DCB-1099FB03E7EA}">
      <dgm:prSet/>
      <dgm:spPr/>
      <dgm:t>
        <a:bodyPr/>
        <a:lstStyle/>
        <a:p>
          <a:r>
            <a:rPr lang="en-US"/>
            <a:t>What is going well at work?</a:t>
          </a:r>
        </a:p>
      </dgm:t>
    </dgm:pt>
    <dgm:pt modelId="{9318A894-0E57-4583-8ED0-7427BBD7B655}" type="parTrans" cxnId="{CD57B48B-2639-4A33-B501-392A0C4E7BA8}">
      <dgm:prSet/>
      <dgm:spPr/>
      <dgm:t>
        <a:bodyPr/>
        <a:lstStyle/>
        <a:p>
          <a:endParaRPr lang="en-US"/>
        </a:p>
      </dgm:t>
    </dgm:pt>
    <dgm:pt modelId="{C5D324E6-497A-425F-BCB8-08CCD2D6F793}" type="sibTrans" cxnId="{CD57B48B-2639-4A33-B501-392A0C4E7BA8}">
      <dgm:prSet/>
      <dgm:spPr/>
      <dgm:t>
        <a:bodyPr/>
        <a:lstStyle/>
        <a:p>
          <a:endParaRPr lang="en-US"/>
        </a:p>
      </dgm:t>
    </dgm:pt>
    <dgm:pt modelId="{2BA9AC12-B642-435E-8F23-3806C683426F}">
      <dgm:prSet/>
      <dgm:spPr/>
      <dgm:t>
        <a:bodyPr/>
        <a:lstStyle/>
        <a:p>
          <a:r>
            <a:rPr lang="en-US"/>
            <a:t>What is frustrating you at work?</a:t>
          </a:r>
        </a:p>
      </dgm:t>
    </dgm:pt>
    <dgm:pt modelId="{56D398E3-DFF0-4C7C-9C8F-9C5621FC652B}" type="parTrans" cxnId="{8AF2130D-9C22-48F4-B82E-3274C7D13CFF}">
      <dgm:prSet/>
      <dgm:spPr/>
      <dgm:t>
        <a:bodyPr/>
        <a:lstStyle/>
        <a:p>
          <a:endParaRPr lang="en-US"/>
        </a:p>
      </dgm:t>
    </dgm:pt>
    <dgm:pt modelId="{764E2AC6-6541-4DEE-8093-3B86EE94E9BA}" type="sibTrans" cxnId="{8AF2130D-9C22-48F4-B82E-3274C7D13CFF}">
      <dgm:prSet/>
      <dgm:spPr/>
      <dgm:t>
        <a:bodyPr/>
        <a:lstStyle/>
        <a:p>
          <a:endParaRPr lang="en-US"/>
        </a:p>
      </dgm:t>
    </dgm:pt>
    <dgm:pt modelId="{03AE24B9-5616-4127-8508-04F8A13627E7}">
      <dgm:prSet/>
      <dgm:spPr/>
      <dgm:t>
        <a:bodyPr/>
        <a:lstStyle/>
        <a:p>
          <a:r>
            <a:rPr lang="en-US"/>
            <a:t>Is Suzy still able to answer questions when you have them?</a:t>
          </a:r>
        </a:p>
      </dgm:t>
    </dgm:pt>
    <dgm:pt modelId="{2DE2FDB2-F13B-410D-B888-EF7DB49CE1E9}" type="parTrans" cxnId="{AE7DB48A-E19B-45FE-9578-BD9CA89606E1}">
      <dgm:prSet/>
      <dgm:spPr/>
      <dgm:t>
        <a:bodyPr/>
        <a:lstStyle/>
        <a:p>
          <a:endParaRPr lang="en-US"/>
        </a:p>
      </dgm:t>
    </dgm:pt>
    <dgm:pt modelId="{17FB76BD-C72F-4E9B-BEDE-1BD56E0EA2C4}" type="sibTrans" cxnId="{AE7DB48A-E19B-45FE-9578-BD9CA89606E1}">
      <dgm:prSet/>
      <dgm:spPr/>
      <dgm:t>
        <a:bodyPr/>
        <a:lstStyle/>
        <a:p>
          <a:endParaRPr lang="en-US"/>
        </a:p>
      </dgm:t>
    </dgm:pt>
    <dgm:pt modelId="{D8A595E9-294D-495F-A7CE-6ED3AE023F6E}" type="pres">
      <dgm:prSet presAssocID="{B1E4F6DC-F78F-4411-9AD8-39B546527BA0}" presName="linear" presStyleCnt="0">
        <dgm:presLayoutVars>
          <dgm:animLvl val="lvl"/>
          <dgm:resizeHandles val="exact"/>
        </dgm:presLayoutVars>
      </dgm:prSet>
      <dgm:spPr/>
    </dgm:pt>
    <dgm:pt modelId="{6CF8AB09-7179-4322-A150-0C9283B9D31A}" type="pres">
      <dgm:prSet presAssocID="{F5353012-9026-4284-AA29-4B8A4CE537A2}" presName="parentText" presStyleLbl="node1" presStyleIdx="0" presStyleCnt="2">
        <dgm:presLayoutVars>
          <dgm:chMax val="0"/>
          <dgm:bulletEnabled val="1"/>
        </dgm:presLayoutVars>
      </dgm:prSet>
      <dgm:spPr/>
    </dgm:pt>
    <dgm:pt modelId="{68E40CBB-8915-450A-8959-238240D9105D}" type="pres">
      <dgm:prSet presAssocID="{F5353012-9026-4284-AA29-4B8A4CE537A2}" presName="childText" presStyleLbl="revTx" presStyleIdx="0" presStyleCnt="2">
        <dgm:presLayoutVars>
          <dgm:bulletEnabled val="1"/>
        </dgm:presLayoutVars>
      </dgm:prSet>
      <dgm:spPr/>
    </dgm:pt>
    <dgm:pt modelId="{42F2E92C-5527-4786-8C86-529586A05B4E}" type="pres">
      <dgm:prSet presAssocID="{6EA44391-4BBA-465B-8EBC-024CADDD9791}" presName="parentText" presStyleLbl="node1" presStyleIdx="1" presStyleCnt="2" custLinFactNeighborY="3974">
        <dgm:presLayoutVars>
          <dgm:chMax val="0"/>
          <dgm:bulletEnabled val="1"/>
        </dgm:presLayoutVars>
      </dgm:prSet>
      <dgm:spPr/>
    </dgm:pt>
    <dgm:pt modelId="{66AF512E-51B5-4A60-9B9E-900E1392CFB3}" type="pres">
      <dgm:prSet presAssocID="{6EA44391-4BBA-465B-8EBC-024CADDD9791}" presName="childText" presStyleLbl="revTx" presStyleIdx="1" presStyleCnt="2">
        <dgm:presLayoutVars>
          <dgm:bulletEnabled val="1"/>
        </dgm:presLayoutVars>
      </dgm:prSet>
      <dgm:spPr/>
    </dgm:pt>
  </dgm:ptLst>
  <dgm:cxnLst>
    <dgm:cxn modelId="{67A5A40B-0787-48FC-805F-EBA28587CA3C}" type="presOf" srcId="{B1E4F6DC-F78F-4411-9AD8-39B546527BA0}" destId="{D8A595E9-294D-495F-A7CE-6ED3AE023F6E}" srcOrd="0" destOrd="0" presId="urn:microsoft.com/office/officeart/2005/8/layout/vList2"/>
    <dgm:cxn modelId="{8AF2130D-9C22-48F4-B82E-3274C7D13CFF}" srcId="{6EA44391-4BBA-465B-8EBC-024CADDD9791}" destId="{2BA9AC12-B642-435E-8F23-3806C683426F}" srcOrd="1" destOrd="0" parTransId="{56D398E3-DFF0-4C7C-9C8F-9C5621FC652B}" sibTransId="{764E2AC6-6541-4DEE-8093-3B86EE94E9BA}"/>
    <dgm:cxn modelId="{23DB270F-8DEA-4B83-A84A-E2105EBDF035}" type="presOf" srcId="{03AE24B9-5616-4127-8508-04F8A13627E7}" destId="{66AF512E-51B5-4A60-9B9E-900E1392CFB3}" srcOrd="0" destOrd="2" presId="urn:microsoft.com/office/officeart/2005/8/layout/vList2"/>
    <dgm:cxn modelId="{9EE97735-7604-40DD-AD9E-505C73744144}" srcId="{B1E4F6DC-F78F-4411-9AD8-39B546527BA0}" destId="{6EA44391-4BBA-465B-8EBC-024CADDD9791}" srcOrd="1" destOrd="0" parTransId="{99936CD2-3B34-4818-B3C7-EB9C45375226}" sibTransId="{9777A992-85FD-4383-AE55-E5DFAEDA1F79}"/>
    <dgm:cxn modelId="{8908AD5B-5F21-41A6-9CB6-D0E77833FE25}" type="presOf" srcId="{1FA9495E-5DC1-4150-B77F-8C8A1FA1B3CD}" destId="{68E40CBB-8915-450A-8959-238240D9105D}" srcOrd="0" destOrd="2" presId="urn:microsoft.com/office/officeart/2005/8/layout/vList2"/>
    <dgm:cxn modelId="{841AD377-AA20-427D-A4F0-62D4223BBAD9}" srcId="{F5353012-9026-4284-AA29-4B8A4CE537A2}" destId="{745E8D4F-C0B1-42A7-AEB8-EC0CFA43EC10}" srcOrd="1" destOrd="0" parTransId="{DF5E083E-F189-434D-9B7A-1AB0B1D22975}" sibTransId="{446A9541-AA91-4031-B5D7-9D1F8ED48567}"/>
    <dgm:cxn modelId="{54ADF679-3FFE-4993-9230-F32A9393513D}" type="presOf" srcId="{69722DA8-8720-45EC-8DCB-1099FB03E7EA}" destId="{66AF512E-51B5-4A60-9B9E-900E1392CFB3}" srcOrd="0" destOrd="0" presId="urn:microsoft.com/office/officeart/2005/8/layout/vList2"/>
    <dgm:cxn modelId="{AE7DB48A-E19B-45FE-9578-BD9CA89606E1}" srcId="{6EA44391-4BBA-465B-8EBC-024CADDD9791}" destId="{03AE24B9-5616-4127-8508-04F8A13627E7}" srcOrd="2" destOrd="0" parTransId="{2DE2FDB2-F13B-410D-B888-EF7DB49CE1E9}" sibTransId="{17FB76BD-C72F-4E9B-BEDE-1BD56E0EA2C4}"/>
    <dgm:cxn modelId="{CD57B48B-2639-4A33-B501-392A0C4E7BA8}" srcId="{6EA44391-4BBA-465B-8EBC-024CADDD9791}" destId="{69722DA8-8720-45EC-8DCB-1099FB03E7EA}" srcOrd="0" destOrd="0" parTransId="{9318A894-0E57-4583-8ED0-7427BBD7B655}" sibTransId="{C5D324E6-497A-425F-BCB8-08CCD2D6F793}"/>
    <dgm:cxn modelId="{99C983A3-11A7-4D4B-9F88-9F1B22E49EEA}" srcId="{F5353012-9026-4284-AA29-4B8A4CE537A2}" destId="{13F3F9B2-D517-497F-BC34-81E019D39A74}" srcOrd="0" destOrd="0" parTransId="{98A5420B-633A-4C6A-BBA0-D5B28290EED7}" sibTransId="{8C2A5974-7CC0-454D-AB14-1EE37E2BA95C}"/>
    <dgm:cxn modelId="{E62D8AB1-E919-4CE8-A008-067DBACE38AE}" srcId="{F5353012-9026-4284-AA29-4B8A4CE537A2}" destId="{1FA9495E-5DC1-4150-B77F-8C8A1FA1B3CD}" srcOrd="2" destOrd="0" parTransId="{1C4F2AC7-9B52-4682-9079-39F09F627D62}" sibTransId="{629F5A7D-2CD1-4844-A93F-A0997B4E33BD}"/>
    <dgm:cxn modelId="{6EB1D8B1-1BE2-41B1-991F-1AFAC3CB721F}" type="presOf" srcId="{6EA44391-4BBA-465B-8EBC-024CADDD9791}" destId="{42F2E92C-5527-4786-8C86-529586A05B4E}" srcOrd="0" destOrd="0" presId="urn:microsoft.com/office/officeart/2005/8/layout/vList2"/>
    <dgm:cxn modelId="{210A98BD-8315-47CC-A3FD-81C7510A4E35}" type="presOf" srcId="{2BA9AC12-B642-435E-8F23-3806C683426F}" destId="{66AF512E-51B5-4A60-9B9E-900E1392CFB3}" srcOrd="0" destOrd="1" presId="urn:microsoft.com/office/officeart/2005/8/layout/vList2"/>
    <dgm:cxn modelId="{96ACA1C6-F2DC-4DF0-A91A-0BA718EAD3C1}" type="presOf" srcId="{F5353012-9026-4284-AA29-4B8A4CE537A2}" destId="{6CF8AB09-7179-4322-A150-0C9283B9D31A}" srcOrd="0" destOrd="0" presId="urn:microsoft.com/office/officeart/2005/8/layout/vList2"/>
    <dgm:cxn modelId="{00DCBBDE-9A50-4C96-9010-41633E3F760D}" type="presOf" srcId="{13F3F9B2-D517-497F-BC34-81E019D39A74}" destId="{68E40CBB-8915-450A-8959-238240D9105D}" srcOrd="0" destOrd="0" presId="urn:microsoft.com/office/officeart/2005/8/layout/vList2"/>
    <dgm:cxn modelId="{863DE3F7-C024-4D8F-8D18-8902686F76B8}" srcId="{B1E4F6DC-F78F-4411-9AD8-39B546527BA0}" destId="{F5353012-9026-4284-AA29-4B8A4CE537A2}" srcOrd="0" destOrd="0" parTransId="{4315456A-307B-4CFC-A644-7FD3FE66243C}" sibTransId="{950C6513-D249-4723-9F0A-1A6086E8F62B}"/>
    <dgm:cxn modelId="{1EA32EFE-157A-4A4F-BBD7-7E5A289FEEA8}" type="presOf" srcId="{745E8D4F-C0B1-42A7-AEB8-EC0CFA43EC10}" destId="{68E40CBB-8915-450A-8959-238240D9105D}" srcOrd="0" destOrd="1" presId="urn:microsoft.com/office/officeart/2005/8/layout/vList2"/>
    <dgm:cxn modelId="{3249F170-3B2B-4CC1-9A4C-BCA29DF695B9}" type="presParOf" srcId="{D8A595E9-294D-495F-A7CE-6ED3AE023F6E}" destId="{6CF8AB09-7179-4322-A150-0C9283B9D31A}" srcOrd="0" destOrd="0" presId="urn:microsoft.com/office/officeart/2005/8/layout/vList2"/>
    <dgm:cxn modelId="{C30AC208-65AE-4072-85FD-703FC484CF18}" type="presParOf" srcId="{D8A595E9-294D-495F-A7CE-6ED3AE023F6E}" destId="{68E40CBB-8915-450A-8959-238240D9105D}" srcOrd="1" destOrd="0" presId="urn:microsoft.com/office/officeart/2005/8/layout/vList2"/>
    <dgm:cxn modelId="{D8F5FC3F-5DAF-4C2D-A669-31FAD738F1A5}" type="presParOf" srcId="{D8A595E9-294D-495F-A7CE-6ED3AE023F6E}" destId="{42F2E92C-5527-4786-8C86-529586A05B4E}" srcOrd="2" destOrd="0" presId="urn:microsoft.com/office/officeart/2005/8/layout/vList2"/>
    <dgm:cxn modelId="{3B493B0E-0487-4973-AC51-73D1964333A7}" type="presParOf" srcId="{D8A595E9-294D-495F-A7CE-6ED3AE023F6E}" destId="{66AF512E-51B5-4A60-9B9E-900E1392CFB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0B22CF-B975-4F95-AC15-C3212677D2B4}"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n-US"/>
        </a:p>
      </dgm:t>
    </dgm:pt>
    <dgm:pt modelId="{36582622-9D93-42B0-9F30-3BB9ACBAA503}">
      <dgm:prSet custT="1"/>
      <dgm:spPr/>
      <dgm:t>
        <a:bodyPr/>
        <a:lstStyle/>
        <a:p>
          <a:r>
            <a:rPr lang="en-US" sz="2000">
              <a:solidFill>
                <a:schemeClr val="tx1"/>
              </a:solidFill>
            </a:rPr>
            <a:t>Ask about changes in the workplace</a:t>
          </a:r>
        </a:p>
      </dgm:t>
    </dgm:pt>
    <dgm:pt modelId="{62335234-CC16-4399-B45E-C7CE6C94C8D5}" type="parTrans" cxnId="{1CBA01D5-3995-4028-9EDF-8F87F7D32314}">
      <dgm:prSet/>
      <dgm:spPr/>
      <dgm:t>
        <a:bodyPr/>
        <a:lstStyle/>
        <a:p>
          <a:endParaRPr lang="en-US"/>
        </a:p>
      </dgm:t>
    </dgm:pt>
    <dgm:pt modelId="{1DADACE9-99A1-468C-B6BE-7B5D424125AF}" type="sibTrans" cxnId="{1CBA01D5-3995-4028-9EDF-8F87F7D32314}">
      <dgm:prSet/>
      <dgm:spPr/>
      <dgm:t>
        <a:bodyPr/>
        <a:lstStyle/>
        <a:p>
          <a:endParaRPr lang="en-US"/>
        </a:p>
      </dgm:t>
    </dgm:pt>
    <dgm:pt modelId="{32A9BE62-20D4-4207-AF48-12A7C5A728E3}">
      <dgm:prSet custT="1"/>
      <dgm:spPr>
        <a:solidFill>
          <a:schemeClr val="accent2">
            <a:lumMod val="40000"/>
            <a:lumOff val="60000"/>
          </a:schemeClr>
        </a:solidFill>
      </dgm:spPr>
      <dgm:t>
        <a:bodyPr/>
        <a:lstStyle/>
        <a:p>
          <a:r>
            <a:rPr lang="en-US" sz="2000">
              <a:solidFill>
                <a:schemeClr val="bg1"/>
              </a:solidFill>
            </a:rPr>
            <a:t>Do you understand the changes in the schedule coming next week? How will that impact your transportation?</a:t>
          </a:r>
        </a:p>
      </dgm:t>
    </dgm:pt>
    <dgm:pt modelId="{E70D9EF5-18F5-472D-91DA-44499BB7DBF8}" type="parTrans" cxnId="{5934B9F2-EDAF-41DC-A887-B0D9B1DADDBF}">
      <dgm:prSet/>
      <dgm:spPr/>
      <dgm:t>
        <a:bodyPr/>
        <a:lstStyle/>
        <a:p>
          <a:endParaRPr lang="en-US"/>
        </a:p>
      </dgm:t>
    </dgm:pt>
    <dgm:pt modelId="{3C514403-3BAA-4283-AE05-4099CFEE66C6}" type="sibTrans" cxnId="{5934B9F2-EDAF-41DC-A887-B0D9B1DADDBF}">
      <dgm:prSet/>
      <dgm:spPr/>
      <dgm:t>
        <a:bodyPr/>
        <a:lstStyle/>
        <a:p>
          <a:endParaRPr lang="en-US"/>
        </a:p>
      </dgm:t>
    </dgm:pt>
    <dgm:pt modelId="{F608BB6C-7C81-40CB-9737-A4CECAF50413}">
      <dgm:prSet custT="1"/>
      <dgm:spPr>
        <a:solidFill>
          <a:schemeClr val="accent2">
            <a:lumMod val="40000"/>
            <a:lumOff val="60000"/>
          </a:schemeClr>
        </a:solidFill>
      </dgm:spPr>
      <dgm:t>
        <a:bodyPr/>
        <a:lstStyle/>
        <a:p>
          <a:r>
            <a:rPr lang="en-US" sz="2000">
              <a:solidFill>
                <a:schemeClr val="bg1"/>
              </a:solidFill>
            </a:rPr>
            <a:t>Is there anything new that everyone is talking about?</a:t>
          </a:r>
        </a:p>
      </dgm:t>
    </dgm:pt>
    <dgm:pt modelId="{D50732CB-50C4-4E39-9FA6-8A8026B1AE8B}" type="parTrans" cxnId="{817088CB-CD17-40C2-86CB-26036B43C88C}">
      <dgm:prSet/>
      <dgm:spPr/>
      <dgm:t>
        <a:bodyPr/>
        <a:lstStyle/>
        <a:p>
          <a:endParaRPr lang="en-US"/>
        </a:p>
      </dgm:t>
    </dgm:pt>
    <dgm:pt modelId="{16712857-F04C-4A21-A720-418E9657D365}" type="sibTrans" cxnId="{817088CB-CD17-40C2-86CB-26036B43C88C}">
      <dgm:prSet/>
      <dgm:spPr/>
      <dgm:t>
        <a:bodyPr/>
        <a:lstStyle/>
        <a:p>
          <a:endParaRPr lang="en-US"/>
        </a:p>
      </dgm:t>
    </dgm:pt>
    <dgm:pt modelId="{9403ECB6-7AE8-4631-9B40-E4300210A978}">
      <dgm:prSet custT="1"/>
      <dgm:spPr>
        <a:solidFill>
          <a:schemeClr val="accent2">
            <a:lumMod val="40000"/>
            <a:lumOff val="60000"/>
          </a:schemeClr>
        </a:solidFill>
      </dgm:spPr>
      <dgm:t>
        <a:bodyPr/>
        <a:lstStyle/>
        <a:p>
          <a:r>
            <a:rPr lang="en-US" sz="2000">
              <a:solidFill>
                <a:schemeClr val="bg1"/>
              </a:solidFill>
            </a:rPr>
            <a:t>How come I see offices with packing boxes?</a:t>
          </a:r>
        </a:p>
      </dgm:t>
    </dgm:pt>
    <dgm:pt modelId="{70B91736-BF85-46AB-A27D-DC45A8705D29}" type="parTrans" cxnId="{38EE4AF4-4922-41AC-902F-46D01324A9ED}">
      <dgm:prSet/>
      <dgm:spPr/>
      <dgm:t>
        <a:bodyPr/>
        <a:lstStyle/>
        <a:p>
          <a:endParaRPr lang="en-US"/>
        </a:p>
      </dgm:t>
    </dgm:pt>
    <dgm:pt modelId="{65D2ACF0-2AED-4210-B406-035F72012BC6}" type="sibTrans" cxnId="{38EE4AF4-4922-41AC-902F-46D01324A9ED}">
      <dgm:prSet/>
      <dgm:spPr/>
      <dgm:t>
        <a:bodyPr/>
        <a:lstStyle/>
        <a:p>
          <a:endParaRPr lang="en-US"/>
        </a:p>
      </dgm:t>
    </dgm:pt>
    <dgm:pt modelId="{231928FD-9BB0-45CF-969A-13899231632F}">
      <dgm:prSet custT="1"/>
      <dgm:spPr>
        <a:solidFill>
          <a:schemeClr val="accent2">
            <a:lumMod val="40000"/>
            <a:lumOff val="60000"/>
          </a:schemeClr>
        </a:solidFill>
      </dgm:spPr>
      <dgm:t>
        <a:bodyPr/>
        <a:lstStyle/>
        <a:p>
          <a:r>
            <a:rPr lang="en-US" sz="2000">
              <a:solidFill>
                <a:schemeClr val="bg1"/>
              </a:solidFill>
            </a:rPr>
            <a:t>Are there new tasks you would like to learn to do?</a:t>
          </a:r>
        </a:p>
      </dgm:t>
      <dgm:extLst>
        <a:ext uri="{E40237B7-FDA0-4F09-8148-C483321AD2D9}">
          <dgm14:cNvPr xmlns:dgm14="http://schemas.microsoft.com/office/drawing/2010/diagram" id="0" name="" descr="Ask about changes in the workplace and keep things conversational: do you understand changes in the schedule coming up? How will this impact your transportation? Is there anything new that everyone is talking about? How come I see offices with packing boxes? Are there new tasks you would like to learn?"/>
        </a:ext>
      </dgm:extLst>
    </dgm:pt>
    <dgm:pt modelId="{AA3E077D-26E6-404C-9B5C-A6F61F731A19}" type="parTrans" cxnId="{651416C7-7DBF-4E70-AA4C-92A2E2C8A003}">
      <dgm:prSet/>
      <dgm:spPr/>
      <dgm:t>
        <a:bodyPr/>
        <a:lstStyle/>
        <a:p>
          <a:endParaRPr lang="en-US"/>
        </a:p>
      </dgm:t>
    </dgm:pt>
    <dgm:pt modelId="{B3016E56-45CD-4E75-8D04-1EE3E477C2D2}" type="sibTrans" cxnId="{651416C7-7DBF-4E70-AA4C-92A2E2C8A003}">
      <dgm:prSet/>
      <dgm:spPr/>
      <dgm:t>
        <a:bodyPr/>
        <a:lstStyle/>
        <a:p>
          <a:endParaRPr lang="en-US"/>
        </a:p>
      </dgm:t>
    </dgm:pt>
    <dgm:pt modelId="{806F3C0A-5AC2-4517-ADFF-B948C992D52D}">
      <dgm:prSet custT="1"/>
      <dgm:spPr/>
      <dgm:t>
        <a:bodyPr/>
        <a:lstStyle/>
        <a:p>
          <a:r>
            <a:rPr lang="en-US" sz="2000">
              <a:solidFill>
                <a:schemeClr val="tx1"/>
              </a:solidFill>
            </a:rPr>
            <a:t>Keep things conversational; not just a list of questions</a:t>
          </a:r>
        </a:p>
      </dgm:t>
    </dgm:pt>
    <dgm:pt modelId="{37BEB297-B530-4899-A5BC-A54EFEC3E585}" type="parTrans" cxnId="{8C2BDF73-422F-47F6-88A8-E0D6877B85A3}">
      <dgm:prSet/>
      <dgm:spPr/>
      <dgm:t>
        <a:bodyPr/>
        <a:lstStyle/>
        <a:p>
          <a:endParaRPr lang="en-US"/>
        </a:p>
      </dgm:t>
    </dgm:pt>
    <dgm:pt modelId="{C7009341-5A33-4304-A01B-14E1D0EB6919}" type="sibTrans" cxnId="{8C2BDF73-422F-47F6-88A8-E0D6877B85A3}">
      <dgm:prSet/>
      <dgm:spPr/>
      <dgm:t>
        <a:bodyPr/>
        <a:lstStyle/>
        <a:p>
          <a:endParaRPr lang="en-US"/>
        </a:p>
      </dgm:t>
    </dgm:pt>
    <dgm:pt modelId="{D92B4402-1579-466C-A0B1-FB5BF3DA7CCD}" type="pres">
      <dgm:prSet presAssocID="{690B22CF-B975-4F95-AC15-C3212677D2B4}" presName="diagram" presStyleCnt="0">
        <dgm:presLayoutVars>
          <dgm:chPref val="1"/>
          <dgm:dir/>
          <dgm:animOne val="branch"/>
          <dgm:animLvl val="lvl"/>
          <dgm:resizeHandles val="exact"/>
        </dgm:presLayoutVars>
      </dgm:prSet>
      <dgm:spPr/>
    </dgm:pt>
    <dgm:pt modelId="{934A6DFB-D1B5-4315-8F97-387981670272}" type="pres">
      <dgm:prSet presAssocID="{36582622-9D93-42B0-9F30-3BB9ACBAA503}" presName="root1" presStyleCnt="0"/>
      <dgm:spPr/>
    </dgm:pt>
    <dgm:pt modelId="{FF7437F1-C4B0-42E1-B6C3-2641DE79DB0B}" type="pres">
      <dgm:prSet presAssocID="{36582622-9D93-42B0-9F30-3BB9ACBAA503}" presName="LevelOneTextNode" presStyleLbl="node0" presStyleIdx="0" presStyleCnt="2" custScaleX="172746" custScaleY="281295" custLinFactNeighborX="990" custLinFactNeighborY="-5941">
        <dgm:presLayoutVars>
          <dgm:chPref val="3"/>
        </dgm:presLayoutVars>
      </dgm:prSet>
      <dgm:spPr/>
    </dgm:pt>
    <dgm:pt modelId="{655CDD3D-37FF-4C2D-89C9-626D41D3C557}" type="pres">
      <dgm:prSet presAssocID="{36582622-9D93-42B0-9F30-3BB9ACBAA503}" presName="level2hierChild" presStyleCnt="0"/>
      <dgm:spPr/>
    </dgm:pt>
    <dgm:pt modelId="{7114BAE6-3850-4CDB-80CB-7F723C6D07FF}" type="pres">
      <dgm:prSet presAssocID="{E70D9EF5-18F5-472D-91DA-44499BB7DBF8}" presName="conn2-1" presStyleLbl="parChTrans1D2" presStyleIdx="0" presStyleCnt="4"/>
      <dgm:spPr/>
    </dgm:pt>
    <dgm:pt modelId="{9A0FF35E-4EAB-4C67-9C8F-2F3995E5E65F}" type="pres">
      <dgm:prSet presAssocID="{E70D9EF5-18F5-472D-91DA-44499BB7DBF8}" presName="connTx" presStyleLbl="parChTrans1D2" presStyleIdx="0" presStyleCnt="4"/>
      <dgm:spPr/>
    </dgm:pt>
    <dgm:pt modelId="{552CD2E8-2722-4284-87BC-58B7605C58B5}" type="pres">
      <dgm:prSet presAssocID="{32A9BE62-20D4-4207-AF48-12A7C5A728E3}" presName="root2" presStyleCnt="0"/>
      <dgm:spPr/>
    </dgm:pt>
    <dgm:pt modelId="{41517B0A-FB3A-4D75-833A-17A117E0FB90}" type="pres">
      <dgm:prSet presAssocID="{32A9BE62-20D4-4207-AF48-12A7C5A728E3}" presName="LevelTwoTextNode" presStyleLbl="node2" presStyleIdx="0" presStyleCnt="4" custScaleX="291663" custScaleY="263786">
        <dgm:presLayoutVars>
          <dgm:chPref val="3"/>
        </dgm:presLayoutVars>
      </dgm:prSet>
      <dgm:spPr/>
    </dgm:pt>
    <dgm:pt modelId="{C1187878-3E4B-4780-A72B-CC1714D16CF6}" type="pres">
      <dgm:prSet presAssocID="{32A9BE62-20D4-4207-AF48-12A7C5A728E3}" presName="level3hierChild" presStyleCnt="0"/>
      <dgm:spPr/>
    </dgm:pt>
    <dgm:pt modelId="{5783481A-9481-4A93-AE2A-0D4F34BBC2C1}" type="pres">
      <dgm:prSet presAssocID="{D50732CB-50C4-4E39-9FA6-8A8026B1AE8B}" presName="conn2-1" presStyleLbl="parChTrans1D2" presStyleIdx="1" presStyleCnt="4"/>
      <dgm:spPr/>
    </dgm:pt>
    <dgm:pt modelId="{CD6AEFC6-3C32-4DD3-99B8-25E95BE64E9B}" type="pres">
      <dgm:prSet presAssocID="{D50732CB-50C4-4E39-9FA6-8A8026B1AE8B}" presName="connTx" presStyleLbl="parChTrans1D2" presStyleIdx="1" presStyleCnt="4"/>
      <dgm:spPr/>
    </dgm:pt>
    <dgm:pt modelId="{F62FCC29-6A48-474F-B366-FAD1DC4043EE}" type="pres">
      <dgm:prSet presAssocID="{F608BB6C-7C81-40CB-9737-A4CECAF50413}" presName="root2" presStyleCnt="0"/>
      <dgm:spPr/>
    </dgm:pt>
    <dgm:pt modelId="{B765FB95-43FD-420B-9E2E-6BD98E02808F}" type="pres">
      <dgm:prSet presAssocID="{F608BB6C-7C81-40CB-9737-A4CECAF50413}" presName="LevelTwoTextNode" presStyleLbl="node2" presStyleIdx="1" presStyleCnt="4" custScaleX="261362" custScaleY="200164">
        <dgm:presLayoutVars>
          <dgm:chPref val="3"/>
        </dgm:presLayoutVars>
      </dgm:prSet>
      <dgm:spPr/>
    </dgm:pt>
    <dgm:pt modelId="{A74EE0BE-2814-470E-9C33-89C818C8F5CD}" type="pres">
      <dgm:prSet presAssocID="{F608BB6C-7C81-40CB-9737-A4CECAF50413}" presName="level3hierChild" presStyleCnt="0"/>
      <dgm:spPr/>
    </dgm:pt>
    <dgm:pt modelId="{4A9C439D-51EB-4F8E-8AA1-6454893CFD4A}" type="pres">
      <dgm:prSet presAssocID="{70B91736-BF85-46AB-A27D-DC45A8705D29}" presName="conn2-1" presStyleLbl="parChTrans1D2" presStyleIdx="2" presStyleCnt="4"/>
      <dgm:spPr/>
    </dgm:pt>
    <dgm:pt modelId="{633383E9-E83F-40AA-BFB4-2B63DE194062}" type="pres">
      <dgm:prSet presAssocID="{70B91736-BF85-46AB-A27D-DC45A8705D29}" presName="connTx" presStyleLbl="parChTrans1D2" presStyleIdx="2" presStyleCnt="4"/>
      <dgm:spPr/>
    </dgm:pt>
    <dgm:pt modelId="{FA7D1BB3-FF33-45AC-AD07-046825B08CD0}" type="pres">
      <dgm:prSet presAssocID="{9403ECB6-7AE8-4631-9B40-E4300210A978}" presName="root2" presStyleCnt="0"/>
      <dgm:spPr/>
    </dgm:pt>
    <dgm:pt modelId="{9DF76CE0-8497-4095-9E4B-9672FDCB1A26}" type="pres">
      <dgm:prSet presAssocID="{9403ECB6-7AE8-4631-9B40-E4300210A978}" presName="LevelTwoTextNode" presStyleLbl="node2" presStyleIdx="2" presStyleCnt="4" custScaleX="205140" custScaleY="185533">
        <dgm:presLayoutVars>
          <dgm:chPref val="3"/>
        </dgm:presLayoutVars>
      </dgm:prSet>
      <dgm:spPr/>
    </dgm:pt>
    <dgm:pt modelId="{A216F88D-47A0-4DF1-B25E-C61E764417B7}" type="pres">
      <dgm:prSet presAssocID="{9403ECB6-7AE8-4631-9B40-E4300210A978}" presName="level3hierChild" presStyleCnt="0"/>
      <dgm:spPr/>
    </dgm:pt>
    <dgm:pt modelId="{98695AAC-792F-45C3-8DB7-58F596C299FD}" type="pres">
      <dgm:prSet presAssocID="{AA3E077D-26E6-404C-9B5C-A6F61F731A19}" presName="conn2-1" presStyleLbl="parChTrans1D2" presStyleIdx="3" presStyleCnt="4"/>
      <dgm:spPr/>
    </dgm:pt>
    <dgm:pt modelId="{25619083-1137-44BE-BB41-FC5A7170E2A7}" type="pres">
      <dgm:prSet presAssocID="{AA3E077D-26E6-404C-9B5C-A6F61F731A19}" presName="connTx" presStyleLbl="parChTrans1D2" presStyleIdx="3" presStyleCnt="4"/>
      <dgm:spPr/>
    </dgm:pt>
    <dgm:pt modelId="{D7802525-064F-4DBF-9F07-4ED79DD7E629}" type="pres">
      <dgm:prSet presAssocID="{231928FD-9BB0-45CF-969A-13899231632F}" presName="root2" presStyleCnt="0"/>
      <dgm:spPr/>
    </dgm:pt>
    <dgm:pt modelId="{6157C702-3A5D-46BA-AFE0-6A5C5F322923}" type="pres">
      <dgm:prSet presAssocID="{231928FD-9BB0-45CF-969A-13899231632F}" presName="LevelTwoTextNode" presStyleLbl="node2" presStyleIdx="3" presStyleCnt="4" custScaleX="184858" custScaleY="186835">
        <dgm:presLayoutVars>
          <dgm:chPref val="3"/>
        </dgm:presLayoutVars>
      </dgm:prSet>
      <dgm:spPr/>
    </dgm:pt>
    <dgm:pt modelId="{D0D5C0AA-C760-47F6-AAC2-F0E39F841AC0}" type="pres">
      <dgm:prSet presAssocID="{231928FD-9BB0-45CF-969A-13899231632F}" presName="level3hierChild" presStyleCnt="0"/>
      <dgm:spPr/>
    </dgm:pt>
    <dgm:pt modelId="{C6A59E83-7400-44B2-B8E5-1C6BAC0571BA}" type="pres">
      <dgm:prSet presAssocID="{806F3C0A-5AC2-4517-ADFF-B948C992D52D}" presName="root1" presStyleCnt="0"/>
      <dgm:spPr/>
    </dgm:pt>
    <dgm:pt modelId="{F0E5FC48-910E-4014-9CA2-1E70395ED720}" type="pres">
      <dgm:prSet presAssocID="{806F3C0A-5AC2-4517-ADFF-B948C992D52D}" presName="LevelOneTextNode" presStyleLbl="node0" presStyleIdx="1" presStyleCnt="2" custScaleX="173422" custScaleY="297676">
        <dgm:presLayoutVars>
          <dgm:chPref val="3"/>
        </dgm:presLayoutVars>
      </dgm:prSet>
      <dgm:spPr/>
    </dgm:pt>
    <dgm:pt modelId="{18CC5FC2-5C17-4C68-9C3F-3A08599F143B}" type="pres">
      <dgm:prSet presAssocID="{806F3C0A-5AC2-4517-ADFF-B948C992D52D}" presName="level2hierChild" presStyleCnt="0"/>
      <dgm:spPr/>
    </dgm:pt>
  </dgm:ptLst>
  <dgm:cxnLst>
    <dgm:cxn modelId="{E0572519-9500-4D2F-A4BB-FBD5BA025EFB}" type="presOf" srcId="{F608BB6C-7C81-40CB-9737-A4CECAF50413}" destId="{B765FB95-43FD-420B-9E2E-6BD98E02808F}" srcOrd="0" destOrd="0" presId="urn:microsoft.com/office/officeart/2005/8/layout/hierarchy2"/>
    <dgm:cxn modelId="{38672B28-194A-4E31-9B77-0FF1359A745E}" type="presOf" srcId="{D50732CB-50C4-4E39-9FA6-8A8026B1AE8B}" destId="{5783481A-9481-4A93-AE2A-0D4F34BBC2C1}" srcOrd="0" destOrd="0" presId="urn:microsoft.com/office/officeart/2005/8/layout/hierarchy2"/>
    <dgm:cxn modelId="{E59E042B-B1B5-4586-AA47-80A54334C215}" type="presOf" srcId="{690B22CF-B975-4F95-AC15-C3212677D2B4}" destId="{D92B4402-1579-466C-A0B1-FB5BF3DA7CCD}" srcOrd="0" destOrd="0" presId="urn:microsoft.com/office/officeart/2005/8/layout/hierarchy2"/>
    <dgm:cxn modelId="{C6006D2C-C50D-4026-8047-B629F2ED9AB6}" type="presOf" srcId="{36582622-9D93-42B0-9F30-3BB9ACBAA503}" destId="{FF7437F1-C4B0-42E1-B6C3-2641DE79DB0B}" srcOrd="0" destOrd="0" presId="urn:microsoft.com/office/officeart/2005/8/layout/hierarchy2"/>
    <dgm:cxn modelId="{17A35331-F4D4-464C-B258-607D2FE574C5}" type="presOf" srcId="{231928FD-9BB0-45CF-969A-13899231632F}" destId="{6157C702-3A5D-46BA-AFE0-6A5C5F322923}" srcOrd="0" destOrd="0" presId="urn:microsoft.com/office/officeart/2005/8/layout/hierarchy2"/>
    <dgm:cxn modelId="{E5084A5F-5F8A-4A17-8843-BE7869C9C770}" type="presOf" srcId="{70B91736-BF85-46AB-A27D-DC45A8705D29}" destId="{633383E9-E83F-40AA-BFB4-2B63DE194062}" srcOrd="1" destOrd="0" presId="urn:microsoft.com/office/officeart/2005/8/layout/hierarchy2"/>
    <dgm:cxn modelId="{887E0865-509B-4CD3-A1E3-197247C60D52}" type="presOf" srcId="{AA3E077D-26E6-404C-9B5C-A6F61F731A19}" destId="{98695AAC-792F-45C3-8DB7-58F596C299FD}" srcOrd="0" destOrd="0" presId="urn:microsoft.com/office/officeart/2005/8/layout/hierarchy2"/>
    <dgm:cxn modelId="{53294C50-491F-49E0-82DD-978A7C57D48A}" type="presOf" srcId="{AA3E077D-26E6-404C-9B5C-A6F61F731A19}" destId="{25619083-1137-44BE-BB41-FC5A7170E2A7}" srcOrd="1" destOrd="0" presId="urn:microsoft.com/office/officeart/2005/8/layout/hierarchy2"/>
    <dgm:cxn modelId="{8C2BDF73-422F-47F6-88A8-E0D6877B85A3}" srcId="{690B22CF-B975-4F95-AC15-C3212677D2B4}" destId="{806F3C0A-5AC2-4517-ADFF-B948C992D52D}" srcOrd="1" destOrd="0" parTransId="{37BEB297-B530-4899-A5BC-A54EFEC3E585}" sibTransId="{C7009341-5A33-4304-A01B-14E1D0EB6919}"/>
    <dgm:cxn modelId="{2D92917B-C703-49D3-95F7-4E2F5236DE87}" type="presOf" srcId="{9403ECB6-7AE8-4631-9B40-E4300210A978}" destId="{9DF76CE0-8497-4095-9E4B-9672FDCB1A26}" srcOrd="0" destOrd="0" presId="urn:microsoft.com/office/officeart/2005/8/layout/hierarchy2"/>
    <dgm:cxn modelId="{7A08E27E-4429-4D9A-8F4F-539D7444AE6C}" type="presOf" srcId="{D50732CB-50C4-4E39-9FA6-8A8026B1AE8B}" destId="{CD6AEFC6-3C32-4DD3-99B8-25E95BE64E9B}" srcOrd="1" destOrd="0" presId="urn:microsoft.com/office/officeart/2005/8/layout/hierarchy2"/>
    <dgm:cxn modelId="{7C22709F-7B0C-4941-B8A8-C2413B19D26B}" type="presOf" srcId="{806F3C0A-5AC2-4517-ADFF-B948C992D52D}" destId="{F0E5FC48-910E-4014-9CA2-1E70395ED720}" srcOrd="0" destOrd="0" presId="urn:microsoft.com/office/officeart/2005/8/layout/hierarchy2"/>
    <dgm:cxn modelId="{E6E977A0-C4FB-4C13-BAC1-8BFB8D40BD42}" type="presOf" srcId="{32A9BE62-20D4-4207-AF48-12A7C5A728E3}" destId="{41517B0A-FB3A-4D75-833A-17A117E0FB90}" srcOrd="0" destOrd="0" presId="urn:microsoft.com/office/officeart/2005/8/layout/hierarchy2"/>
    <dgm:cxn modelId="{CB8E96A8-C33F-4F5F-9853-172012C1A0BC}" type="presOf" srcId="{E70D9EF5-18F5-472D-91DA-44499BB7DBF8}" destId="{7114BAE6-3850-4CDB-80CB-7F723C6D07FF}" srcOrd="0" destOrd="0" presId="urn:microsoft.com/office/officeart/2005/8/layout/hierarchy2"/>
    <dgm:cxn modelId="{651416C7-7DBF-4E70-AA4C-92A2E2C8A003}" srcId="{36582622-9D93-42B0-9F30-3BB9ACBAA503}" destId="{231928FD-9BB0-45CF-969A-13899231632F}" srcOrd="3" destOrd="0" parTransId="{AA3E077D-26E6-404C-9B5C-A6F61F731A19}" sibTransId="{B3016E56-45CD-4E75-8D04-1EE3E477C2D2}"/>
    <dgm:cxn modelId="{817088CB-CD17-40C2-86CB-26036B43C88C}" srcId="{36582622-9D93-42B0-9F30-3BB9ACBAA503}" destId="{F608BB6C-7C81-40CB-9737-A4CECAF50413}" srcOrd="1" destOrd="0" parTransId="{D50732CB-50C4-4E39-9FA6-8A8026B1AE8B}" sibTransId="{16712857-F04C-4A21-A720-418E9657D365}"/>
    <dgm:cxn modelId="{524908D0-F4D7-4C09-BBF9-ADC6040BAF46}" type="presOf" srcId="{70B91736-BF85-46AB-A27D-DC45A8705D29}" destId="{4A9C439D-51EB-4F8E-8AA1-6454893CFD4A}" srcOrd="0" destOrd="0" presId="urn:microsoft.com/office/officeart/2005/8/layout/hierarchy2"/>
    <dgm:cxn modelId="{1CBA01D5-3995-4028-9EDF-8F87F7D32314}" srcId="{690B22CF-B975-4F95-AC15-C3212677D2B4}" destId="{36582622-9D93-42B0-9F30-3BB9ACBAA503}" srcOrd="0" destOrd="0" parTransId="{62335234-CC16-4399-B45E-C7CE6C94C8D5}" sibTransId="{1DADACE9-99A1-468C-B6BE-7B5D424125AF}"/>
    <dgm:cxn modelId="{4F1B47EB-F77B-408E-85A0-A290E5E51265}" type="presOf" srcId="{E70D9EF5-18F5-472D-91DA-44499BB7DBF8}" destId="{9A0FF35E-4EAB-4C67-9C8F-2F3995E5E65F}" srcOrd="1" destOrd="0" presId="urn:microsoft.com/office/officeart/2005/8/layout/hierarchy2"/>
    <dgm:cxn modelId="{5934B9F2-EDAF-41DC-A887-B0D9B1DADDBF}" srcId="{36582622-9D93-42B0-9F30-3BB9ACBAA503}" destId="{32A9BE62-20D4-4207-AF48-12A7C5A728E3}" srcOrd="0" destOrd="0" parTransId="{E70D9EF5-18F5-472D-91DA-44499BB7DBF8}" sibTransId="{3C514403-3BAA-4283-AE05-4099CFEE66C6}"/>
    <dgm:cxn modelId="{38EE4AF4-4922-41AC-902F-46D01324A9ED}" srcId="{36582622-9D93-42B0-9F30-3BB9ACBAA503}" destId="{9403ECB6-7AE8-4631-9B40-E4300210A978}" srcOrd="2" destOrd="0" parTransId="{70B91736-BF85-46AB-A27D-DC45A8705D29}" sibTransId="{65D2ACF0-2AED-4210-B406-035F72012BC6}"/>
    <dgm:cxn modelId="{FBCC5F89-841F-49BA-A00E-C27379A7C47F}" type="presParOf" srcId="{D92B4402-1579-466C-A0B1-FB5BF3DA7CCD}" destId="{934A6DFB-D1B5-4315-8F97-387981670272}" srcOrd="0" destOrd="0" presId="urn:microsoft.com/office/officeart/2005/8/layout/hierarchy2"/>
    <dgm:cxn modelId="{7A487BBF-D7C5-4EC4-A33F-D0BB23264C56}" type="presParOf" srcId="{934A6DFB-D1B5-4315-8F97-387981670272}" destId="{FF7437F1-C4B0-42E1-B6C3-2641DE79DB0B}" srcOrd="0" destOrd="0" presId="urn:microsoft.com/office/officeart/2005/8/layout/hierarchy2"/>
    <dgm:cxn modelId="{53AD549B-21DF-4017-897B-40AC7F2B4ECA}" type="presParOf" srcId="{934A6DFB-D1B5-4315-8F97-387981670272}" destId="{655CDD3D-37FF-4C2D-89C9-626D41D3C557}" srcOrd="1" destOrd="0" presId="urn:microsoft.com/office/officeart/2005/8/layout/hierarchy2"/>
    <dgm:cxn modelId="{F003B3EC-6F29-433D-B318-09BB57F4822C}" type="presParOf" srcId="{655CDD3D-37FF-4C2D-89C9-626D41D3C557}" destId="{7114BAE6-3850-4CDB-80CB-7F723C6D07FF}" srcOrd="0" destOrd="0" presId="urn:microsoft.com/office/officeart/2005/8/layout/hierarchy2"/>
    <dgm:cxn modelId="{BDD8CF0C-2CC0-4F76-AB5A-9A7509E5B64F}" type="presParOf" srcId="{7114BAE6-3850-4CDB-80CB-7F723C6D07FF}" destId="{9A0FF35E-4EAB-4C67-9C8F-2F3995E5E65F}" srcOrd="0" destOrd="0" presId="urn:microsoft.com/office/officeart/2005/8/layout/hierarchy2"/>
    <dgm:cxn modelId="{2C7B03F2-08BA-4E8C-8814-FAC39C542220}" type="presParOf" srcId="{655CDD3D-37FF-4C2D-89C9-626D41D3C557}" destId="{552CD2E8-2722-4284-87BC-58B7605C58B5}" srcOrd="1" destOrd="0" presId="urn:microsoft.com/office/officeart/2005/8/layout/hierarchy2"/>
    <dgm:cxn modelId="{80F5F275-D8F4-41A6-9EDD-DE2A59E2DADB}" type="presParOf" srcId="{552CD2E8-2722-4284-87BC-58B7605C58B5}" destId="{41517B0A-FB3A-4D75-833A-17A117E0FB90}" srcOrd="0" destOrd="0" presId="urn:microsoft.com/office/officeart/2005/8/layout/hierarchy2"/>
    <dgm:cxn modelId="{CF434B90-6ABE-496E-9F77-616F74D2DE06}" type="presParOf" srcId="{552CD2E8-2722-4284-87BC-58B7605C58B5}" destId="{C1187878-3E4B-4780-A72B-CC1714D16CF6}" srcOrd="1" destOrd="0" presId="urn:microsoft.com/office/officeart/2005/8/layout/hierarchy2"/>
    <dgm:cxn modelId="{6A50439C-051A-43E1-A3E9-18A99ADBBEF5}" type="presParOf" srcId="{655CDD3D-37FF-4C2D-89C9-626D41D3C557}" destId="{5783481A-9481-4A93-AE2A-0D4F34BBC2C1}" srcOrd="2" destOrd="0" presId="urn:microsoft.com/office/officeart/2005/8/layout/hierarchy2"/>
    <dgm:cxn modelId="{915ABFDD-4CA9-4A9E-99D5-16883E854825}" type="presParOf" srcId="{5783481A-9481-4A93-AE2A-0D4F34BBC2C1}" destId="{CD6AEFC6-3C32-4DD3-99B8-25E95BE64E9B}" srcOrd="0" destOrd="0" presId="urn:microsoft.com/office/officeart/2005/8/layout/hierarchy2"/>
    <dgm:cxn modelId="{340F1E86-CCCD-4B99-AE7F-2F2CC3557BFF}" type="presParOf" srcId="{655CDD3D-37FF-4C2D-89C9-626D41D3C557}" destId="{F62FCC29-6A48-474F-B366-FAD1DC4043EE}" srcOrd="3" destOrd="0" presId="urn:microsoft.com/office/officeart/2005/8/layout/hierarchy2"/>
    <dgm:cxn modelId="{97D900E8-FC3F-4FDD-B0F8-1DFAE6113BA5}" type="presParOf" srcId="{F62FCC29-6A48-474F-B366-FAD1DC4043EE}" destId="{B765FB95-43FD-420B-9E2E-6BD98E02808F}" srcOrd="0" destOrd="0" presId="urn:microsoft.com/office/officeart/2005/8/layout/hierarchy2"/>
    <dgm:cxn modelId="{3C668C87-88DF-4FB2-85BA-9C82ED27DD7D}" type="presParOf" srcId="{F62FCC29-6A48-474F-B366-FAD1DC4043EE}" destId="{A74EE0BE-2814-470E-9C33-89C818C8F5CD}" srcOrd="1" destOrd="0" presId="urn:microsoft.com/office/officeart/2005/8/layout/hierarchy2"/>
    <dgm:cxn modelId="{64872FB9-CEC8-438E-8EC4-48791B0033C2}" type="presParOf" srcId="{655CDD3D-37FF-4C2D-89C9-626D41D3C557}" destId="{4A9C439D-51EB-4F8E-8AA1-6454893CFD4A}" srcOrd="4" destOrd="0" presId="urn:microsoft.com/office/officeart/2005/8/layout/hierarchy2"/>
    <dgm:cxn modelId="{8CE490E6-517F-4B95-BFC8-6F85B1C34FF6}" type="presParOf" srcId="{4A9C439D-51EB-4F8E-8AA1-6454893CFD4A}" destId="{633383E9-E83F-40AA-BFB4-2B63DE194062}" srcOrd="0" destOrd="0" presId="urn:microsoft.com/office/officeart/2005/8/layout/hierarchy2"/>
    <dgm:cxn modelId="{4F8B65AC-D695-463E-9FE2-DABACBACDA0F}" type="presParOf" srcId="{655CDD3D-37FF-4C2D-89C9-626D41D3C557}" destId="{FA7D1BB3-FF33-45AC-AD07-046825B08CD0}" srcOrd="5" destOrd="0" presId="urn:microsoft.com/office/officeart/2005/8/layout/hierarchy2"/>
    <dgm:cxn modelId="{59819B08-427F-48FC-BD83-76CE3D9D0765}" type="presParOf" srcId="{FA7D1BB3-FF33-45AC-AD07-046825B08CD0}" destId="{9DF76CE0-8497-4095-9E4B-9672FDCB1A26}" srcOrd="0" destOrd="0" presId="urn:microsoft.com/office/officeart/2005/8/layout/hierarchy2"/>
    <dgm:cxn modelId="{BB6D10AE-5F24-4FAB-86B1-8E2F90810F46}" type="presParOf" srcId="{FA7D1BB3-FF33-45AC-AD07-046825B08CD0}" destId="{A216F88D-47A0-4DF1-B25E-C61E764417B7}" srcOrd="1" destOrd="0" presId="urn:microsoft.com/office/officeart/2005/8/layout/hierarchy2"/>
    <dgm:cxn modelId="{53FAA3F9-7A9F-4362-8244-DD32DF0D7664}" type="presParOf" srcId="{655CDD3D-37FF-4C2D-89C9-626D41D3C557}" destId="{98695AAC-792F-45C3-8DB7-58F596C299FD}" srcOrd="6" destOrd="0" presId="urn:microsoft.com/office/officeart/2005/8/layout/hierarchy2"/>
    <dgm:cxn modelId="{3BE057D8-DAD3-4408-B018-D7D3A2C8240D}" type="presParOf" srcId="{98695AAC-792F-45C3-8DB7-58F596C299FD}" destId="{25619083-1137-44BE-BB41-FC5A7170E2A7}" srcOrd="0" destOrd="0" presId="urn:microsoft.com/office/officeart/2005/8/layout/hierarchy2"/>
    <dgm:cxn modelId="{AA3D8D96-D9E5-4BEB-B66B-F71F9842B460}" type="presParOf" srcId="{655CDD3D-37FF-4C2D-89C9-626D41D3C557}" destId="{D7802525-064F-4DBF-9F07-4ED79DD7E629}" srcOrd="7" destOrd="0" presId="urn:microsoft.com/office/officeart/2005/8/layout/hierarchy2"/>
    <dgm:cxn modelId="{92E29EC3-10AB-4AFA-B8C1-338087309469}" type="presParOf" srcId="{D7802525-064F-4DBF-9F07-4ED79DD7E629}" destId="{6157C702-3A5D-46BA-AFE0-6A5C5F322923}" srcOrd="0" destOrd="0" presId="urn:microsoft.com/office/officeart/2005/8/layout/hierarchy2"/>
    <dgm:cxn modelId="{CC167F1D-7367-4CA7-AE13-5B138F356B4B}" type="presParOf" srcId="{D7802525-064F-4DBF-9F07-4ED79DD7E629}" destId="{D0D5C0AA-C760-47F6-AAC2-F0E39F841AC0}" srcOrd="1" destOrd="0" presId="urn:microsoft.com/office/officeart/2005/8/layout/hierarchy2"/>
    <dgm:cxn modelId="{F8F5A50D-94FB-467E-9FA2-F2AA4A4439BF}" type="presParOf" srcId="{D92B4402-1579-466C-A0B1-FB5BF3DA7CCD}" destId="{C6A59E83-7400-44B2-B8E5-1C6BAC0571BA}" srcOrd="1" destOrd="0" presId="urn:microsoft.com/office/officeart/2005/8/layout/hierarchy2"/>
    <dgm:cxn modelId="{C42A8A90-73E4-4B57-9C7F-E169FF1A7A73}" type="presParOf" srcId="{C6A59E83-7400-44B2-B8E5-1C6BAC0571BA}" destId="{F0E5FC48-910E-4014-9CA2-1E70395ED720}" srcOrd="0" destOrd="0" presId="urn:microsoft.com/office/officeart/2005/8/layout/hierarchy2"/>
    <dgm:cxn modelId="{E8A4436D-AF75-4CCB-B050-8B715E4B767F}" type="presParOf" srcId="{C6A59E83-7400-44B2-B8E5-1C6BAC0571BA}" destId="{18CC5FC2-5C17-4C68-9C3F-3A08599F143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398AD1-B557-4FDC-A4E4-3654EEEC4B7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029BCC4-F312-4650-A262-A39F1B924B79}">
      <dgm:prSet custT="1"/>
      <dgm:spPr/>
      <dgm:t>
        <a:bodyPr/>
        <a:lstStyle/>
        <a:p>
          <a:r>
            <a:rPr lang="en-US" sz="2400"/>
            <a:t>Is Teresa keeping pace with other employees?</a:t>
          </a:r>
        </a:p>
      </dgm:t>
    </dgm:pt>
    <dgm:pt modelId="{81FF7ED0-148B-4573-A7D8-5EFACE31E206}" type="parTrans" cxnId="{7913A9AB-9559-4E01-8C71-778B9CE7C2D0}">
      <dgm:prSet/>
      <dgm:spPr/>
      <dgm:t>
        <a:bodyPr/>
        <a:lstStyle/>
        <a:p>
          <a:endParaRPr lang="en-US"/>
        </a:p>
      </dgm:t>
    </dgm:pt>
    <dgm:pt modelId="{6D0FF2BA-91D5-4B8B-AB4B-8DDA0973D0E1}" type="sibTrans" cxnId="{7913A9AB-9559-4E01-8C71-778B9CE7C2D0}">
      <dgm:prSet/>
      <dgm:spPr/>
      <dgm:t>
        <a:bodyPr/>
        <a:lstStyle/>
        <a:p>
          <a:endParaRPr lang="en-US"/>
        </a:p>
      </dgm:t>
    </dgm:pt>
    <dgm:pt modelId="{D756718F-860E-40F3-AF35-290483A407A6}">
      <dgm:prSet custT="1"/>
      <dgm:spPr/>
      <dgm:t>
        <a:bodyPr/>
        <a:lstStyle/>
        <a:p>
          <a:r>
            <a:rPr lang="en-US" sz="2400"/>
            <a:t>Does she know who to go to with questions?</a:t>
          </a:r>
        </a:p>
      </dgm:t>
    </dgm:pt>
    <dgm:pt modelId="{B2F720DF-08B7-4719-B7E0-5BB8FCAC4A99}" type="parTrans" cxnId="{1C54A3E4-832E-4F2B-A745-265C5D4C739F}">
      <dgm:prSet/>
      <dgm:spPr/>
      <dgm:t>
        <a:bodyPr/>
        <a:lstStyle/>
        <a:p>
          <a:endParaRPr lang="en-US"/>
        </a:p>
      </dgm:t>
    </dgm:pt>
    <dgm:pt modelId="{DF9CEDF0-3951-47C1-A609-D187E48974EC}" type="sibTrans" cxnId="{1C54A3E4-832E-4F2B-A745-265C5D4C739F}">
      <dgm:prSet/>
      <dgm:spPr/>
      <dgm:t>
        <a:bodyPr/>
        <a:lstStyle/>
        <a:p>
          <a:endParaRPr lang="en-US"/>
        </a:p>
      </dgm:t>
    </dgm:pt>
    <dgm:pt modelId="{BC7FF722-9601-4EC1-B725-41B4CCF42A87}">
      <dgm:prSet custT="1"/>
      <dgm:spPr/>
      <dgm:t>
        <a:bodyPr/>
        <a:lstStyle/>
        <a:p>
          <a:r>
            <a:rPr lang="en-US" sz="2400"/>
            <a:t>How is it going with her using the new calendar?</a:t>
          </a:r>
        </a:p>
      </dgm:t>
    </dgm:pt>
    <dgm:pt modelId="{9AA67A16-93C0-4156-9053-E6E1840860CA}" type="parTrans" cxnId="{005581A4-5843-4C1A-BE53-261BED1D65C2}">
      <dgm:prSet/>
      <dgm:spPr/>
      <dgm:t>
        <a:bodyPr/>
        <a:lstStyle/>
        <a:p>
          <a:endParaRPr lang="en-US"/>
        </a:p>
      </dgm:t>
    </dgm:pt>
    <dgm:pt modelId="{50377B41-5595-493D-8D49-F2FA8CDF1560}" type="sibTrans" cxnId="{005581A4-5843-4C1A-BE53-261BED1D65C2}">
      <dgm:prSet/>
      <dgm:spPr/>
      <dgm:t>
        <a:bodyPr/>
        <a:lstStyle/>
        <a:p>
          <a:endParaRPr lang="en-US"/>
        </a:p>
      </dgm:t>
    </dgm:pt>
    <dgm:pt modelId="{6C03E92D-A35B-4FF7-932B-FDC6B0ACFDB1}">
      <dgm:prSet custT="1"/>
      <dgm:spPr/>
      <dgm:t>
        <a:bodyPr/>
        <a:lstStyle/>
        <a:p>
          <a:r>
            <a:rPr lang="en-US" sz="2400"/>
            <a:t>Are there other tasks she could take on in her down time?</a:t>
          </a:r>
        </a:p>
      </dgm:t>
    </dgm:pt>
    <dgm:pt modelId="{0FA0245C-1044-4711-8A89-83AD90DA605A}" type="parTrans" cxnId="{B767FC96-E2A0-4621-8BD8-B51D8AB7B232}">
      <dgm:prSet/>
      <dgm:spPr/>
      <dgm:t>
        <a:bodyPr/>
        <a:lstStyle/>
        <a:p>
          <a:endParaRPr lang="en-US"/>
        </a:p>
      </dgm:t>
    </dgm:pt>
    <dgm:pt modelId="{9A795598-49AA-4A99-8438-F1306F6B4391}" type="sibTrans" cxnId="{B767FC96-E2A0-4621-8BD8-B51D8AB7B232}">
      <dgm:prSet/>
      <dgm:spPr/>
      <dgm:t>
        <a:bodyPr/>
        <a:lstStyle/>
        <a:p>
          <a:endParaRPr lang="en-US"/>
        </a:p>
      </dgm:t>
    </dgm:pt>
    <dgm:pt modelId="{4736D526-474B-478B-9DDD-0A372A717228}">
      <dgm:prSet custT="1"/>
      <dgm:spPr/>
      <dgm:t>
        <a:bodyPr/>
        <a:lstStyle/>
        <a:p>
          <a:r>
            <a:rPr lang="en-US" sz="2400"/>
            <a:t>How is she handling the recent schedule changes?</a:t>
          </a:r>
        </a:p>
      </dgm:t>
    </dgm:pt>
    <dgm:pt modelId="{11A74537-D1FC-4D15-940F-F80D45693F61}" type="parTrans" cxnId="{18A76039-53D7-448A-87F4-E4C249C41E50}">
      <dgm:prSet/>
      <dgm:spPr/>
      <dgm:t>
        <a:bodyPr/>
        <a:lstStyle/>
        <a:p>
          <a:endParaRPr lang="en-US"/>
        </a:p>
      </dgm:t>
    </dgm:pt>
    <dgm:pt modelId="{55FAE4EA-DED2-4F90-B202-4E0105A6E10C}" type="sibTrans" cxnId="{18A76039-53D7-448A-87F4-E4C249C41E50}">
      <dgm:prSet/>
      <dgm:spPr/>
      <dgm:t>
        <a:bodyPr/>
        <a:lstStyle/>
        <a:p>
          <a:endParaRPr lang="en-US"/>
        </a:p>
      </dgm:t>
    </dgm:pt>
    <dgm:pt modelId="{048C2C1D-6D7C-46A9-A68F-3F52EBC7110D}">
      <dgm:prSet custT="1"/>
      <dgm:spPr/>
      <dgm:t>
        <a:bodyPr/>
        <a:lstStyle/>
        <a:p>
          <a:r>
            <a:rPr lang="en-US" sz="2400"/>
            <a:t>Anything else going on with co-workers I should be aware of?</a:t>
          </a:r>
        </a:p>
      </dgm:t>
    </dgm:pt>
    <dgm:pt modelId="{B3FA88C6-E001-47C3-809B-FC364A48142E}" type="parTrans" cxnId="{EF844753-57E9-4E83-83AA-0BEDBC499719}">
      <dgm:prSet/>
      <dgm:spPr/>
      <dgm:t>
        <a:bodyPr/>
        <a:lstStyle/>
        <a:p>
          <a:endParaRPr lang="en-US"/>
        </a:p>
      </dgm:t>
    </dgm:pt>
    <dgm:pt modelId="{F03B6497-ABBD-46D3-B004-92D270BAEABD}" type="sibTrans" cxnId="{EF844753-57E9-4E83-83AA-0BEDBC499719}">
      <dgm:prSet/>
      <dgm:spPr/>
      <dgm:t>
        <a:bodyPr/>
        <a:lstStyle/>
        <a:p>
          <a:endParaRPr lang="en-US"/>
        </a:p>
      </dgm:t>
    </dgm:pt>
    <dgm:pt modelId="{EA9254E7-625B-4799-85F6-5A53F67E0970}">
      <dgm:prSet custT="1"/>
      <dgm:spPr/>
      <dgm:t>
        <a:bodyPr/>
        <a:lstStyle/>
        <a:p>
          <a:r>
            <a:rPr lang="en-US" sz="2400"/>
            <a:t>Are there any changes in the company coming up?</a:t>
          </a:r>
        </a:p>
      </dgm:t>
    </dgm:pt>
    <dgm:pt modelId="{12C27197-05FC-4E53-947D-1BA3E561B4AC}" type="parTrans" cxnId="{936B47F4-D302-478A-9E6D-B2CA564AC66F}">
      <dgm:prSet/>
      <dgm:spPr/>
      <dgm:t>
        <a:bodyPr/>
        <a:lstStyle/>
        <a:p>
          <a:endParaRPr lang="en-US"/>
        </a:p>
      </dgm:t>
    </dgm:pt>
    <dgm:pt modelId="{00E2C6C5-67EC-4D45-A09F-E15031525993}" type="sibTrans" cxnId="{936B47F4-D302-478A-9E6D-B2CA564AC66F}">
      <dgm:prSet/>
      <dgm:spPr/>
      <dgm:t>
        <a:bodyPr/>
        <a:lstStyle/>
        <a:p>
          <a:endParaRPr lang="en-US"/>
        </a:p>
      </dgm:t>
    </dgm:pt>
    <dgm:pt modelId="{A0C76A73-B160-49DE-96AB-91A3C79365AD}">
      <dgm:prSet custT="1"/>
      <dgm:spPr/>
      <dgm:t>
        <a:bodyPr/>
        <a:lstStyle/>
        <a:p>
          <a:r>
            <a:rPr lang="en-US" sz="2400"/>
            <a:t>Keep things conversational; not just a list of questions.</a:t>
          </a:r>
        </a:p>
      </dgm:t>
    </dgm:pt>
    <dgm:pt modelId="{6A0BA0FC-B61A-4AEA-8303-A38065D601EF}" type="parTrans" cxnId="{B395D1E0-DAB2-4162-9A84-B45883A29924}">
      <dgm:prSet/>
      <dgm:spPr/>
      <dgm:t>
        <a:bodyPr/>
        <a:lstStyle/>
        <a:p>
          <a:endParaRPr lang="en-US"/>
        </a:p>
      </dgm:t>
    </dgm:pt>
    <dgm:pt modelId="{5E5718FE-BB24-4BC2-A151-33F88F2AB8F9}" type="sibTrans" cxnId="{B395D1E0-DAB2-4162-9A84-B45883A29924}">
      <dgm:prSet/>
      <dgm:spPr/>
      <dgm:t>
        <a:bodyPr/>
        <a:lstStyle/>
        <a:p>
          <a:endParaRPr lang="en-US"/>
        </a:p>
      </dgm:t>
    </dgm:pt>
    <dgm:pt modelId="{C02997BC-EFAD-484C-9778-FEA86528A7B8}" type="pres">
      <dgm:prSet presAssocID="{25398AD1-B557-4FDC-A4E4-3654EEEC4B76}" presName="root" presStyleCnt="0">
        <dgm:presLayoutVars>
          <dgm:dir/>
          <dgm:resizeHandles val="exact"/>
        </dgm:presLayoutVars>
      </dgm:prSet>
      <dgm:spPr/>
    </dgm:pt>
    <dgm:pt modelId="{05D1BA44-8203-4921-9212-F53FD4BE2E00}" type="pres">
      <dgm:prSet presAssocID="{5029BCC4-F312-4650-A262-A39F1B924B79}" presName="compNode" presStyleCnt="0"/>
      <dgm:spPr/>
    </dgm:pt>
    <dgm:pt modelId="{6D564EFF-A554-4C93-9814-0F87DC9A6242}" type="pres">
      <dgm:prSet presAssocID="{5029BCC4-F312-4650-A262-A39F1B924B79}" presName="bgRect" presStyleLbl="bgShp" presStyleIdx="0" presStyleCnt="8"/>
      <dgm:spPr/>
    </dgm:pt>
    <dgm:pt modelId="{5B310702-5573-4172-9BE3-4751E956E41F}" type="pres">
      <dgm:prSet presAssocID="{5029BCC4-F312-4650-A262-A39F1B924B79}"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e With Person"/>
        </a:ext>
      </dgm:extLst>
    </dgm:pt>
    <dgm:pt modelId="{7BE13D50-6A68-42CB-A719-A53A161F6DF9}" type="pres">
      <dgm:prSet presAssocID="{5029BCC4-F312-4650-A262-A39F1B924B79}" presName="spaceRect" presStyleCnt="0"/>
      <dgm:spPr/>
    </dgm:pt>
    <dgm:pt modelId="{D9E03BF4-17B7-4DA4-9A41-BB093F097FC7}" type="pres">
      <dgm:prSet presAssocID="{5029BCC4-F312-4650-A262-A39F1B924B79}" presName="parTx" presStyleLbl="revTx" presStyleIdx="0" presStyleCnt="8">
        <dgm:presLayoutVars>
          <dgm:chMax val="0"/>
          <dgm:chPref val="0"/>
        </dgm:presLayoutVars>
      </dgm:prSet>
      <dgm:spPr/>
    </dgm:pt>
    <dgm:pt modelId="{66B128D3-65F0-4576-887F-FC622AE5957A}" type="pres">
      <dgm:prSet presAssocID="{6D0FF2BA-91D5-4B8B-AB4B-8DDA0973D0E1}" presName="sibTrans" presStyleCnt="0"/>
      <dgm:spPr/>
    </dgm:pt>
    <dgm:pt modelId="{3ED36C99-FD03-4E81-B3AB-6E17EF215D01}" type="pres">
      <dgm:prSet presAssocID="{D756718F-860E-40F3-AF35-290483A407A6}" presName="compNode" presStyleCnt="0"/>
      <dgm:spPr/>
    </dgm:pt>
    <dgm:pt modelId="{7A1252EF-F5E4-46A1-981C-B30EB0D95AED}" type="pres">
      <dgm:prSet presAssocID="{D756718F-860E-40F3-AF35-290483A407A6}" presName="bgRect" presStyleLbl="bgShp" presStyleIdx="1" presStyleCnt="8"/>
      <dgm:spPr/>
    </dgm:pt>
    <dgm:pt modelId="{C16ADEB9-BB80-45E9-BFE5-3D8A867D1AC1}" type="pres">
      <dgm:prSet presAssocID="{D756718F-860E-40F3-AF35-290483A407A6}"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06423B2C-0035-410A-B48E-02C4AF0FC428}" type="pres">
      <dgm:prSet presAssocID="{D756718F-860E-40F3-AF35-290483A407A6}" presName="spaceRect" presStyleCnt="0"/>
      <dgm:spPr/>
    </dgm:pt>
    <dgm:pt modelId="{530ABC38-FA3B-401C-9BFD-11C161F61E9D}" type="pres">
      <dgm:prSet presAssocID="{D756718F-860E-40F3-AF35-290483A407A6}" presName="parTx" presStyleLbl="revTx" presStyleIdx="1" presStyleCnt="8">
        <dgm:presLayoutVars>
          <dgm:chMax val="0"/>
          <dgm:chPref val="0"/>
        </dgm:presLayoutVars>
      </dgm:prSet>
      <dgm:spPr/>
    </dgm:pt>
    <dgm:pt modelId="{6046164B-E38D-4398-9A2C-87CD86B31011}" type="pres">
      <dgm:prSet presAssocID="{DF9CEDF0-3951-47C1-A609-D187E48974EC}" presName="sibTrans" presStyleCnt="0"/>
      <dgm:spPr/>
    </dgm:pt>
    <dgm:pt modelId="{0101DA5D-754F-4F17-9A65-7C96AB05EB4C}" type="pres">
      <dgm:prSet presAssocID="{BC7FF722-9601-4EC1-B725-41B4CCF42A87}" presName="compNode" presStyleCnt="0"/>
      <dgm:spPr/>
    </dgm:pt>
    <dgm:pt modelId="{916277F3-0B36-4330-A805-D74C71DAE51F}" type="pres">
      <dgm:prSet presAssocID="{BC7FF722-9601-4EC1-B725-41B4CCF42A87}" presName="bgRect" presStyleLbl="bgShp" presStyleIdx="2" presStyleCnt="8"/>
      <dgm:spPr/>
    </dgm:pt>
    <dgm:pt modelId="{45351DD1-D209-42BF-AC25-80C1A5E1047F}" type="pres">
      <dgm:prSet presAssocID="{BC7FF722-9601-4EC1-B725-41B4CCF42A8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1DF821F6-52DF-4313-A274-A14AF479ED34}" type="pres">
      <dgm:prSet presAssocID="{BC7FF722-9601-4EC1-B725-41B4CCF42A87}" presName="spaceRect" presStyleCnt="0"/>
      <dgm:spPr/>
    </dgm:pt>
    <dgm:pt modelId="{932DF542-0031-4DA8-91B8-85B77482E0A3}" type="pres">
      <dgm:prSet presAssocID="{BC7FF722-9601-4EC1-B725-41B4CCF42A87}" presName="parTx" presStyleLbl="revTx" presStyleIdx="2" presStyleCnt="8">
        <dgm:presLayoutVars>
          <dgm:chMax val="0"/>
          <dgm:chPref val="0"/>
        </dgm:presLayoutVars>
      </dgm:prSet>
      <dgm:spPr/>
    </dgm:pt>
    <dgm:pt modelId="{0C566B45-8F63-4814-96BC-059A5AF7120C}" type="pres">
      <dgm:prSet presAssocID="{50377B41-5595-493D-8D49-F2FA8CDF1560}" presName="sibTrans" presStyleCnt="0"/>
      <dgm:spPr/>
    </dgm:pt>
    <dgm:pt modelId="{414C4260-E60D-4F23-BEEB-6593D1E32C17}" type="pres">
      <dgm:prSet presAssocID="{6C03E92D-A35B-4FF7-932B-FDC6B0ACFDB1}" presName="compNode" presStyleCnt="0"/>
      <dgm:spPr/>
    </dgm:pt>
    <dgm:pt modelId="{76261BF4-A2C6-4F79-8960-C691A67EA62D}" type="pres">
      <dgm:prSet presAssocID="{6C03E92D-A35B-4FF7-932B-FDC6B0ACFDB1}" presName="bgRect" presStyleLbl="bgShp" presStyleIdx="3" presStyleCnt="8"/>
      <dgm:spPr/>
    </dgm:pt>
    <dgm:pt modelId="{357B6D3D-2ED3-4228-B318-9660B0C5834E}" type="pres">
      <dgm:prSet presAssocID="{6C03E92D-A35B-4FF7-932B-FDC6B0ACFDB1}"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FD3456EB-DAFC-4700-B9FE-C7DE8C344856}" type="pres">
      <dgm:prSet presAssocID="{6C03E92D-A35B-4FF7-932B-FDC6B0ACFDB1}" presName="spaceRect" presStyleCnt="0"/>
      <dgm:spPr/>
    </dgm:pt>
    <dgm:pt modelId="{25F04CCE-8868-4AA6-AF87-0105680682D6}" type="pres">
      <dgm:prSet presAssocID="{6C03E92D-A35B-4FF7-932B-FDC6B0ACFDB1}" presName="parTx" presStyleLbl="revTx" presStyleIdx="3" presStyleCnt="8">
        <dgm:presLayoutVars>
          <dgm:chMax val="0"/>
          <dgm:chPref val="0"/>
        </dgm:presLayoutVars>
      </dgm:prSet>
      <dgm:spPr/>
    </dgm:pt>
    <dgm:pt modelId="{E228DD84-7E83-40C0-A826-4CA26008C940}" type="pres">
      <dgm:prSet presAssocID="{9A795598-49AA-4A99-8438-F1306F6B4391}" presName="sibTrans" presStyleCnt="0"/>
      <dgm:spPr/>
    </dgm:pt>
    <dgm:pt modelId="{D162793B-6A6B-4715-BF12-0553A8DB9C7E}" type="pres">
      <dgm:prSet presAssocID="{4736D526-474B-478B-9DDD-0A372A717228}" presName="compNode" presStyleCnt="0"/>
      <dgm:spPr/>
    </dgm:pt>
    <dgm:pt modelId="{5C5F5A6E-A024-4232-A649-8A81BAA388DE}" type="pres">
      <dgm:prSet presAssocID="{4736D526-474B-478B-9DDD-0A372A717228}" presName="bgRect" presStyleLbl="bgShp" presStyleIdx="4" presStyleCnt="8"/>
      <dgm:spPr/>
    </dgm:pt>
    <dgm:pt modelId="{11FA25AC-C649-4BBF-994A-7CB789981AE3}" type="pres">
      <dgm:prSet presAssocID="{4736D526-474B-478B-9DDD-0A372A717228}"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thly calendar"/>
        </a:ext>
      </dgm:extLst>
    </dgm:pt>
    <dgm:pt modelId="{757D57A1-F9EE-4905-8E81-2795C771C5D2}" type="pres">
      <dgm:prSet presAssocID="{4736D526-474B-478B-9DDD-0A372A717228}" presName="spaceRect" presStyleCnt="0"/>
      <dgm:spPr/>
    </dgm:pt>
    <dgm:pt modelId="{5B0A53E4-CF79-4916-B97C-EBFDBF38A9A2}" type="pres">
      <dgm:prSet presAssocID="{4736D526-474B-478B-9DDD-0A372A717228}" presName="parTx" presStyleLbl="revTx" presStyleIdx="4" presStyleCnt="8">
        <dgm:presLayoutVars>
          <dgm:chMax val="0"/>
          <dgm:chPref val="0"/>
        </dgm:presLayoutVars>
      </dgm:prSet>
      <dgm:spPr/>
    </dgm:pt>
    <dgm:pt modelId="{E70404D4-2A79-433D-879E-A622D565F8D9}" type="pres">
      <dgm:prSet presAssocID="{55FAE4EA-DED2-4F90-B202-4E0105A6E10C}" presName="sibTrans" presStyleCnt="0"/>
      <dgm:spPr/>
    </dgm:pt>
    <dgm:pt modelId="{3DAFE22B-EEF4-4A13-9A11-4F8B32EBAF2C}" type="pres">
      <dgm:prSet presAssocID="{048C2C1D-6D7C-46A9-A68F-3F52EBC7110D}" presName="compNode" presStyleCnt="0"/>
      <dgm:spPr/>
    </dgm:pt>
    <dgm:pt modelId="{D57B56BB-C042-42DB-913E-AC0A8D35FB28}" type="pres">
      <dgm:prSet presAssocID="{048C2C1D-6D7C-46A9-A68F-3F52EBC7110D}" presName="bgRect" presStyleLbl="bgShp" presStyleIdx="5" presStyleCnt="8"/>
      <dgm:spPr/>
    </dgm:pt>
    <dgm:pt modelId="{490F9220-6618-4836-B900-185F2A94B429}" type="pres">
      <dgm:prSet presAssocID="{048C2C1D-6D7C-46A9-A68F-3F52EBC7110D}"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nstruction Worker"/>
        </a:ext>
      </dgm:extLst>
    </dgm:pt>
    <dgm:pt modelId="{C8C0B0B6-CBA8-4B9F-8CA1-FA8D30F5B421}" type="pres">
      <dgm:prSet presAssocID="{048C2C1D-6D7C-46A9-A68F-3F52EBC7110D}" presName="spaceRect" presStyleCnt="0"/>
      <dgm:spPr/>
    </dgm:pt>
    <dgm:pt modelId="{025EB1E6-59D5-4679-9352-5BB01FDD2302}" type="pres">
      <dgm:prSet presAssocID="{048C2C1D-6D7C-46A9-A68F-3F52EBC7110D}" presName="parTx" presStyleLbl="revTx" presStyleIdx="5" presStyleCnt="8">
        <dgm:presLayoutVars>
          <dgm:chMax val="0"/>
          <dgm:chPref val="0"/>
        </dgm:presLayoutVars>
      </dgm:prSet>
      <dgm:spPr/>
    </dgm:pt>
    <dgm:pt modelId="{E6F7C608-3B80-47D1-8833-4BD1F093874D}" type="pres">
      <dgm:prSet presAssocID="{F03B6497-ABBD-46D3-B004-92D270BAEABD}" presName="sibTrans" presStyleCnt="0"/>
      <dgm:spPr/>
    </dgm:pt>
    <dgm:pt modelId="{066C5861-3BCC-403E-958A-4ED0A33663D3}" type="pres">
      <dgm:prSet presAssocID="{EA9254E7-625B-4799-85F6-5A53F67E0970}" presName="compNode" presStyleCnt="0"/>
      <dgm:spPr/>
    </dgm:pt>
    <dgm:pt modelId="{915F1DED-3A2D-47C2-B0D1-72E17C87F9E0}" type="pres">
      <dgm:prSet presAssocID="{EA9254E7-625B-4799-85F6-5A53F67E0970}" presName="bgRect" presStyleLbl="bgShp" presStyleIdx="6" presStyleCnt="8"/>
      <dgm:spPr/>
    </dgm:pt>
    <dgm:pt modelId="{04BAA216-120E-49F3-AD4F-B4AFF36A58AC}" type="pres">
      <dgm:prSet presAssocID="{EA9254E7-625B-4799-85F6-5A53F67E0970}"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oading"/>
        </a:ext>
      </dgm:extLst>
    </dgm:pt>
    <dgm:pt modelId="{A5CEC5BE-6F97-4D75-BCCB-41EC3ADAF61D}" type="pres">
      <dgm:prSet presAssocID="{EA9254E7-625B-4799-85F6-5A53F67E0970}" presName="spaceRect" presStyleCnt="0"/>
      <dgm:spPr/>
    </dgm:pt>
    <dgm:pt modelId="{D23344C8-402E-4CBF-B766-D13F902A89BD}" type="pres">
      <dgm:prSet presAssocID="{EA9254E7-625B-4799-85F6-5A53F67E0970}" presName="parTx" presStyleLbl="revTx" presStyleIdx="6" presStyleCnt="8">
        <dgm:presLayoutVars>
          <dgm:chMax val="0"/>
          <dgm:chPref val="0"/>
        </dgm:presLayoutVars>
      </dgm:prSet>
      <dgm:spPr/>
    </dgm:pt>
    <dgm:pt modelId="{72FCCF6C-7D79-47A8-8171-3E2594700F50}" type="pres">
      <dgm:prSet presAssocID="{00E2C6C5-67EC-4D45-A09F-E15031525993}" presName="sibTrans" presStyleCnt="0"/>
      <dgm:spPr/>
    </dgm:pt>
    <dgm:pt modelId="{FD4232AD-47C0-47AD-9014-C18A247E7D70}" type="pres">
      <dgm:prSet presAssocID="{A0C76A73-B160-49DE-96AB-91A3C79365AD}" presName="compNode" presStyleCnt="0"/>
      <dgm:spPr/>
    </dgm:pt>
    <dgm:pt modelId="{74AF5D11-064C-4902-AE57-BFAD8E1546BA}" type="pres">
      <dgm:prSet presAssocID="{A0C76A73-B160-49DE-96AB-91A3C79365AD}" presName="bgRect" presStyleLbl="bgShp" presStyleIdx="7" presStyleCnt="8"/>
      <dgm:spPr/>
    </dgm:pt>
    <dgm:pt modelId="{A1BA9B9C-E818-4F07-B463-FCA36319D3B6}" type="pres">
      <dgm:prSet presAssocID="{A0C76A73-B160-49DE-96AB-91A3C79365AD}"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hat"/>
        </a:ext>
      </dgm:extLst>
    </dgm:pt>
    <dgm:pt modelId="{DB7B834C-3C8C-414D-BA0F-4FF2E456BC44}" type="pres">
      <dgm:prSet presAssocID="{A0C76A73-B160-49DE-96AB-91A3C79365AD}" presName="spaceRect" presStyleCnt="0"/>
      <dgm:spPr/>
    </dgm:pt>
    <dgm:pt modelId="{9A5950AB-8229-4DF7-A9AA-1E0EA43328B4}" type="pres">
      <dgm:prSet presAssocID="{A0C76A73-B160-49DE-96AB-91A3C79365AD}" presName="parTx" presStyleLbl="revTx" presStyleIdx="7" presStyleCnt="8">
        <dgm:presLayoutVars>
          <dgm:chMax val="0"/>
          <dgm:chPref val="0"/>
        </dgm:presLayoutVars>
      </dgm:prSet>
      <dgm:spPr/>
    </dgm:pt>
  </dgm:ptLst>
  <dgm:cxnLst>
    <dgm:cxn modelId="{8FA52D0A-ACD5-456A-8DE5-54E1AF83B8AF}" type="presOf" srcId="{EA9254E7-625B-4799-85F6-5A53F67E0970}" destId="{D23344C8-402E-4CBF-B766-D13F902A89BD}" srcOrd="0" destOrd="0" presId="urn:microsoft.com/office/officeart/2018/2/layout/IconVerticalSolidList"/>
    <dgm:cxn modelId="{18A76039-53D7-448A-87F4-E4C249C41E50}" srcId="{25398AD1-B557-4FDC-A4E4-3654EEEC4B76}" destId="{4736D526-474B-478B-9DDD-0A372A717228}" srcOrd="4" destOrd="0" parTransId="{11A74537-D1FC-4D15-940F-F80D45693F61}" sibTransId="{55FAE4EA-DED2-4F90-B202-4E0105A6E10C}"/>
    <dgm:cxn modelId="{95BD7761-EF70-4A14-B411-C967E4421ACA}" type="presOf" srcId="{25398AD1-B557-4FDC-A4E4-3654EEEC4B76}" destId="{C02997BC-EFAD-484C-9778-FEA86528A7B8}" srcOrd="0" destOrd="0" presId="urn:microsoft.com/office/officeart/2018/2/layout/IconVerticalSolidList"/>
    <dgm:cxn modelId="{EF844753-57E9-4E83-83AA-0BEDBC499719}" srcId="{25398AD1-B557-4FDC-A4E4-3654EEEC4B76}" destId="{048C2C1D-6D7C-46A9-A68F-3F52EBC7110D}" srcOrd="5" destOrd="0" parTransId="{B3FA88C6-E001-47C3-809B-FC364A48142E}" sibTransId="{F03B6497-ABBD-46D3-B004-92D270BAEABD}"/>
    <dgm:cxn modelId="{37285880-AFE2-45A0-9A61-307F8A7D1374}" type="presOf" srcId="{4736D526-474B-478B-9DDD-0A372A717228}" destId="{5B0A53E4-CF79-4916-B97C-EBFDBF38A9A2}" srcOrd="0" destOrd="0" presId="urn:microsoft.com/office/officeart/2018/2/layout/IconVerticalSolidList"/>
    <dgm:cxn modelId="{3C4FA082-A7BC-4413-8D55-B513D1A9F05F}" type="presOf" srcId="{6C03E92D-A35B-4FF7-932B-FDC6B0ACFDB1}" destId="{25F04CCE-8868-4AA6-AF87-0105680682D6}" srcOrd="0" destOrd="0" presId="urn:microsoft.com/office/officeart/2018/2/layout/IconVerticalSolidList"/>
    <dgm:cxn modelId="{D3D0CE87-99FD-49D9-A1DD-4F1BA61EE841}" type="presOf" srcId="{5029BCC4-F312-4650-A262-A39F1B924B79}" destId="{D9E03BF4-17B7-4DA4-9A41-BB093F097FC7}" srcOrd="0" destOrd="0" presId="urn:microsoft.com/office/officeart/2018/2/layout/IconVerticalSolidList"/>
    <dgm:cxn modelId="{392ED694-C261-4713-8BB2-9A95FC48378D}" type="presOf" srcId="{D756718F-860E-40F3-AF35-290483A407A6}" destId="{530ABC38-FA3B-401C-9BFD-11C161F61E9D}" srcOrd="0" destOrd="0" presId="urn:microsoft.com/office/officeart/2018/2/layout/IconVerticalSolidList"/>
    <dgm:cxn modelId="{B767FC96-E2A0-4621-8BD8-B51D8AB7B232}" srcId="{25398AD1-B557-4FDC-A4E4-3654EEEC4B76}" destId="{6C03E92D-A35B-4FF7-932B-FDC6B0ACFDB1}" srcOrd="3" destOrd="0" parTransId="{0FA0245C-1044-4711-8A89-83AD90DA605A}" sibTransId="{9A795598-49AA-4A99-8438-F1306F6B4391}"/>
    <dgm:cxn modelId="{005581A4-5843-4C1A-BE53-261BED1D65C2}" srcId="{25398AD1-B557-4FDC-A4E4-3654EEEC4B76}" destId="{BC7FF722-9601-4EC1-B725-41B4CCF42A87}" srcOrd="2" destOrd="0" parTransId="{9AA67A16-93C0-4156-9053-E6E1840860CA}" sibTransId="{50377B41-5595-493D-8D49-F2FA8CDF1560}"/>
    <dgm:cxn modelId="{7913A9AB-9559-4E01-8C71-778B9CE7C2D0}" srcId="{25398AD1-B557-4FDC-A4E4-3654EEEC4B76}" destId="{5029BCC4-F312-4650-A262-A39F1B924B79}" srcOrd="0" destOrd="0" parTransId="{81FF7ED0-148B-4573-A7D8-5EFACE31E206}" sibTransId="{6D0FF2BA-91D5-4B8B-AB4B-8DDA0973D0E1}"/>
    <dgm:cxn modelId="{6435FDB9-B764-4107-A0C3-C4C32DBB03CE}" type="presOf" srcId="{048C2C1D-6D7C-46A9-A68F-3F52EBC7110D}" destId="{025EB1E6-59D5-4679-9352-5BB01FDD2302}" srcOrd="0" destOrd="0" presId="urn:microsoft.com/office/officeart/2018/2/layout/IconVerticalSolidList"/>
    <dgm:cxn modelId="{B395D1E0-DAB2-4162-9A84-B45883A29924}" srcId="{25398AD1-B557-4FDC-A4E4-3654EEEC4B76}" destId="{A0C76A73-B160-49DE-96AB-91A3C79365AD}" srcOrd="7" destOrd="0" parTransId="{6A0BA0FC-B61A-4AEA-8303-A38065D601EF}" sibTransId="{5E5718FE-BB24-4BC2-A151-33F88F2AB8F9}"/>
    <dgm:cxn modelId="{1C54A3E4-832E-4F2B-A745-265C5D4C739F}" srcId="{25398AD1-B557-4FDC-A4E4-3654EEEC4B76}" destId="{D756718F-860E-40F3-AF35-290483A407A6}" srcOrd="1" destOrd="0" parTransId="{B2F720DF-08B7-4719-B7E0-5BB8FCAC4A99}" sibTransId="{DF9CEDF0-3951-47C1-A609-D187E48974EC}"/>
    <dgm:cxn modelId="{BF9D4AE9-9A2B-40F6-BBC5-7E6BA0806C13}" type="presOf" srcId="{A0C76A73-B160-49DE-96AB-91A3C79365AD}" destId="{9A5950AB-8229-4DF7-A9AA-1E0EA43328B4}" srcOrd="0" destOrd="0" presId="urn:microsoft.com/office/officeart/2018/2/layout/IconVerticalSolidList"/>
    <dgm:cxn modelId="{2EF2F1F1-1EA8-4347-96F5-310DED1E850E}" type="presOf" srcId="{BC7FF722-9601-4EC1-B725-41B4CCF42A87}" destId="{932DF542-0031-4DA8-91B8-85B77482E0A3}" srcOrd="0" destOrd="0" presId="urn:microsoft.com/office/officeart/2018/2/layout/IconVerticalSolidList"/>
    <dgm:cxn modelId="{936B47F4-D302-478A-9E6D-B2CA564AC66F}" srcId="{25398AD1-B557-4FDC-A4E4-3654EEEC4B76}" destId="{EA9254E7-625B-4799-85F6-5A53F67E0970}" srcOrd="6" destOrd="0" parTransId="{12C27197-05FC-4E53-947D-1BA3E561B4AC}" sibTransId="{00E2C6C5-67EC-4D45-A09F-E15031525993}"/>
    <dgm:cxn modelId="{EC796525-4674-4981-980A-F63B28762549}" type="presParOf" srcId="{C02997BC-EFAD-484C-9778-FEA86528A7B8}" destId="{05D1BA44-8203-4921-9212-F53FD4BE2E00}" srcOrd="0" destOrd="0" presId="urn:microsoft.com/office/officeart/2018/2/layout/IconVerticalSolidList"/>
    <dgm:cxn modelId="{E62C8234-3AE8-47D3-A961-BC6D1F093803}" type="presParOf" srcId="{05D1BA44-8203-4921-9212-F53FD4BE2E00}" destId="{6D564EFF-A554-4C93-9814-0F87DC9A6242}" srcOrd="0" destOrd="0" presId="urn:microsoft.com/office/officeart/2018/2/layout/IconVerticalSolidList"/>
    <dgm:cxn modelId="{4F59FBC4-BDDC-4C57-96DF-1EB423E84467}" type="presParOf" srcId="{05D1BA44-8203-4921-9212-F53FD4BE2E00}" destId="{5B310702-5573-4172-9BE3-4751E956E41F}" srcOrd="1" destOrd="0" presId="urn:microsoft.com/office/officeart/2018/2/layout/IconVerticalSolidList"/>
    <dgm:cxn modelId="{CC48FA9E-E4EC-41EF-9807-175147266F54}" type="presParOf" srcId="{05D1BA44-8203-4921-9212-F53FD4BE2E00}" destId="{7BE13D50-6A68-42CB-A719-A53A161F6DF9}" srcOrd="2" destOrd="0" presId="urn:microsoft.com/office/officeart/2018/2/layout/IconVerticalSolidList"/>
    <dgm:cxn modelId="{995B001C-F706-417B-817B-D8D63B16A4AC}" type="presParOf" srcId="{05D1BA44-8203-4921-9212-F53FD4BE2E00}" destId="{D9E03BF4-17B7-4DA4-9A41-BB093F097FC7}" srcOrd="3" destOrd="0" presId="urn:microsoft.com/office/officeart/2018/2/layout/IconVerticalSolidList"/>
    <dgm:cxn modelId="{F19968E1-97EE-4388-8E1E-F01B3EEF0A07}" type="presParOf" srcId="{C02997BC-EFAD-484C-9778-FEA86528A7B8}" destId="{66B128D3-65F0-4576-887F-FC622AE5957A}" srcOrd="1" destOrd="0" presId="urn:microsoft.com/office/officeart/2018/2/layout/IconVerticalSolidList"/>
    <dgm:cxn modelId="{26CF58A8-6300-41A7-9CCB-63A841B3D73B}" type="presParOf" srcId="{C02997BC-EFAD-484C-9778-FEA86528A7B8}" destId="{3ED36C99-FD03-4E81-B3AB-6E17EF215D01}" srcOrd="2" destOrd="0" presId="urn:microsoft.com/office/officeart/2018/2/layout/IconVerticalSolidList"/>
    <dgm:cxn modelId="{87E732AA-B9A7-46E1-BBAC-91BD6366F249}" type="presParOf" srcId="{3ED36C99-FD03-4E81-B3AB-6E17EF215D01}" destId="{7A1252EF-F5E4-46A1-981C-B30EB0D95AED}" srcOrd="0" destOrd="0" presId="urn:microsoft.com/office/officeart/2018/2/layout/IconVerticalSolidList"/>
    <dgm:cxn modelId="{164A34CC-A703-4994-8060-3DF344EBD870}" type="presParOf" srcId="{3ED36C99-FD03-4E81-B3AB-6E17EF215D01}" destId="{C16ADEB9-BB80-45E9-BFE5-3D8A867D1AC1}" srcOrd="1" destOrd="0" presId="urn:microsoft.com/office/officeart/2018/2/layout/IconVerticalSolidList"/>
    <dgm:cxn modelId="{AEFA7B1C-4051-472B-A912-6D7ACC07659A}" type="presParOf" srcId="{3ED36C99-FD03-4E81-B3AB-6E17EF215D01}" destId="{06423B2C-0035-410A-B48E-02C4AF0FC428}" srcOrd="2" destOrd="0" presId="urn:microsoft.com/office/officeart/2018/2/layout/IconVerticalSolidList"/>
    <dgm:cxn modelId="{D989E111-CBCA-4D21-B873-5873BE8DE231}" type="presParOf" srcId="{3ED36C99-FD03-4E81-B3AB-6E17EF215D01}" destId="{530ABC38-FA3B-401C-9BFD-11C161F61E9D}" srcOrd="3" destOrd="0" presId="urn:microsoft.com/office/officeart/2018/2/layout/IconVerticalSolidList"/>
    <dgm:cxn modelId="{6D54D40A-488A-45BB-AFD3-1CE492DB4550}" type="presParOf" srcId="{C02997BC-EFAD-484C-9778-FEA86528A7B8}" destId="{6046164B-E38D-4398-9A2C-87CD86B31011}" srcOrd="3" destOrd="0" presId="urn:microsoft.com/office/officeart/2018/2/layout/IconVerticalSolidList"/>
    <dgm:cxn modelId="{82B5F955-C715-4657-9234-F2A5873D93F1}" type="presParOf" srcId="{C02997BC-EFAD-484C-9778-FEA86528A7B8}" destId="{0101DA5D-754F-4F17-9A65-7C96AB05EB4C}" srcOrd="4" destOrd="0" presId="urn:microsoft.com/office/officeart/2018/2/layout/IconVerticalSolidList"/>
    <dgm:cxn modelId="{449CB6BE-10B7-4920-B584-E763C0E21EA2}" type="presParOf" srcId="{0101DA5D-754F-4F17-9A65-7C96AB05EB4C}" destId="{916277F3-0B36-4330-A805-D74C71DAE51F}" srcOrd="0" destOrd="0" presId="urn:microsoft.com/office/officeart/2018/2/layout/IconVerticalSolidList"/>
    <dgm:cxn modelId="{619411CD-BA95-447C-BBDE-19229F6A0435}" type="presParOf" srcId="{0101DA5D-754F-4F17-9A65-7C96AB05EB4C}" destId="{45351DD1-D209-42BF-AC25-80C1A5E1047F}" srcOrd="1" destOrd="0" presId="urn:microsoft.com/office/officeart/2018/2/layout/IconVerticalSolidList"/>
    <dgm:cxn modelId="{139665D3-4273-4A61-BFDB-1820E18B4E28}" type="presParOf" srcId="{0101DA5D-754F-4F17-9A65-7C96AB05EB4C}" destId="{1DF821F6-52DF-4313-A274-A14AF479ED34}" srcOrd="2" destOrd="0" presId="urn:microsoft.com/office/officeart/2018/2/layout/IconVerticalSolidList"/>
    <dgm:cxn modelId="{CB19B3CA-1C1A-49CC-8BD3-4F0AAFEA6992}" type="presParOf" srcId="{0101DA5D-754F-4F17-9A65-7C96AB05EB4C}" destId="{932DF542-0031-4DA8-91B8-85B77482E0A3}" srcOrd="3" destOrd="0" presId="urn:microsoft.com/office/officeart/2018/2/layout/IconVerticalSolidList"/>
    <dgm:cxn modelId="{64E6413A-E221-48F1-AFA9-ACE54945C3AC}" type="presParOf" srcId="{C02997BC-EFAD-484C-9778-FEA86528A7B8}" destId="{0C566B45-8F63-4814-96BC-059A5AF7120C}" srcOrd="5" destOrd="0" presId="urn:microsoft.com/office/officeart/2018/2/layout/IconVerticalSolidList"/>
    <dgm:cxn modelId="{8C709213-7524-49B4-9855-B884C3512695}" type="presParOf" srcId="{C02997BC-EFAD-484C-9778-FEA86528A7B8}" destId="{414C4260-E60D-4F23-BEEB-6593D1E32C17}" srcOrd="6" destOrd="0" presId="urn:microsoft.com/office/officeart/2018/2/layout/IconVerticalSolidList"/>
    <dgm:cxn modelId="{A947612F-89A8-4F53-87B0-D24217E56CFE}" type="presParOf" srcId="{414C4260-E60D-4F23-BEEB-6593D1E32C17}" destId="{76261BF4-A2C6-4F79-8960-C691A67EA62D}" srcOrd="0" destOrd="0" presId="urn:microsoft.com/office/officeart/2018/2/layout/IconVerticalSolidList"/>
    <dgm:cxn modelId="{A3B7CFC2-EE20-4FBD-8BB5-9923D7920BFF}" type="presParOf" srcId="{414C4260-E60D-4F23-BEEB-6593D1E32C17}" destId="{357B6D3D-2ED3-4228-B318-9660B0C5834E}" srcOrd="1" destOrd="0" presId="urn:microsoft.com/office/officeart/2018/2/layout/IconVerticalSolidList"/>
    <dgm:cxn modelId="{2E29CAA6-7D76-4A9C-9D95-7B706FDC42C2}" type="presParOf" srcId="{414C4260-E60D-4F23-BEEB-6593D1E32C17}" destId="{FD3456EB-DAFC-4700-B9FE-C7DE8C344856}" srcOrd="2" destOrd="0" presId="urn:microsoft.com/office/officeart/2018/2/layout/IconVerticalSolidList"/>
    <dgm:cxn modelId="{3E45D17B-CCC3-4314-A64B-18EB6AEBF964}" type="presParOf" srcId="{414C4260-E60D-4F23-BEEB-6593D1E32C17}" destId="{25F04CCE-8868-4AA6-AF87-0105680682D6}" srcOrd="3" destOrd="0" presId="urn:microsoft.com/office/officeart/2018/2/layout/IconVerticalSolidList"/>
    <dgm:cxn modelId="{5A801429-2555-4351-94A2-8DE424BA88BF}" type="presParOf" srcId="{C02997BC-EFAD-484C-9778-FEA86528A7B8}" destId="{E228DD84-7E83-40C0-A826-4CA26008C940}" srcOrd="7" destOrd="0" presId="urn:microsoft.com/office/officeart/2018/2/layout/IconVerticalSolidList"/>
    <dgm:cxn modelId="{F6F90CDB-E937-4F54-8026-4FCAABFFEF3B}" type="presParOf" srcId="{C02997BC-EFAD-484C-9778-FEA86528A7B8}" destId="{D162793B-6A6B-4715-BF12-0553A8DB9C7E}" srcOrd="8" destOrd="0" presId="urn:microsoft.com/office/officeart/2018/2/layout/IconVerticalSolidList"/>
    <dgm:cxn modelId="{B2E4C41E-A09D-4DC3-80FC-E096EF1E36B7}" type="presParOf" srcId="{D162793B-6A6B-4715-BF12-0553A8DB9C7E}" destId="{5C5F5A6E-A024-4232-A649-8A81BAA388DE}" srcOrd="0" destOrd="0" presId="urn:microsoft.com/office/officeart/2018/2/layout/IconVerticalSolidList"/>
    <dgm:cxn modelId="{A3EF0D3D-CFA3-4001-84DF-E4BE1A824441}" type="presParOf" srcId="{D162793B-6A6B-4715-BF12-0553A8DB9C7E}" destId="{11FA25AC-C649-4BBF-994A-7CB789981AE3}" srcOrd="1" destOrd="0" presId="urn:microsoft.com/office/officeart/2018/2/layout/IconVerticalSolidList"/>
    <dgm:cxn modelId="{5CB5124E-F58E-415B-8892-79DCA3E03FCD}" type="presParOf" srcId="{D162793B-6A6B-4715-BF12-0553A8DB9C7E}" destId="{757D57A1-F9EE-4905-8E81-2795C771C5D2}" srcOrd="2" destOrd="0" presId="urn:microsoft.com/office/officeart/2018/2/layout/IconVerticalSolidList"/>
    <dgm:cxn modelId="{5FA9A33C-CF99-4CB5-B523-DA6A87A3A3EA}" type="presParOf" srcId="{D162793B-6A6B-4715-BF12-0553A8DB9C7E}" destId="{5B0A53E4-CF79-4916-B97C-EBFDBF38A9A2}" srcOrd="3" destOrd="0" presId="urn:microsoft.com/office/officeart/2018/2/layout/IconVerticalSolidList"/>
    <dgm:cxn modelId="{DAE083FE-5373-4DF9-B29C-1DC90FAFB077}" type="presParOf" srcId="{C02997BC-EFAD-484C-9778-FEA86528A7B8}" destId="{E70404D4-2A79-433D-879E-A622D565F8D9}" srcOrd="9" destOrd="0" presId="urn:microsoft.com/office/officeart/2018/2/layout/IconVerticalSolidList"/>
    <dgm:cxn modelId="{A2967192-E9AA-4C0F-A782-78E04FEB4A30}" type="presParOf" srcId="{C02997BC-EFAD-484C-9778-FEA86528A7B8}" destId="{3DAFE22B-EEF4-4A13-9A11-4F8B32EBAF2C}" srcOrd="10" destOrd="0" presId="urn:microsoft.com/office/officeart/2018/2/layout/IconVerticalSolidList"/>
    <dgm:cxn modelId="{D7BE25CF-40D0-4AEF-A63F-278B9F0967E0}" type="presParOf" srcId="{3DAFE22B-EEF4-4A13-9A11-4F8B32EBAF2C}" destId="{D57B56BB-C042-42DB-913E-AC0A8D35FB28}" srcOrd="0" destOrd="0" presId="urn:microsoft.com/office/officeart/2018/2/layout/IconVerticalSolidList"/>
    <dgm:cxn modelId="{8D7A545F-DA2A-4822-BF0D-E415EE5F764D}" type="presParOf" srcId="{3DAFE22B-EEF4-4A13-9A11-4F8B32EBAF2C}" destId="{490F9220-6618-4836-B900-185F2A94B429}" srcOrd="1" destOrd="0" presId="urn:microsoft.com/office/officeart/2018/2/layout/IconVerticalSolidList"/>
    <dgm:cxn modelId="{4FCEE20B-8E39-4F24-933F-21E185A4DBEC}" type="presParOf" srcId="{3DAFE22B-EEF4-4A13-9A11-4F8B32EBAF2C}" destId="{C8C0B0B6-CBA8-4B9F-8CA1-FA8D30F5B421}" srcOrd="2" destOrd="0" presId="urn:microsoft.com/office/officeart/2018/2/layout/IconVerticalSolidList"/>
    <dgm:cxn modelId="{5D0B5806-DC4F-4D6A-9D9D-8CCFDDEE0EF6}" type="presParOf" srcId="{3DAFE22B-EEF4-4A13-9A11-4F8B32EBAF2C}" destId="{025EB1E6-59D5-4679-9352-5BB01FDD2302}" srcOrd="3" destOrd="0" presId="urn:microsoft.com/office/officeart/2018/2/layout/IconVerticalSolidList"/>
    <dgm:cxn modelId="{A66DE6C7-ADD2-4794-946C-B76F5C46325A}" type="presParOf" srcId="{C02997BC-EFAD-484C-9778-FEA86528A7B8}" destId="{E6F7C608-3B80-47D1-8833-4BD1F093874D}" srcOrd="11" destOrd="0" presId="urn:microsoft.com/office/officeart/2018/2/layout/IconVerticalSolidList"/>
    <dgm:cxn modelId="{34070602-1614-4ECC-97A4-3619D6F204BB}" type="presParOf" srcId="{C02997BC-EFAD-484C-9778-FEA86528A7B8}" destId="{066C5861-3BCC-403E-958A-4ED0A33663D3}" srcOrd="12" destOrd="0" presId="urn:microsoft.com/office/officeart/2018/2/layout/IconVerticalSolidList"/>
    <dgm:cxn modelId="{27F0B442-3AD1-42E2-BB13-CD6BDBCCBE8B}" type="presParOf" srcId="{066C5861-3BCC-403E-958A-4ED0A33663D3}" destId="{915F1DED-3A2D-47C2-B0D1-72E17C87F9E0}" srcOrd="0" destOrd="0" presId="urn:microsoft.com/office/officeart/2018/2/layout/IconVerticalSolidList"/>
    <dgm:cxn modelId="{1AE96113-C5C9-425D-B2EC-AC674FCBF712}" type="presParOf" srcId="{066C5861-3BCC-403E-958A-4ED0A33663D3}" destId="{04BAA216-120E-49F3-AD4F-B4AFF36A58AC}" srcOrd="1" destOrd="0" presId="urn:microsoft.com/office/officeart/2018/2/layout/IconVerticalSolidList"/>
    <dgm:cxn modelId="{044E4527-DC9C-480D-8500-88A0F414922F}" type="presParOf" srcId="{066C5861-3BCC-403E-958A-4ED0A33663D3}" destId="{A5CEC5BE-6F97-4D75-BCCB-41EC3ADAF61D}" srcOrd="2" destOrd="0" presId="urn:microsoft.com/office/officeart/2018/2/layout/IconVerticalSolidList"/>
    <dgm:cxn modelId="{FBC96B67-AEC6-4FC4-8E16-6DDC4C6E7384}" type="presParOf" srcId="{066C5861-3BCC-403E-958A-4ED0A33663D3}" destId="{D23344C8-402E-4CBF-B766-D13F902A89BD}" srcOrd="3" destOrd="0" presId="urn:microsoft.com/office/officeart/2018/2/layout/IconVerticalSolidList"/>
    <dgm:cxn modelId="{28990AB9-531B-424B-A991-A6A2BE67EC48}" type="presParOf" srcId="{C02997BC-EFAD-484C-9778-FEA86528A7B8}" destId="{72FCCF6C-7D79-47A8-8171-3E2594700F50}" srcOrd="13" destOrd="0" presId="urn:microsoft.com/office/officeart/2018/2/layout/IconVerticalSolidList"/>
    <dgm:cxn modelId="{46DCDC2E-3D6D-47BA-86AD-8F71D2BB7D19}" type="presParOf" srcId="{C02997BC-EFAD-484C-9778-FEA86528A7B8}" destId="{FD4232AD-47C0-47AD-9014-C18A247E7D70}" srcOrd="14" destOrd="0" presId="urn:microsoft.com/office/officeart/2018/2/layout/IconVerticalSolidList"/>
    <dgm:cxn modelId="{EC36BC4C-A56E-4AB3-86D0-DCC9FE17ADC5}" type="presParOf" srcId="{FD4232AD-47C0-47AD-9014-C18A247E7D70}" destId="{74AF5D11-064C-4902-AE57-BFAD8E1546BA}" srcOrd="0" destOrd="0" presId="urn:microsoft.com/office/officeart/2018/2/layout/IconVerticalSolidList"/>
    <dgm:cxn modelId="{2CA259A5-0C6D-487F-8CDB-EDF75595F4FD}" type="presParOf" srcId="{FD4232AD-47C0-47AD-9014-C18A247E7D70}" destId="{A1BA9B9C-E818-4F07-B463-FCA36319D3B6}" srcOrd="1" destOrd="0" presId="urn:microsoft.com/office/officeart/2018/2/layout/IconVerticalSolidList"/>
    <dgm:cxn modelId="{35DD0496-8840-4F3C-8841-D77474A4D493}" type="presParOf" srcId="{FD4232AD-47C0-47AD-9014-C18A247E7D70}" destId="{DB7B834C-3C8C-414D-BA0F-4FF2E456BC44}" srcOrd="2" destOrd="0" presId="urn:microsoft.com/office/officeart/2018/2/layout/IconVerticalSolidList"/>
    <dgm:cxn modelId="{E6487A4D-F7F2-4AF3-A0BC-548BB8CFFB4C}" type="presParOf" srcId="{FD4232AD-47C0-47AD-9014-C18A247E7D70}" destId="{9A5950AB-8229-4DF7-A9AA-1E0EA43328B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3EA426-C05D-4D59-88C4-4DA8CEA367D7}"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90C6980F-DA4B-4380-BCE2-6C930A53FC25}">
      <dgm:prSet/>
      <dgm:spPr/>
      <dgm:t>
        <a:bodyPr/>
        <a:lstStyle/>
        <a:p>
          <a:r>
            <a:rPr lang="en-US">
              <a:solidFill>
                <a:schemeClr val="tx1"/>
              </a:solidFill>
            </a:rPr>
            <a:t>Be sure to ask things that make sense regarding that individual</a:t>
          </a:r>
        </a:p>
      </dgm:t>
      <dgm:extLst>
        <a:ext uri="{E40237B7-FDA0-4F09-8148-C483321AD2D9}">
          <dgm14:cNvPr xmlns:dgm14="http://schemas.microsoft.com/office/drawing/2010/diagram" id="0" name="" descr="Ask things that make sense regarding that individual. Know impact of disability on the person and position. Be aware of concerns that arise. If you don't find out about concerns until they are full blown problems you're too late!"/>
        </a:ext>
      </dgm:extLst>
    </dgm:pt>
    <dgm:pt modelId="{25E77EE1-719C-4E6B-BE9B-3C7A26A19532}" type="parTrans" cxnId="{8433C4A5-A72F-4C19-A869-568EA087A099}">
      <dgm:prSet/>
      <dgm:spPr/>
      <dgm:t>
        <a:bodyPr/>
        <a:lstStyle/>
        <a:p>
          <a:endParaRPr lang="en-US"/>
        </a:p>
      </dgm:t>
    </dgm:pt>
    <dgm:pt modelId="{67F93D63-470C-4D1D-BD97-838519713E58}" type="sibTrans" cxnId="{8433C4A5-A72F-4C19-A869-568EA087A099}">
      <dgm:prSet/>
      <dgm:spPr/>
      <dgm:t>
        <a:bodyPr/>
        <a:lstStyle/>
        <a:p>
          <a:endParaRPr lang="en-US"/>
        </a:p>
      </dgm:t>
    </dgm:pt>
    <dgm:pt modelId="{639C25F5-A663-491F-8008-824DB53F57C2}">
      <dgm:prSet/>
      <dgm:spPr/>
      <dgm:t>
        <a:bodyPr/>
        <a:lstStyle/>
        <a:p>
          <a:r>
            <a:rPr lang="en-US">
              <a:solidFill>
                <a:schemeClr val="tx1"/>
              </a:solidFill>
            </a:rPr>
            <a:t>Know the impact of disability on the person &amp; this position and be aware of any concerns that arise</a:t>
          </a:r>
        </a:p>
      </dgm:t>
    </dgm:pt>
    <dgm:pt modelId="{0702FE1F-55AF-4F66-93B2-8F1C7ECFA4F1}" type="parTrans" cxnId="{5E930CB6-D255-4103-BE85-137149E839D5}">
      <dgm:prSet/>
      <dgm:spPr/>
      <dgm:t>
        <a:bodyPr/>
        <a:lstStyle/>
        <a:p>
          <a:endParaRPr lang="en-US"/>
        </a:p>
      </dgm:t>
    </dgm:pt>
    <dgm:pt modelId="{AFC33D77-2F95-435F-AE20-1C538E30262F}" type="sibTrans" cxnId="{5E930CB6-D255-4103-BE85-137149E839D5}">
      <dgm:prSet/>
      <dgm:spPr/>
      <dgm:t>
        <a:bodyPr/>
        <a:lstStyle/>
        <a:p>
          <a:endParaRPr lang="en-US"/>
        </a:p>
      </dgm:t>
    </dgm:pt>
    <dgm:pt modelId="{D8105044-103D-43AD-A131-D110B7FFCF13}">
      <dgm:prSet/>
      <dgm:spPr/>
      <dgm:t>
        <a:bodyPr/>
        <a:lstStyle/>
        <a:p>
          <a:r>
            <a:rPr lang="en-US">
              <a:solidFill>
                <a:schemeClr val="tx1"/>
              </a:solidFill>
            </a:rPr>
            <a:t>If you don’t find out about concerns until they are full blown problems…you’re too late!</a:t>
          </a:r>
        </a:p>
      </dgm:t>
    </dgm:pt>
    <dgm:pt modelId="{A99BAE4D-D6B4-4E3B-9EC4-D914496515D8}" type="parTrans" cxnId="{6126749A-C214-4FF5-81CE-3BA461F56D86}">
      <dgm:prSet/>
      <dgm:spPr/>
      <dgm:t>
        <a:bodyPr/>
        <a:lstStyle/>
        <a:p>
          <a:endParaRPr lang="en-US"/>
        </a:p>
      </dgm:t>
    </dgm:pt>
    <dgm:pt modelId="{6D1A5E4C-9DA2-44A5-8059-2BD244AFA79D}" type="sibTrans" cxnId="{6126749A-C214-4FF5-81CE-3BA461F56D86}">
      <dgm:prSet/>
      <dgm:spPr/>
      <dgm:t>
        <a:bodyPr/>
        <a:lstStyle/>
        <a:p>
          <a:endParaRPr lang="en-US"/>
        </a:p>
      </dgm:t>
    </dgm:pt>
    <dgm:pt modelId="{00682DEA-36F0-40C0-BE20-7BC387898088}" type="pres">
      <dgm:prSet presAssocID="{AD3EA426-C05D-4D59-88C4-4DA8CEA367D7}" presName="vert0" presStyleCnt="0">
        <dgm:presLayoutVars>
          <dgm:dir/>
          <dgm:animOne val="branch"/>
          <dgm:animLvl val="lvl"/>
        </dgm:presLayoutVars>
      </dgm:prSet>
      <dgm:spPr/>
    </dgm:pt>
    <dgm:pt modelId="{88AC56CC-0D3D-4F8E-9785-B73E45FA25B3}" type="pres">
      <dgm:prSet presAssocID="{90C6980F-DA4B-4380-BCE2-6C930A53FC25}" presName="thickLine" presStyleLbl="alignNode1" presStyleIdx="0" presStyleCnt="3"/>
      <dgm:spPr/>
    </dgm:pt>
    <dgm:pt modelId="{D2A8FA85-BA4E-48DC-91C0-E7D9AFD36223}" type="pres">
      <dgm:prSet presAssocID="{90C6980F-DA4B-4380-BCE2-6C930A53FC25}" presName="horz1" presStyleCnt="0"/>
      <dgm:spPr/>
    </dgm:pt>
    <dgm:pt modelId="{FF3FE35E-E0AD-40C6-A162-90F52D5FAD26}" type="pres">
      <dgm:prSet presAssocID="{90C6980F-DA4B-4380-BCE2-6C930A53FC25}" presName="tx1" presStyleLbl="revTx" presStyleIdx="0" presStyleCnt="3"/>
      <dgm:spPr/>
    </dgm:pt>
    <dgm:pt modelId="{D4A45D24-1CA8-498F-893B-5D93B63A81F8}" type="pres">
      <dgm:prSet presAssocID="{90C6980F-DA4B-4380-BCE2-6C930A53FC25}" presName="vert1" presStyleCnt="0"/>
      <dgm:spPr/>
    </dgm:pt>
    <dgm:pt modelId="{3860ED4B-CCD8-4144-BE5C-277D16B421A6}" type="pres">
      <dgm:prSet presAssocID="{639C25F5-A663-491F-8008-824DB53F57C2}" presName="thickLine" presStyleLbl="alignNode1" presStyleIdx="1" presStyleCnt="3"/>
      <dgm:spPr/>
    </dgm:pt>
    <dgm:pt modelId="{F62F2F0A-0065-4499-B510-8D4C38A9CC46}" type="pres">
      <dgm:prSet presAssocID="{639C25F5-A663-491F-8008-824DB53F57C2}" presName="horz1" presStyleCnt="0"/>
      <dgm:spPr/>
    </dgm:pt>
    <dgm:pt modelId="{22760D10-6180-4012-8C74-7D13FBEDA3E7}" type="pres">
      <dgm:prSet presAssocID="{639C25F5-A663-491F-8008-824DB53F57C2}" presName="tx1" presStyleLbl="revTx" presStyleIdx="1" presStyleCnt="3"/>
      <dgm:spPr/>
    </dgm:pt>
    <dgm:pt modelId="{B21E5F2B-157A-44D1-AA53-F35E93027909}" type="pres">
      <dgm:prSet presAssocID="{639C25F5-A663-491F-8008-824DB53F57C2}" presName="vert1" presStyleCnt="0"/>
      <dgm:spPr/>
    </dgm:pt>
    <dgm:pt modelId="{E3547525-67F2-4ADD-88CD-F9E388C6B8FD}" type="pres">
      <dgm:prSet presAssocID="{D8105044-103D-43AD-A131-D110B7FFCF13}" presName="thickLine" presStyleLbl="alignNode1" presStyleIdx="2" presStyleCnt="3"/>
      <dgm:spPr/>
    </dgm:pt>
    <dgm:pt modelId="{16F4CE8F-8C7F-47AB-A105-DF7D28C8CDDE}" type="pres">
      <dgm:prSet presAssocID="{D8105044-103D-43AD-A131-D110B7FFCF13}" presName="horz1" presStyleCnt="0"/>
      <dgm:spPr/>
    </dgm:pt>
    <dgm:pt modelId="{77FD7070-358B-4FCF-A8B9-2370B51938A2}" type="pres">
      <dgm:prSet presAssocID="{D8105044-103D-43AD-A131-D110B7FFCF13}" presName="tx1" presStyleLbl="revTx" presStyleIdx="2" presStyleCnt="3" custLinFactNeighborY="9964"/>
      <dgm:spPr/>
    </dgm:pt>
    <dgm:pt modelId="{F45D4F7F-8D23-4718-9286-2430AA6C63F4}" type="pres">
      <dgm:prSet presAssocID="{D8105044-103D-43AD-A131-D110B7FFCF13}" presName="vert1" presStyleCnt="0"/>
      <dgm:spPr/>
    </dgm:pt>
  </dgm:ptLst>
  <dgm:cxnLst>
    <dgm:cxn modelId="{E969BE12-554B-47AE-9675-2228F28DD460}" type="presOf" srcId="{AD3EA426-C05D-4D59-88C4-4DA8CEA367D7}" destId="{00682DEA-36F0-40C0-BE20-7BC387898088}" srcOrd="0" destOrd="0" presId="urn:microsoft.com/office/officeart/2008/layout/LinedList"/>
    <dgm:cxn modelId="{334DF53E-2591-49B7-AF77-EF6068EE3831}" type="presOf" srcId="{D8105044-103D-43AD-A131-D110B7FFCF13}" destId="{77FD7070-358B-4FCF-A8B9-2370B51938A2}" srcOrd="0" destOrd="0" presId="urn:microsoft.com/office/officeart/2008/layout/LinedList"/>
    <dgm:cxn modelId="{01110C5F-D87E-4200-850B-59647126766E}" type="presOf" srcId="{90C6980F-DA4B-4380-BCE2-6C930A53FC25}" destId="{FF3FE35E-E0AD-40C6-A162-90F52D5FAD26}" srcOrd="0" destOrd="0" presId="urn:microsoft.com/office/officeart/2008/layout/LinedList"/>
    <dgm:cxn modelId="{B8127146-5210-4DB5-B895-636FC9A602B9}" type="presOf" srcId="{639C25F5-A663-491F-8008-824DB53F57C2}" destId="{22760D10-6180-4012-8C74-7D13FBEDA3E7}" srcOrd="0" destOrd="0" presId="urn:microsoft.com/office/officeart/2008/layout/LinedList"/>
    <dgm:cxn modelId="{6126749A-C214-4FF5-81CE-3BA461F56D86}" srcId="{AD3EA426-C05D-4D59-88C4-4DA8CEA367D7}" destId="{D8105044-103D-43AD-A131-D110B7FFCF13}" srcOrd="2" destOrd="0" parTransId="{A99BAE4D-D6B4-4E3B-9EC4-D914496515D8}" sibTransId="{6D1A5E4C-9DA2-44A5-8059-2BD244AFA79D}"/>
    <dgm:cxn modelId="{8433C4A5-A72F-4C19-A869-568EA087A099}" srcId="{AD3EA426-C05D-4D59-88C4-4DA8CEA367D7}" destId="{90C6980F-DA4B-4380-BCE2-6C930A53FC25}" srcOrd="0" destOrd="0" parTransId="{25E77EE1-719C-4E6B-BE9B-3C7A26A19532}" sibTransId="{67F93D63-470C-4D1D-BD97-838519713E58}"/>
    <dgm:cxn modelId="{5E930CB6-D255-4103-BE85-137149E839D5}" srcId="{AD3EA426-C05D-4D59-88C4-4DA8CEA367D7}" destId="{639C25F5-A663-491F-8008-824DB53F57C2}" srcOrd="1" destOrd="0" parTransId="{0702FE1F-55AF-4F66-93B2-8F1C7ECFA4F1}" sibTransId="{AFC33D77-2F95-435F-AE20-1C538E30262F}"/>
    <dgm:cxn modelId="{C0FF5664-8386-49D9-AE63-5C2CFBD1DE39}" type="presParOf" srcId="{00682DEA-36F0-40C0-BE20-7BC387898088}" destId="{88AC56CC-0D3D-4F8E-9785-B73E45FA25B3}" srcOrd="0" destOrd="0" presId="urn:microsoft.com/office/officeart/2008/layout/LinedList"/>
    <dgm:cxn modelId="{98CABE7A-4F27-4C32-9453-B1BBFE494AE1}" type="presParOf" srcId="{00682DEA-36F0-40C0-BE20-7BC387898088}" destId="{D2A8FA85-BA4E-48DC-91C0-E7D9AFD36223}" srcOrd="1" destOrd="0" presId="urn:microsoft.com/office/officeart/2008/layout/LinedList"/>
    <dgm:cxn modelId="{9DEB5B6D-3912-4189-9DD3-AC67E21F0F05}" type="presParOf" srcId="{D2A8FA85-BA4E-48DC-91C0-E7D9AFD36223}" destId="{FF3FE35E-E0AD-40C6-A162-90F52D5FAD26}" srcOrd="0" destOrd="0" presId="urn:microsoft.com/office/officeart/2008/layout/LinedList"/>
    <dgm:cxn modelId="{886BB2E4-CB51-4B31-9912-CA0552B72ACB}" type="presParOf" srcId="{D2A8FA85-BA4E-48DC-91C0-E7D9AFD36223}" destId="{D4A45D24-1CA8-498F-893B-5D93B63A81F8}" srcOrd="1" destOrd="0" presId="urn:microsoft.com/office/officeart/2008/layout/LinedList"/>
    <dgm:cxn modelId="{0E81B9D4-745C-4605-84AD-52CE3304C77A}" type="presParOf" srcId="{00682DEA-36F0-40C0-BE20-7BC387898088}" destId="{3860ED4B-CCD8-4144-BE5C-277D16B421A6}" srcOrd="2" destOrd="0" presId="urn:microsoft.com/office/officeart/2008/layout/LinedList"/>
    <dgm:cxn modelId="{222698F2-76DB-4C46-9B43-CA81849DE22F}" type="presParOf" srcId="{00682DEA-36F0-40C0-BE20-7BC387898088}" destId="{F62F2F0A-0065-4499-B510-8D4C38A9CC46}" srcOrd="3" destOrd="0" presId="urn:microsoft.com/office/officeart/2008/layout/LinedList"/>
    <dgm:cxn modelId="{F38665E0-F6E3-4403-8298-282059B00DCB}" type="presParOf" srcId="{F62F2F0A-0065-4499-B510-8D4C38A9CC46}" destId="{22760D10-6180-4012-8C74-7D13FBEDA3E7}" srcOrd="0" destOrd="0" presId="urn:microsoft.com/office/officeart/2008/layout/LinedList"/>
    <dgm:cxn modelId="{3BE62BA3-535A-442E-841D-545858E31C84}" type="presParOf" srcId="{F62F2F0A-0065-4499-B510-8D4C38A9CC46}" destId="{B21E5F2B-157A-44D1-AA53-F35E93027909}" srcOrd="1" destOrd="0" presId="urn:microsoft.com/office/officeart/2008/layout/LinedList"/>
    <dgm:cxn modelId="{BB398E87-5289-49D9-972E-B2B3099DFD23}" type="presParOf" srcId="{00682DEA-36F0-40C0-BE20-7BC387898088}" destId="{E3547525-67F2-4ADD-88CD-F9E388C6B8FD}" srcOrd="4" destOrd="0" presId="urn:microsoft.com/office/officeart/2008/layout/LinedList"/>
    <dgm:cxn modelId="{31CF6809-1E7D-46B9-8F0B-D95B72DC56B3}" type="presParOf" srcId="{00682DEA-36F0-40C0-BE20-7BC387898088}" destId="{16F4CE8F-8C7F-47AB-A105-DF7D28C8CDDE}" srcOrd="5" destOrd="0" presId="urn:microsoft.com/office/officeart/2008/layout/LinedList"/>
    <dgm:cxn modelId="{EA1C7395-79E7-4E8D-A46E-5E8BA3621DD1}" type="presParOf" srcId="{16F4CE8F-8C7F-47AB-A105-DF7D28C8CDDE}" destId="{77FD7070-358B-4FCF-A8B9-2370B51938A2}" srcOrd="0" destOrd="0" presId="urn:microsoft.com/office/officeart/2008/layout/LinedList"/>
    <dgm:cxn modelId="{BAF87A4E-E7A4-4AF3-BBB4-DC4D9F67CECE}" type="presParOf" srcId="{16F4CE8F-8C7F-47AB-A105-DF7D28C8CDDE}" destId="{F45D4F7F-8D23-4718-9286-2430AA6C63F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E63B1D-62B7-4C23-B1D6-846FD45927D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46269F7B-123D-43EC-AD76-FC3EFC41C0D5}">
      <dgm:prSet custT="1"/>
      <dgm:spPr/>
      <dgm:t>
        <a:bodyPr/>
        <a:lstStyle/>
        <a:p>
          <a:r>
            <a:rPr lang="en-US" sz="1800"/>
            <a:t>Visit at job site, conversation</a:t>
          </a:r>
        </a:p>
      </dgm:t>
    </dgm:pt>
    <dgm:pt modelId="{AC1F543E-E1B0-437C-AEC0-327203368DDD}" type="parTrans" cxnId="{B72051DA-ED5D-4F73-A158-FB4B8A881ABD}">
      <dgm:prSet/>
      <dgm:spPr/>
      <dgm:t>
        <a:bodyPr/>
        <a:lstStyle/>
        <a:p>
          <a:endParaRPr lang="en-US"/>
        </a:p>
      </dgm:t>
    </dgm:pt>
    <dgm:pt modelId="{C19B511B-EC9E-4F6B-921D-B5D6C5F5C99E}" type="sibTrans" cxnId="{B72051DA-ED5D-4F73-A158-FB4B8A881ABD}">
      <dgm:prSet/>
      <dgm:spPr/>
      <dgm:t>
        <a:bodyPr/>
        <a:lstStyle/>
        <a:p>
          <a:endParaRPr lang="en-US"/>
        </a:p>
      </dgm:t>
    </dgm:pt>
    <dgm:pt modelId="{9A8705EA-C2C9-4F05-9B2D-7DF14DFD668A}">
      <dgm:prSet custT="1"/>
      <dgm:spPr/>
      <dgm:t>
        <a:bodyPr/>
        <a:lstStyle/>
        <a:p>
          <a:r>
            <a:rPr lang="en-US" sz="1800"/>
            <a:t>Email </a:t>
          </a:r>
        </a:p>
      </dgm:t>
    </dgm:pt>
    <dgm:pt modelId="{8A539C05-FE0C-40AC-94B9-C912DF0F5684}" type="parTrans" cxnId="{89921A0A-ADBB-4390-975F-57F239475BF7}">
      <dgm:prSet/>
      <dgm:spPr/>
      <dgm:t>
        <a:bodyPr/>
        <a:lstStyle/>
        <a:p>
          <a:endParaRPr lang="en-US"/>
        </a:p>
      </dgm:t>
    </dgm:pt>
    <dgm:pt modelId="{A2CABD34-0E8B-4408-816F-23C7F41F1BD5}" type="sibTrans" cxnId="{89921A0A-ADBB-4390-975F-57F239475BF7}">
      <dgm:prSet/>
      <dgm:spPr/>
      <dgm:t>
        <a:bodyPr/>
        <a:lstStyle/>
        <a:p>
          <a:endParaRPr lang="en-US"/>
        </a:p>
      </dgm:t>
    </dgm:pt>
    <dgm:pt modelId="{5619E349-93CF-4A9F-BE43-851411C28EE7}">
      <dgm:prSet custT="1"/>
      <dgm:spPr/>
      <dgm:t>
        <a:bodyPr/>
        <a:lstStyle/>
        <a:p>
          <a:r>
            <a:rPr lang="en-US" sz="1800"/>
            <a:t>Text message</a:t>
          </a:r>
        </a:p>
      </dgm:t>
    </dgm:pt>
    <dgm:pt modelId="{87899AE3-B0D1-49A4-8C0B-2209CE18F87F}" type="parTrans" cxnId="{EE11D077-AC3C-40C4-9ECC-77E3715CBC69}">
      <dgm:prSet/>
      <dgm:spPr/>
      <dgm:t>
        <a:bodyPr/>
        <a:lstStyle/>
        <a:p>
          <a:endParaRPr lang="en-US"/>
        </a:p>
      </dgm:t>
    </dgm:pt>
    <dgm:pt modelId="{89014418-2557-4646-AADA-2DF8314A5C34}" type="sibTrans" cxnId="{EE11D077-AC3C-40C4-9ECC-77E3715CBC69}">
      <dgm:prSet/>
      <dgm:spPr/>
      <dgm:t>
        <a:bodyPr/>
        <a:lstStyle/>
        <a:p>
          <a:endParaRPr lang="en-US"/>
        </a:p>
      </dgm:t>
    </dgm:pt>
    <dgm:pt modelId="{FF461EC4-0250-4BD0-B66F-555BEADB4A2A}">
      <dgm:prSet custT="1"/>
      <dgm:spPr/>
      <dgm:t>
        <a:bodyPr/>
        <a:lstStyle/>
        <a:p>
          <a:r>
            <a:rPr lang="en-US" sz="1800"/>
            <a:t>Phone call</a:t>
          </a:r>
        </a:p>
      </dgm:t>
    </dgm:pt>
    <dgm:pt modelId="{7C19212B-46BE-4547-8D49-C269B2CEFC8C}" type="parTrans" cxnId="{215712A6-9F20-4748-B099-D657BB7092E5}">
      <dgm:prSet/>
      <dgm:spPr/>
      <dgm:t>
        <a:bodyPr/>
        <a:lstStyle/>
        <a:p>
          <a:endParaRPr lang="en-US"/>
        </a:p>
      </dgm:t>
    </dgm:pt>
    <dgm:pt modelId="{87689CDF-F2E7-4D45-BBBD-4E8B5B879306}" type="sibTrans" cxnId="{215712A6-9F20-4748-B099-D657BB7092E5}">
      <dgm:prSet/>
      <dgm:spPr/>
      <dgm:t>
        <a:bodyPr/>
        <a:lstStyle/>
        <a:p>
          <a:endParaRPr lang="en-US"/>
        </a:p>
      </dgm:t>
    </dgm:pt>
    <dgm:pt modelId="{AF0ED872-0313-47FB-8032-854AC8A301B6}">
      <dgm:prSet custT="1"/>
      <dgm:spPr/>
      <dgm:t>
        <a:bodyPr/>
        <a:lstStyle/>
        <a:p>
          <a:r>
            <a:rPr lang="en-US" sz="1800"/>
            <a:t>Meet for lunch or coffee</a:t>
          </a:r>
        </a:p>
      </dgm:t>
    </dgm:pt>
    <dgm:pt modelId="{8941510F-5FA2-4914-90B9-3448BA2CB5FC}" type="parTrans" cxnId="{33DCD429-8C81-4A8C-B2E7-2F0700266CDE}">
      <dgm:prSet/>
      <dgm:spPr/>
      <dgm:t>
        <a:bodyPr/>
        <a:lstStyle/>
        <a:p>
          <a:endParaRPr lang="en-US"/>
        </a:p>
      </dgm:t>
    </dgm:pt>
    <dgm:pt modelId="{74A563A5-718A-492C-AA85-D5B01D8538A9}" type="sibTrans" cxnId="{33DCD429-8C81-4A8C-B2E7-2F0700266CDE}">
      <dgm:prSet/>
      <dgm:spPr/>
      <dgm:t>
        <a:bodyPr/>
        <a:lstStyle/>
        <a:p>
          <a:endParaRPr lang="en-US"/>
        </a:p>
      </dgm:t>
    </dgm:pt>
    <dgm:pt modelId="{B1C94163-7CAC-47AA-805B-7ED8B53D7FC8}">
      <dgm:prSet custT="1"/>
      <dgm:spPr/>
      <dgm:t>
        <a:bodyPr/>
        <a:lstStyle/>
        <a:p>
          <a:r>
            <a:rPr lang="en-US" sz="1800"/>
            <a:t>Be present during annual evaluation</a:t>
          </a:r>
        </a:p>
      </dgm:t>
    </dgm:pt>
    <dgm:pt modelId="{165AB8BA-6990-4E83-A4D3-D0EA256F304F}" type="parTrans" cxnId="{947113D3-4A70-488F-8FD3-AC159A8D2C87}">
      <dgm:prSet/>
      <dgm:spPr/>
      <dgm:t>
        <a:bodyPr/>
        <a:lstStyle/>
        <a:p>
          <a:endParaRPr lang="en-US"/>
        </a:p>
      </dgm:t>
    </dgm:pt>
    <dgm:pt modelId="{8007575A-1A2C-46E6-B2C9-6E19C18FC9D7}" type="sibTrans" cxnId="{947113D3-4A70-488F-8FD3-AC159A8D2C87}">
      <dgm:prSet/>
      <dgm:spPr/>
      <dgm:t>
        <a:bodyPr/>
        <a:lstStyle/>
        <a:p>
          <a:endParaRPr lang="en-US"/>
        </a:p>
      </dgm:t>
    </dgm:pt>
    <dgm:pt modelId="{AC4994BE-B36F-47D9-95D2-3A3E21853244}" type="pres">
      <dgm:prSet presAssocID="{54E63B1D-62B7-4C23-B1D6-846FD45927D7}" presName="root" presStyleCnt="0">
        <dgm:presLayoutVars>
          <dgm:dir/>
          <dgm:resizeHandles val="exact"/>
        </dgm:presLayoutVars>
      </dgm:prSet>
      <dgm:spPr/>
    </dgm:pt>
    <dgm:pt modelId="{431C0D4E-607B-4F8F-B50F-52B344097B4B}" type="pres">
      <dgm:prSet presAssocID="{46269F7B-123D-43EC-AD76-FC3EFC41C0D5}" presName="compNode" presStyleCnt="0"/>
      <dgm:spPr/>
    </dgm:pt>
    <dgm:pt modelId="{6B6AC33A-3CDD-4DA3-9475-5B4CE7B092C1}" type="pres">
      <dgm:prSet presAssocID="{46269F7B-123D-43EC-AD76-FC3EFC41C0D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A27C2187-7828-4459-B215-651FA93ECB49}" type="pres">
      <dgm:prSet presAssocID="{46269F7B-123D-43EC-AD76-FC3EFC41C0D5}" presName="spaceRect" presStyleCnt="0"/>
      <dgm:spPr/>
    </dgm:pt>
    <dgm:pt modelId="{19959AF3-DD68-4BD4-88CB-B2F8B6C1E37C}" type="pres">
      <dgm:prSet presAssocID="{46269F7B-123D-43EC-AD76-FC3EFC41C0D5}" presName="textRect" presStyleLbl="revTx" presStyleIdx="0" presStyleCnt="6">
        <dgm:presLayoutVars>
          <dgm:chMax val="1"/>
          <dgm:chPref val="1"/>
        </dgm:presLayoutVars>
      </dgm:prSet>
      <dgm:spPr/>
    </dgm:pt>
    <dgm:pt modelId="{2811BB31-9F99-4BC6-8D28-E8F30DDC8FFE}" type="pres">
      <dgm:prSet presAssocID="{C19B511B-EC9E-4F6B-921D-B5D6C5F5C99E}" presName="sibTrans" presStyleCnt="0"/>
      <dgm:spPr/>
    </dgm:pt>
    <dgm:pt modelId="{0B8C852C-8EF9-41B4-B5AB-EF99FCD32D13}" type="pres">
      <dgm:prSet presAssocID="{9A8705EA-C2C9-4F05-9B2D-7DF14DFD668A}" presName="compNode" presStyleCnt="0"/>
      <dgm:spPr/>
    </dgm:pt>
    <dgm:pt modelId="{06B7DD7D-DF1F-4F85-B492-8B081AD583FB}" type="pres">
      <dgm:prSet presAssocID="{9A8705EA-C2C9-4F05-9B2D-7DF14DFD668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95DCC4E6-B0C4-4552-A4A9-9FA2463601F2}" type="pres">
      <dgm:prSet presAssocID="{9A8705EA-C2C9-4F05-9B2D-7DF14DFD668A}" presName="spaceRect" presStyleCnt="0"/>
      <dgm:spPr/>
    </dgm:pt>
    <dgm:pt modelId="{C0158654-99BC-45FE-8733-89151A8BDFE8}" type="pres">
      <dgm:prSet presAssocID="{9A8705EA-C2C9-4F05-9B2D-7DF14DFD668A}" presName="textRect" presStyleLbl="revTx" presStyleIdx="1" presStyleCnt="6">
        <dgm:presLayoutVars>
          <dgm:chMax val="1"/>
          <dgm:chPref val="1"/>
        </dgm:presLayoutVars>
      </dgm:prSet>
      <dgm:spPr/>
    </dgm:pt>
    <dgm:pt modelId="{D07EA26E-98EA-40B9-83CB-AE7695F0727B}" type="pres">
      <dgm:prSet presAssocID="{A2CABD34-0E8B-4408-816F-23C7F41F1BD5}" presName="sibTrans" presStyleCnt="0"/>
      <dgm:spPr/>
    </dgm:pt>
    <dgm:pt modelId="{740CD6C0-1020-4B7D-B168-892658F737D1}" type="pres">
      <dgm:prSet presAssocID="{5619E349-93CF-4A9F-BE43-851411C28EE7}" presName="compNode" presStyleCnt="0"/>
      <dgm:spPr/>
    </dgm:pt>
    <dgm:pt modelId="{57937EA2-8487-418A-8AE7-B74DA95A471B}" type="pres">
      <dgm:prSet presAssocID="{5619E349-93CF-4A9F-BE43-851411C28EE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ech"/>
        </a:ext>
      </dgm:extLst>
    </dgm:pt>
    <dgm:pt modelId="{5D3AAEE3-1A98-46B1-AD2C-04B51BEDD5E3}" type="pres">
      <dgm:prSet presAssocID="{5619E349-93CF-4A9F-BE43-851411C28EE7}" presName="spaceRect" presStyleCnt="0"/>
      <dgm:spPr/>
    </dgm:pt>
    <dgm:pt modelId="{D6C4633B-D960-48CA-935A-66B81A9D429E}" type="pres">
      <dgm:prSet presAssocID="{5619E349-93CF-4A9F-BE43-851411C28EE7}" presName="textRect" presStyleLbl="revTx" presStyleIdx="2" presStyleCnt="6">
        <dgm:presLayoutVars>
          <dgm:chMax val="1"/>
          <dgm:chPref val="1"/>
        </dgm:presLayoutVars>
      </dgm:prSet>
      <dgm:spPr/>
    </dgm:pt>
    <dgm:pt modelId="{AA741D3A-54D2-4870-BFD8-0016C537F62E}" type="pres">
      <dgm:prSet presAssocID="{89014418-2557-4646-AADA-2DF8314A5C34}" presName="sibTrans" presStyleCnt="0"/>
      <dgm:spPr/>
    </dgm:pt>
    <dgm:pt modelId="{543697D6-C4A1-49D8-94FC-058843960226}" type="pres">
      <dgm:prSet presAssocID="{FF461EC4-0250-4BD0-B66F-555BEADB4A2A}" presName="compNode" presStyleCnt="0"/>
      <dgm:spPr/>
    </dgm:pt>
    <dgm:pt modelId="{BF5E6261-3E8B-4290-BAF7-4C83432206B9}" type="pres">
      <dgm:prSet presAssocID="{FF461EC4-0250-4BD0-B66F-555BEADB4A2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eiver"/>
        </a:ext>
      </dgm:extLst>
    </dgm:pt>
    <dgm:pt modelId="{0A37A273-CEA4-422D-8BDE-27934F522D82}" type="pres">
      <dgm:prSet presAssocID="{FF461EC4-0250-4BD0-B66F-555BEADB4A2A}" presName="spaceRect" presStyleCnt="0"/>
      <dgm:spPr/>
    </dgm:pt>
    <dgm:pt modelId="{0D16A64F-C533-4FC9-8129-2639316851CB}" type="pres">
      <dgm:prSet presAssocID="{FF461EC4-0250-4BD0-B66F-555BEADB4A2A}" presName="textRect" presStyleLbl="revTx" presStyleIdx="3" presStyleCnt="6">
        <dgm:presLayoutVars>
          <dgm:chMax val="1"/>
          <dgm:chPref val="1"/>
        </dgm:presLayoutVars>
      </dgm:prSet>
      <dgm:spPr/>
    </dgm:pt>
    <dgm:pt modelId="{0A42B2FA-364E-4AB5-B843-2FE9EBB6F7C4}" type="pres">
      <dgm:prSet presAssocID="{87689CDF-F2E7-4D45-BBBD-4E8B5B879306}" presName="sibTrans" presStyleCnt="0"/>
      <dgm:spPr/>
    </dgm:pt>
    <dgm:pt modelId="{2EDEC8C2-947E-484B-9A27-9219D5BB8DAF}" type="pres">
      <dgm:prSet presAssocID="{AF0ED872-0313-47FB-8032-854AC8A301B6}" presName="compNode" presStyleCnt="0"/>
      <dgm:spPr/>
    </dgm:pt>
    <dgm:pt modelId="{1033AEEF-6CF7-438A-AA80-327C17FE00FB}" type="pres">
      <dgm:prSet presAssocID="{AF0ED872-0313-47FB-8032-854AC8A301B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rk and knife"/>
        </a:ext>
      </dgm:extLst>
    </dgm:pt>
    <dgm:pt modelId="{3D969405-7976-4CB0-92AB-534B66E8BA76}" type="pres">
      <dgm:prSet presAssocID="{AF0ED872-0313-47FB-8032-854AC8A301B6}" presName="spaceRect" presStyleCnt="0"/>
      <dgm:spPr/>
    </dgm:pt>
    <dgm:pt modelId="{177EE9B5-2C5C-433F-BFB0-4B7B5A8DEC9A}" type="pres">
      <dgm:prSet presAssocID="{AF0ED872-0313-47FB-8032-854AC8A301B6}" presName="textRect" presStyleLbl="revTx" presStyleIdx="4" presStyleCnt="6">
        <dgm:presLayoutVars>
          <dgm:chMax val="1"/>
          <dgm:chPref val="1"/>
        </dgm:presLayoutVars>
      </dgm:prSet>
      <dgm:spPr/>
    </dgm:pt>
    <dgm:pt modelId="{6150A3D7-A262-41BE-A88D-AE8682ECE2EB}" type="pres">
      <dgm:prSet presAssocID="{74A563A5-718A-492C-AA85-D5B01D8538A9}" presName="sibTrans" presStyleCnt="0"/>
      <dgm:spPr/>
    </dgm:pt>
    <dgm:pt modelId="{457EA1F9-4DFF-4D08-9F8D-B218875DFFF6}" type="pres">
      <dgm:prSet presAssocID="{B1C94163-7CAC-47AA-805B-7ED8B53D7FC8}" presName="compNode" presStyleCnt="0"/>
      <dgm:spPr/>
    </dgm:pt>
    <dgm:pt modelId="{A9614943-E3D5-4E4B-A868-14413E929AD7}" type="pres">
      <dgm:prSet presAssocID="{B1C94163-7CAC-47AA-805B-7ED8B53D7FC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99A6B291-5069-4FD7-B32E-2E97DFC345BE}" type="pres">
      <dgm:prSet presAssocID="{B1C94163-7CAC-47AA-805B-7ED8B53D7FC8}" presName="spaceRect" presStyleCnt="0"/>
      <dgm:spPr/>
    </dgm:pt>
    <dgm:pt modelId="{61930765-030B-4EDA-B9E9-AAE9EE3CA9A5}" type="pres">
      <dgm:prSet presAssocID="{B1C94163-7CAC-47AA-805B-7ED8B53D7FC8}" presName="textRect" presStyleLbl="revTx" presStyleIdx="5" presStyleCnt="6">
        <dgm:presLayoutVars>
          <dgm:chMax val="1"/>
          <dgm:chPref val="1"/>
        </dgm:presLayoutVars>
      </dgm:prSet>
      <dgm:spPr/>
    </dgm:pt>
  </dgm:ptLst>
  <dgm:cxnLst>
    <dgm:cxn modelId="{07921F06-46AD-4273-ABDC-F9E8D4EA7B38}" type="presOf" srcId="{5619E349-93CF-4A9F-BE43-851411C28EE7}" destId="{D6C4633B-D960-48CA-935A-66B81A9D429E}" srcOrd="0" destOrd="0" presId="urn:microsoft.com/office/officeart/2018/2/layout/IconLabelList"/>
    <dgm:cxn modelId="{89921A0A-ADBB-4390-975F-57F239475BF7}" srcId="{54E63B1D-62B7-4C23-B1D6-846FD45927D7}" destId="{9A8705EA-C2C9-4F05-9B2D-7DF14DFD668A}" srcOrd="1" destOrd="0" parTransId="{8A539C05-FE0C-40AC-94B9-C912DF0F5684}" sibTransId="{A2CABD34-0E8B-4408-816F-23C7F41F1BD5}"/>
    <dgm:cxn modelId="{87329018-54A6-4C00-B2C1-2ECE8BE19A04}" type="presOf" srcId="{9A8705EA-C2C9-4F05-9B2D-7DF14DFD668A}" destId="{C0158654-99BC-45FE-8733-89151A8BDFE8}" srcOrd="0" destOrd="0" presId="urn:microsoft.com/office/officeart/2018/2/layout/IconLabelList"/>
    <dgm:cxn modelId="{053A8D1A-F604-4401-B50F-39A5E4C3D53D}" type="presOf" srcId="{B1C94163-7CAC-47AA-805B-7ED8B53D7FC8}" destId="{61930765-030B-4EDA-B9E9-AAE9EE3CA9A5}" srcOrd="0" destOrd="0" presId="urn:microsoft.com/office/officeart/2018/2/layout/IconLabelList"/>
    <dgm:cxn modelId="{33DCD429-8C81-4A8C-B2E7-2F0700266CDE}" srcId="{54E63B1D-62B7-4C23-B1D6-846FD45927D7}" destId="{AF0ED872-0313-47FB-8032-854AC8A301B6}" srcOrd="4" destOrd="0" parTransId="{8941510F-5FA2-4914-90B9-3448BA2CB5FC}" sibTransId="{74A563A5-718A-492C-AA85-D5B01D8538A9}"/>
    <dgm:cxn modelId="{EE11D077-AC3C-40C4-9ECC-77E3715CBC69}" srcId="{54E63B1D-62B7-4C23-B1D6-846FD45927D7}" destId="{5619E349-93CF-4A9F-BE43-851411C28EE7}" srcOrd="2" destOrd="0" parTransId="{87899AE3-B0D1-49A4-8C0B-2209CE18F87F}" sibTransId="{89014418-2557-4646-AADA-2DF8314A5C34}"/>
    <dgm:cxn modelId="{911E6678-9E3F-4BD8-B6BB-7F1F0289BCB4}" type="presOf" srcId="{AF0ED872-0313-47FB-8032-854AC8A301B6}" destId="{177EE9B5-2C5C-433F-BFB0-4B7B5A8DEC9A}" srcOrd="0" destOrd="0" presId="urn:microsoft.com/office/officeart/2018/2/layout/IconLabelList"/>
    <dgm:cxn modelId="{215712A6-9F20-4748-B099-D657BB7092E5}" srcId="{54E63B1D-62B7-4C23-B1D6-846FD45927D7}" destId="{FF461EC4-0250-4BD0-B66F-555BEADB4A2A}" srcOrd="3" destOrd="0" parTransId="{7C19212B-46BE-4547-8D49-C269B2CEFC8C}" sibTransId="{87689CDF-F2E7-4D45-BBBD-4E8B5B879306}"/>
    <dgm:cxn modelId="{89E4C1B1-2D66-4C04-B4E6-9E4E4B0A133D}" type="presOf" srcId="{54E63B1D-62B7-4C23-B1D6-846FD45927D7}" destId="{AC4994BE-B36F-47D9-95D2-3A3E21853244}" srcOrd="0" destOrd="0" presId="urn:microsoft.com/office/officeart/2018/2/layout/IconLabelList"/>
    <dgm:cxn modelId="{CBA8FAC1-5C48-4E5C-B1F2-5CADCD12C990}" type="presOf" srcId="{FF461EC4-0250-4BD0-B66F-555BEADB4A2A}" destId="{0D16A64F-C533-4FC9-8129-2639316851CB}" srcOrd="0" destOrd="0" presId="urn:microsoft.com/office/officeart/2018/2/layout/IconLabelList"/>
    <dgm:cxn modelId="{3D8178C7-512B-4859-80C0-47F9BF520AD3}" type="presOf" srcId="{46269F7B-123D-43EC-AD76-FC3EFC41C0D5}" destId="{19959AF3-DD68-4BD4-88CB-B2F8B6C1E37C}" srcOrd="0" destOrd="0" presId="urn:microsoft.com/office/officeart/2018/2/layout/IconLabelList"/>
    <dgm:cxn modelId="{947113D3-4A70-488F-8FD3-AC159A8D2C87}" srcId="{54E63B1D-62B7-4C23-B1D6-846FD45927D7}" destId="{B1C94163-7CAC-47AA-805B-7ED8B53D7FC8}" srcOrd="5" destOrd="0" parTransId="{165AB8BA-6990-4E83-A4D3-D0EA256F304F}" sibTransId="{8007575A-1A2C-46E6-B2C9-6E19C18FC9D7}"/>
    <dgm:cxn modelId="{B72051DA-ED5D-4F73-A158-FB4B8A881ABD}" srcId="{54E63B1D-62B7-4C23-B1D6-846FD45927D7}" destId="{46269F7B-123D-43EC-AD76-FC3EFC41C0D5}" srcOrd="0" destOrd="0" parTransId="{AC1F543E-E1B0-437C-AEC0-327203368DDD}" sibTransId="{C19B511B-EC9E-4F6B-921D-B5D6C5F5C99E}"/>
    <dgm:cxn modelId="{F79A3737-4E47-4506-BEC5-DD399537C0C1}" type="presParOf" srcId="{AC4994BE-B36F-47D9-95D2-3A3E21853244}" destId="{431C0D4E-607B-4F8F-B50F-52B344097B4B}" srcOrd="0" destOrd="0" presId="urn:microsoft.com/office/officeart/2018/2/layout/IconLabelList"/>
    <dgm:cxn modelId="{4D06B837-510E-465D-901C-44DB09DE0F9B}" type="presParOf" srcId="{431C0D4E-607B-4F8F-B50F-52B344097B4B}" destId="{6B6AC33A-3CDD-4DA3-9475-5B4CE7B092C1}" srcOrd="0" destOrd="0" presId="urn:microsoft.com/office/officeart/2018/2/layout/IconLabelList"/>
    <dgm:cxn modelId="{7D72116F-26D4-45F8-8DBB-3A7588D6A05E}" type="presParOf" srcId="{431C0D4E-607B-4F8F-B50F-52B344097B4B}" destId="{A27C2187-7828-4459-B215-651FA93ECB49}" srcOrd="1" destOrd="0" presId="urn:microsoft.com/office/officeart/2018/2/layout/IconLabelList"/>
    <dgm:cxn modelId="{F0FDF853-4FDE-4D72-BE0D-DCFED663C279}" type="presParOf" srcId="{431C0D4E-607B-4F8F-B50F-52B344097B4B}" destId="{19959AF3-DD68-4BD4-88CB-B2F8B6C1E37C}" srcOrd="2" destOrd="0" presId="urn:microsoft.com/office/officeart/2018/2/layout/IconLabelList"/>
    <dgm:cxn modelId="{8E67E1C7-ECFB-4276-9E2B-9492C3DC4992}" type="presParOf" srcId="{AC4994BE-B36F-47D9-95D2-3A3E21853244}" destId="{2811BB31-9F99-4BC6-8D28-E8F30DDC8FFE}" srcOrd="1" destOrd="0" presId="urn:microsoft.com/office/officeart/2018/2/layout/IconLabelList"/>
    <dgm:cxn modelId="{FD550409-971E-47C8-BCC8-F532229D39C2}" type="presParOf" srcId="{AC4994BE-B36F-47D9-95D2-3A3E21853244}" destId="{0B8C852C-8EF9-41B4-B5AB-EF99FCD32D13}" srcOrd="2" destOrd="0" presId="urn:microsoft.com/office/officeart/2018/2/layout/IconLabelList"/>
    <dgm:cxn modelId="{FE644FAD-68DA-4F97-AF5B-B06D79D1AA92}" type="presParOf" srcId="{0B8C852C-8EF9-41B4-B5AB-EF99FCD32D13}" destId="{06B7DD7D-DF1F-4F85-B492-8B081AD583FB}" srcOrd="0" destOrd="0" presId="urn:microsoft.com/office/officeart/2018/2/layout/IconLabelList"/>
    <dgm:cxn modelId="{5A70FBB2-1503-498D-847A-AF75EE5FE0BD}" type="presParOf" srcId="{0B8C852C-8EF9-41B4-B5AB-EF99FCD32D13}" destId="{95DCC4E6-B0C4-4552-A4A9-9FA2463601F2}" srcOrd="1" destOrd="0" presId="urn:microsoft.com/office/officeart/2018/2/layout/IconLabelList"/>
    <dgm:cxn modelId="{BFAF1ADE-C29E-44A7-A019-A93ACD77C981}" type="presParOf" srcId="{0B8C852C-8EF9-41B4-B5AB-EF99FCD32D13}" destId="{C0158654-99BC-45FE-8733-89151A8BDFE8}" srcOrd="2" destOrd="0" presId="urn:microsoft.com/office/officeart/2018/2/layout/IconLabelList"/>
    <dgm:cxn modelId="{7A435C7B-99D2-4E98-8426-DB99D70BBE30}" type="presParOf" srcId="{AC4994BE-B36F-47D9-95D2-3A3E21853244}" destId="{D07EA26E-98EA-40B9-83CB-AE7695F0727B}" srcOrd="3" destOrd="0" presId="urn:microsoft.com/office/officeart/2018/2/layout/IconLabelList"/>
    <dgm:cxn modelId="{2BF056A7-19E9-4B06-BA98-3E8A78F69AC1}" type="presParOf" srcId="{AC4994BE-B36F-47D9-95D2-3A3E21853244}" destId="{740CD6C0-1020-4B7D-B168-892658F737D1}" srcOrd="4" destOrd="0" presId="urn:microsoft.com/office/officeart/2018/2/layout/IconLabelList"/>
    <dgm:cxn modelId="{971255C5-EB4E-4E41-9FB4-6C0F1B5A4990}" type="presParOf" srcId="{740CD6C0-1020-4B7D-B168-892658F737D1}" destId="{57937EA2-8487-418A-8AE7-B74DA95A471B}" srcOrd="0" destOrd="0" presId="urn:microsoft.com/office/officeart/2018/2/layout/IconLabelList"/>
    <dgm:cxn modelId="{ABC2DBB7-50FF-4F64-9D56-71C33AB791F1}" type="presParOf" srcId="{740CD6C0-1020-4B7D-B168-892658F737D1}" destId="{5D3AAEE3-1A98-46B1-AD2C-04B51BEDD5E3}" srcOrd="1" destOrd="0" presId="urn:microsoft.com/office/officeart/2018/2/layout/IconLabelList"/>
    <dgm:cxn modelId="{3A267C68-3E6B-4CE9-A9B7-C6562EDA7F09}" type="presParOf" srcId="{740CD6C0-1020-4B7D-B168-892658F737D1}" destId="{D6C4633B-D960-48CA-935A-66B81A9D429E}" srcOrd="2" destOrd="0" presId="urn:microsoft.com/office/officeart/2018/2/layout/IconLabelList"/>
    <dgm:cxn modelId="{164F69A5-3D75-40E8-8934-954713FA9900}" type="presParOf" srcId="{AC4994BE-B36F-47D9-95D2-3A3E21853244}" destId="{AA741D3A-54D2-4870-BFD8-0016C537F62E}" srcOrd="5" destOrd="0" presId="urn:microsoft.com/office/officeart/2018/2/layout/IconLabelList"/>
    <dgm:cxn modelId="{4BD8FE83-52A8-4746-8F74-EA025633CDB9}" type="presParOf" srcId="{AC4994BE-B36F-47D9-95D2-3A3E21853244}" destId="{543697D6-C4A1-49D8-94FC-058843960226}" srcOrd="6" destOrd="0" presId="urn:microsoft.com/office/officeart/2018/2/layout/IconLabelList"/>
    <dgm:cxn modelId="{35B4CB46-CBD7-46E0-9490-1BEF94B3DF01}" type="presParOf" srcId="{543697D6-C4A1-49D8-94FC-058843960226}" destId="{BF5E6261-3E8B-4290-BAF7-4C83432206B9}" srcOrd="0" destOrd="0" presId="urn:microsoft.com/office/officeart/2018/2/layout/IconLabelList"/>
    <dgm:cxn modelId="{25A1854D-D0AF-4C55-85BF-4E8A5A87D5A1}" type="presParOf" srcId="{543697D6-C4A1-49D8-94FC-058843960226}" destId="{0A37A273-CEA4-422D-8BDE-27934F522D82}" srcOrd="1" destOrd="0" presId="urn:microsoft.com/office/officeart/2018/2/layout/IconLabelList"/>
    <dgm:cxn modelId="{6428A175-88B0-440D-8E07-B93CBD1393DE}" type="presParOf" srcId="{543697D6-C4A1-49D8-94FC-058843960226}" destId="{0D16A64F-C533-4FC9-8129-2639316851CB}" srcOrd="2" destOrd="0" presId="urn:microsoft.com/office/officeart/2018/2/layout/IconLabelList"/>
    <dgm:cxn modelId="{0AB38C44-9301-41A0-8441-E6EBED7F036A}" type="presParOf" srcId="{AC4994BE-B36F-47D9-95D2-3A3E21853244}" destId="{0A42B2FA-364E-4AB5-B843-2FE9EBB6F7C4}" srcOrd="7" destOrd="0" presId="urn:microsoft.com/office/officeart/2018/2/layout/IconLabelList"/>
    <dgm:cxn modelId="{09D60E75-8F06-4BE6-8B92-74A83624589F}" type="presParOf" srcId="{AC4994BE-B36F-47D9-95D2-3A3E21853244}" destId="{2EDEC8C2-947E-484B-9A27-9219D5BB8DAF}" srcOrd="8" destOrd="0" presId="urn:microsoft.com/office/officeart/2018/2/layout/IconLabelList"/>
    <dgm:cxn modelId="{0BCE4850-6E85-4D58-8587-C9D8FCF5BC5B}" type="presParOf" srcId="{2EDEC8C2-947E-484B-9A27-9219D5BB8DAF}" destId="{1033AEEF-6CF7-438A-AA80-327C17FE00FB}" srcOrd="0" destOrd="0" presId="urn:microsoft.com/office/officeart/2018/2/layout/IconLabelList"/>
    <dgm:cxn modelId="{7E70FA4C-4A4C-4FD6-BA68-0BBD615F6515}" type="presParOf" srcId="{2EDEC8C2-947E-484B-9A27-9219D5BB8DAF}" destId="{3D969405-7976-4CB0-92AB-534B66E8BA76}" srcOrd="1" destOrd="0" presId="urn:microsoft.com/office/officeart/2018/2/layout/IconLabelList"/>
    <dgm:cxn modelId="{7A87A5D4-0FD0-4BD0-A6FC-8F937448F434}" type="presParOf" srcId="{2EDEC8C2-947E-484B-9A27-9219D5BB8DAF}" destId="{177EE9B5-2C5C-433F-BFB0-4B7B5A8DEC9A}" srcOrd="2" destOrd="0" presId="urn:microsoft.com/office/officeart/2018/2/layout/IconLabelList"/>
    <dgm:cxn modelId="{B06D5FE5-50E8-4384-BDF4-261932FB4349}" type="presParOf" srcId="{AC4994BE-B36F-47D9-95D2-3A3E21853244}" destId="{6150A3D7-A262-41BE-A88D-AE8682ECE2EB}" srcOrd="9" destOrd="0" presId="urn:microsoft.com/office/officeart/2018/2/layout/IconLabelList"/>
    <dgm:cxn modelId="{F740B4E7-4A6C-4B0B-B8D1-BEAA7FC494B6}" type="presParOf" srcId="{AC4994BE-B36F-47D9-95D2-3A3E21853244}" destId="{457EA1F9-4DFF-4D08-9F8D-B218875DFFF6}" srcOrd="10" destOrd="0" presId="urn:microsoft.com/office/officeart/2018/2/layout/IconLabelList"/>
    <dgm:cxn modelId="{9590B9D9-4B9D-4E1D-8281-4A6EDC67449F}" type="presParOf" srcId="{457EA1F9-4DFF-4D08-9F8D-B218875DFFF6}" destId="{A9614943-E3D5-4E4B-A868-14413E929AD7}" srcOrd="0" destOrd="0" presId="urn:microsoft.com/office/officeart/2018/2/layout/IconLabelList"/>
    <dgm:cxn modelId="{26E983FA-D33C-4281-ADBC-399A0C2F1791}" type="presParOf" srcId="{457EA1F9-4DFF-4D08-9F8D-B218875DFFF6}" destId="{99A6B291-5069-4FD7-B32E-2E97DFC345BE}" srcOrd="1" destOrd="0" presId="urn:microsoft.com/office/officeart/2018/2/layout/IconLabelList"/>
    <dgm:cxn modelId="{90E945C5-7235-4042-8A9C-68D88EFFB3A3}" type="presParOf" srcId="{457EA1F9-4DFF-4D08-9F8D-B218875DFFF6}" destId="{61930765-030B-4EDA-B9E9-AAE9EE3CA9A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33E11-A482-4020-AEEE-559093479B05}">
      <dsp:nvSpPr>
        <dsp:cNvPr id="0" name=""/>
        <dsp:cNvSpPr/>
      </dsp:nvSpPr>
      <dsp:spPr>
        <a:xfrm>
          <a:off x="2964725" y="1258466"/>
          <a:ext cx="3007148" cy="276677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a:solidFill>
                <a:srgbClr val="FFFF00"/>
              </a:solidFill>
            </a:rPr>
            <a:t>Workplace</a:t>
          </a:r>
          <a:r>
            <a:rPr lang="en-US" sz="3200" kern="1200">
              <a:solidFill>
                <a:schemeClr val="accent5"/>
              </a:solidFill>
            </a:rPr>
            <a:t> </a:t>
          </a:r>
          <a:r>
            <a:rPr lang="en-US" sz="3200" kern="1200">
              <a:solidFill>
                <a:srgbClr val="FFFF00"/>
              </a:solidFill>
            </a:rPr>
            <a:t>Culture</a:t>
          </a:r>
        </a:p>
      </dsp:txBody>
      <dsp:txXfrm>
        <a:off x="3405112" y="1663650"/>
        <a:ext cx="2126374" cy="1956402"/>
      </dsp:txXfrm>
    </dsp:sp>
    <dsp:sp modelId="{7F6340A6-F4EB-4B1D-B7B4-BCDF9AA4FFA7}">
      <dsp:nvSpPr>
        <dsp:cNvPr id="0" name=""/>
        <dsp:cNvSpPr/>
      </dsp:nvSpPr>
      <dsp:spPr>
        <a:xfrm>
          <a:off x="2854376" y="-186809"/>
          <a:ext cx="3227829" cy="23317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Flexibility</a:t>
          </a:r>
        </a:p>
      </dsp:txBody>
      <dsp:txXfrm>
        <a:off x="3327081" y="154664"/>
        <a:ext cx="2282419" cy="1648776"/>
      </dsp:txXfrm>
    </dsp:sp>
    <dsp:sp modelId="{E520DD08-E748-42C2-993D-8415224A827D}">
      <dsp:nvSpPr>
        <dsp:cNvPr id="0" name=""/>
        <dsp:cNvSpPr/>
      </dsp:nvSpPr>
      <dsp:spPr>
        <a:xfrm>
          <a:off x="5425961" y="1528538"/>
          <a:ext cx="3227829" cy="23317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Management Style</a:t>
          </a:r>
        </a:p>
      </dsp:txBody>
      <dsp:txXfrm>
        <a:off x="5898666" y="1870011"/>
        <a:ext cx="2282419" cy="1648776"/>
      </dsp:txXfrm>
    </dsp:sp>
    <dsp:sp modelId="{892D9FCD-135F-4275-B1DC-E828E850C92F}">
      <dsp:nvSpPr>
        <dsp:cNvPr id="0" name=""/>
        <dsp:cNvSpPr/>
      </dsp:nvSpPr>
      <dsp:spPr>
        <a:xfrm>
          <a:off x="2854384" y="3178229"/>
          <a:ext cx="3227829" cy="23317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Values</a:t>
          </a:r>
        </a:p>
      </dsp:txBody>
      <dsp:txXfrm>
        <a:off x="3327089" y="3519702"/>
        <a:ext cx="2282419" cy="1648776"/>
      </dsp:txXfrm>
    </dsp:sp>
    <dsp:sp modelId="{2978F4E1-D07B-47AD-8535-252F22B6D524}">
      <dsp:nvSpPr>
        <dsp:cNvPr id="0" name=""/>
        <dsp:cNvSpPr/>
      </dsp:nvSpPr>
      <dsp:spPr>
        <a:xfrm>
          <a:off x="273385" y="1522982"/>
          <a:ext cx="3227829" cy="23317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Team v.</a:t>
          </a:r>
        </a:p>
        <a:p>
          <a:pPr marL="0" lvl="0" indent="0" algn="ctr" defTabSz="1244600">
            <a:lnSpc>
              <a:spcPct val="90000"/>
            </a:lnSpc>
            <a:spcBef>
              <a:spcPct val="0"/>
            </a:spcBef>
            <a:spcAft>
              <a:spcPct val="35000"/>
            </a:spcAft>
            <a:buNone/>
          </a:pPr>
          <a:r>
            <a:rPr lang="en-US" sz="2800" kern="1200"/>
            <a:t>Individual focus</a:t>
          </a:r>
        </a:p>
      </dsp:txBody>
      <dsp:txXfrm>
        <a:off x="746090" y="1864455"/>
        <a:ext cx="2282419" cy="16487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B2F74-FC03-40C6-A8C3-11920E8CCB5D}">
      <dsp:nvSpPr>
        <dsp:cNvPr id="0" name=""/>
        <dsp:cNvSpPr/>
      </dsp:nvSpPr>
      <dsp:spPr>
        <a:xfrm>
          <a:off x="0" y="78669"/>
          <a:ext cx="7886700" cy="994500"/>
        </a:xfrm>
        <a:prstGeom prst="roundRect">
          <a:avLst/>
        </a:prstGeom>
        <a:solidFill>
          <a:schemeClr val="accent6">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bg1"/>
              </a:solidFill>
            </a:rPr>
            <a:t>Supported Employment is a support received so someone can be EMPLOYED</a:t>
          </a:r>
        </a:p>
      </dsp:txBody>
      <dsp:txXfrm>
        <a:off x="48547" y="127216"/>
        <a:ext cx="7789606" cy="897406"/>
      </dsp:txXfrm>
    </dsp:sp>
    <dsp:sp modelId="{807C2861-8B21-466F-8F00-18ABFCD6703A}">
      <dsp:nvSpPr>
        <dsp:cNvPr id="0" name=""/>
        <dsp:cNvSpPr/>
      </dsp:nvSpPr>
      <dsp:spPr>
        <a:xfrm>
          <a:off x="0" y="1145169"/>
          <a:ext cx="7886700" cy="994500"/>
        </a:xfrm>
        <a:prstGeom prst="roundRect">
          <a:avLst/>
        </a:prstGeom>
        <a:solidFill>
          <a:schemeClr val="accent4">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bg1"/>
              </a:solidFill>
            </a:rPr>
            <a:t>Employment is not a “program”- it’s a JOB</a:t>
          </a:r>
        </a:p>
      </dsp:txBody>
      <dsp:txXfrm>
        <a:off x="48547" y="1193716"/>
        <a:ext cx="7789606" cy="897406"/>
      </dsp:txXfrm>
    </dsp:sp>
    <dsp:sp modelId="{74F381BD-A6A7-4717-B0CC-E1D647ABFED2}">
      <dsp:nvSpPr>
        <dsp:cNvPr id="0" name=""/>
        <dsp:cNvSpPr/>
      </dsp:nvSpPr>
      <dsp:spPr>
        <a:xfrm>
          <a:off x="0" y="2211669"/>
          <a:ext cx="7886700" cy="994500"/>
        </a:xfrm>
        <a:prstGeom prst="roundRect">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bg1"/>
              </a:solidFill>
            </a:rPr>
            <a:t>You do not have to be with the person all the time</a:t>
          </a:r>
        </a:p>
      </dsp:txBody>
      <dsp:txXfrm>
        <a:off x="48547" y="2260216"/>
        <a:ext cx="7789606" cy="897406"/>
      </dsp:txXfrm>
    </dsp:sp>
    <dsp:sp modelId="{97EE8DB9-0761-4DF6-B5BA-3B560E457892}">
      <dsp:nvSpPr>
        <dsp:cNvPr id="0" name=""/>
        <dsp:cNvSpPr/>
      </dsp:nvSpPr>
      <dsp:spPr>
        <a:xfrm>
          <a:off x="0" y="3278169"/>
          <a:ext cx="7886700" cy="994500"/>
        </a:xfrm>
        <a:prstGeom prst="roundRect">
          <a:avLst/>
        </a:prstGeom>
        <a:solidFill>
          <a:schemeClr val="tx1">
            <a:lumMod val="8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bg1"/>
              </a:solidFill>
            </a:rPr>
            <a:t>It does not work the same for everyone</a:t>
          </a:r>
        </a:p>
      </dsp:txBody>
      <dsp:txXfrm>
        <a:off x="48547" y="3326716"/>
        <a:ext cx="7789606" cy="897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9A04C-8AD5-4BC7-AD1A-B2B1424AC9E2}">
      <dsp:nvSpPr>
        <dsp:cNvPr id="0" name=""/>
        <dsp:cNvSpPr/>
      </dsp:nvSpPr>
      <dsp:spPr>
        <a:xfrm>
          <a:off x="0" y="1555446"/>
          <a:ext cx="8123464" cy="4317961"/>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a:solidFill>
                <a:schemeClr val="bg1"/>
              </a:solidFill>
            </a:rPr>
            <a:t>Be intentional about </a:t>
          </a:r>
          <a:r>
            <a:rPr lang="en-US" sz="3700" b="1" kern="1200">
              <a:solidFill>
                <a:schemeClr val="bg1"/>
              </a:solidFill>
            </a:rPr>
            <a:t>NOT</a:t>
          </a:r>
          <a:r>
            <a:rPr lang="en-US" sz="3700" kern="1200">
              <a:solidFill>
                <a:schemeClr val="bg1"/>
              </a:solidFill>
            </a:rPr>
            <a:t> becoming part of the job</a:t>
          </a:r>
        </a:p>
      </dsp:txBody>
      <dsp:txXfrm>
        <a:off x="0" y="1555446"/>
        <a:ext cx="8123464" cy="2331699"/>
      </dsp:txXfrm>
    </dsp:sp>
    <dsp:sp modelId="{025EE54F-700F-4B69-9EE8-4C7FD89DE49F}">
      <dsp:nvSpPr>
        <dsp:cNvPr id="0" name=""/>
        <dsp:cNvSpPr/>
      </dsp:nvSpPr>
      <dsp:spPr>
        <a:xfrm>
          <a:off x="0" y="3173362"/>
          <a:ext cx="8123464" cy="3244043"/>
        </a:xfrm>
        <a:prstGeom prst="rect">
          <a:avLst/>
        </a:prstGeom>
        <a:solidFill>
          <a:schemeClr val="accent4">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t" anchorCtr="0">
          <a:noAutofit/>
        </a:bodyPr>
        <a:lstStyle/>
        <a:p>
          <a:pPr marL="0" lvl="0" indent="0" algn="l" defTabSz="1422400">
            <a:lnSpc>
              <a:spcPct val="90000"/>
            </a:lnSpc>
            <a:spcBef>
              <a:spcPct val="0"/>
            </a:spcBef>
            <a:spcAft>
              <a:spcPct val="35000"/>
            </a:spcAft>
            <a:buNone/>
          </a:pPr>
          <a:r>
            <a:rPr lang="en-US" sz="3200" kern="1200"/>
            <a:t>Find supports that do not include your physical presence</a:t>
          </a:r>
        </a:p>
        <a:p>
          <a:pPr marL="228600" lvl="1" indent="-228600" algn="l" defTabSz="1111250">
            <a:lnSpc>
              <a:spcPct val="90000"/>
            </a:lnSpc>
            <a:spcBef>
              <a:spcPct val="0"/>
            </a:spcBef>
            <a:spcAft>
              <a:spcPct val="15000"/>
            </a:spcAft>
            <a:buChar char="•"/>
          </a:pPr>
          <a:r>
            <a:rPr lang="en-US" sz="2500" kern="1200"/>
            <a:t>What is already there?</a:t>
          </a:r>
        </a:p>
        <a:p>
          <a:pPr marL="228600" lvl="1" indent="-228600" algn="l" defTabSz="1111250">
            <a:lnSpc>
              <a:spcPct val="90000"/>
            </a:lnSpc>
            <a:spcBef>
              <a:spcPct val="0"/>
            </a:spcBef>
            <a:spcAft>
              <a:spcPct val="15000"/>
            </a:spcAft>
            <a:buChar char="•"/>
          </a:pPr>
          <a:r>
            <a:rPr lang="en-US" sz="2500" kern="1200" dirty="0"/>
            <a:t>What needs to be brought in? </a:t>
          </a:r>
        </a:p>
        <a:p>
          <a:pPr marL="457200" lvl="2" indent="-228600" algn="l" defTabSz="1111250">
            <a:lnSpc>
              <a:spcPct val="90000"/>
            </a:lnSpc>
            <a:spcBef>
              <a:spcPct val="0"/>
            </a:spcBef>
            <a:spcAft>
              <a:spcPct val="15000"/>
            </a:spcAft>
            <a:buChar char="•"/>
          </a:pPr>
          <a:r>
            <a:rPr lang="en-US" sz="2500" kern="1200"/>
            <a:t>Apps, checklists, and other supports</a:t>
          </a:r>
        </a:p>
        <a:p>
          <a:pPr marL="228600" lvl="1" indent="-228600" algn="l" defTabSz="1111250">
            <a:lnSpc>
              <a:spcPct val="90000"/>
            </a:lnSpc>
            <a:spcBef>
              <a:spcPct val="0"/>
            </a:spcBef>
            <a:spcAft>
              <a:spcPct val="15000"/>
            </a:spcAft>
            <a:buChar char="•"/>
          </a:pPr>
          <a:r>
            <a:rPr lang="en-US" sz="2500" kern="1200"/>
            <a:t>IF you will be present providing support at first, be on the lookout for including these things ASAP! </a:t>
          </a:r>
        </a:p>
      </dsp:txBody>
      <dsp:txXfrm>
        <a:off x="0" y="3173362"/>
        <a:ext cx="8123464" cy="3244043"/>
      </dsp:txXfrm>
    </dsp:sp>
    <dsp:sp modelId="{788C3CB9-6E52-44E9-9F9A-E264453A14F6}">
      <dsp:nvSpPr>
        <dsp:cNvPr id="0" name=""/>
        <dsp:cNvSpPr/>
      </dsp:nvSpPr>
      <dsp:spPr>
        <a:xfrm rot="10800000">
          <a:off x="0" y="1898"/>
          <a:ext cx="8123464" cy="1617886"/>
        </a:xfrm>
        <a:prstGeom prst="upArrowCallou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a:solidFill>
                <a:schemeClr val="bg1"/>
              </a:solidFill>
            </a:rPr>
            <a:t>The goal is independence on the job </a:t>
          </a:r>
        </a:p>
      </dsp:txBody>
      <dsp:txXfrm rot="10800000">
        <a:off x="0" y="1898"/>
        <a:ext cx="8123464" cy="1051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8AB09-7179-4322-A150-0C9283B9D31A}">
      <dsp:nvSpPr>
        <dsp:cNvPr id="0" name=""/>
        <dsp:cNvSpPr/>
      </dsp:nvSpPr>
      <dsp:spPr>
        <a:xfrm>
          <a:off x="0" y="59797"/>
          <a:ext cx="8005211" cy="767520"/>
        </a:xfrm>
        <a:prstGeom prst="round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Ask about specific tasks</a:t>
          </a:r>
        </a:p>
      </dsp:txBody>
      <dsp:txXfrm>
        <a:off x="37467" y="97264"/>
        <a:ext cx="7930277" cy="692586"/>
      </dsp:txXfrm>
    </dsp:sp>
    <dsp:sp modelId="{68E40CBB-8915-450A-8959-238240D9105D}">
      <dsp:nvSpPr>
        <dsp:cNvPr id="0" name=""/>
        <dsp:cNvSpPr/>
      </dsp:nvSpPr>
      <dsp:spPr>
        <a:xfrm>
          <a:off x="0" y="827317"/>
          <a:ext cx="8005211"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6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Which files have you worked on today?</a:t>
          </a:r>
        </a:p>
        <a:p>
          <a:pPr marL="228600" lvl="1" indent="-228600" algn="l" defTabSz="1111250">
            <a:lnSpc>
              <a:spcPct val="90000"/>
            </a:lnSpc>
            <a:spcBef>
              <a:spcPct val="0"/>
            </a:spcBef>
            <a:spcAft>
              <a:spcPct val="20000"/>
            </a:spcAft>
            <a:buChar char="•"/>
          </a:pPr>
          <a:r>
            <a:rPr lang="en-US" sz="2500" kern="1200"/>
            <a:t>Is the calendar we set up helpful to you? Are there things that are still confusing?</a:t>
          </a:r>
        </a:p>
        <a:p>
          <a:pPr marL="228600" lvl="1" indent="-228600" algn="l" defTabSz="1111250">
            <a:lnSpc>
              <a:spcPct val="90000"/>
            </a:lnSpc>
            <a:spcBef>
              <a:spcPct val="0"/>
            </a:spcBef>
            <a:spcAft>
              <a:spcPct val="20000"/>
            </a:spcAft>
            <a:buChar char="•"/>
          </a:pPr>
          <a:r>
            <a:rPr lang="en-US" sz="2500" kern="1200"/>
            <a:t>Where is the date on this form?</a:t>
          </a:r>
        </a:p>
      </dsp:txBody>
      <dsp:txXfrm>
        <a:off x="0" y="827317"/>
        <a:ext cx="8005211" cy="1656000"/>
      </dsp:txXfrm>
    </dsp:sp>
    <dsp:sp modelId="{42F2E92C-5527-4786-8C86-529586A05B4E}">
      <dsp:nvSpPr>
        <dsp:cNvPr id="0" name=""/>
        <dsp:cNvSpPr/>
      </dsp:nvSpPr>
      <dsp:spPr>
        <a:xfrm>
          <a:off x="0" y="2549127"/>
          <a:ext cx="8005211" cy="767520"/>
        </a:xfrm>
        <a:prstGeom prst="round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Ask about general happenings</a:t>
          </a:r>
        </a:p>
      </dsp:txBody>
      <dsp:txXfrm>
        <a:off x="37467" y="2586594"/>
        <a:ext cx="7930277" cy="692586"/>
      </dsp:txXfrm>
    </dsp:sp>
    <dsp:sp modelId="{66AF512E-51B5-4A60-9B9E-900E1392CFB3}">
      <dsp:nvSpPr>
        <dsp:cNvPr id="0" name=""/>
        <dsp:cNvSpPr/>
      </dsp:nvSpPr>
      <dsp:spPr>
        <a:xfrm>
          <a:off x="0" y="3250838"/>
          <a:ext cx="8005211"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6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What is going well at work?</a:t>
          </a:r>
        </a:p>
        <a:p>
          <a:pPr marL="228600" lvl="1" indent="-228600" algn="l" defTabSz="1111250">
            <a:lnSpc>
              <a:spcPct val="90000"/>
            </a:lnSpc>
            <a:spcBef>
              <a:spcPct val="0"/>
            </a:spcBef>
            <a:spcAft>
              <a:spcPct val="20000"/>
            </a:spcAft>
            <a:buChar char="•"/>
          </a:pPr>
          <a:r>
            <a:rPr lang="en-US" sz="2500" kern="1200"/>
            <a:t>What is frustrating you at work?</a:t>
          </a:r>
        </a:p>
        <a:p>
          <a:pPr marL="228600" lvl="1" indent="-228600" algn="l" defTabSz="1111250">
            <a:lnSpc>
              <a:spcPct val="90000"/>
            </a:lnSpc>
            <a:spcBef>
              <a:spcPct val="0"/>
            </a:spcBef>
            <a:spcAft>
              <a:spcPct val="20000"/>
            </a:spcAft>
            <a:buChar char="•"/>
          </a:pPr>
          <a:r>
            <a:rPr lang="en-US" sz="2500" kern="1200"/>
            <a:t>Is Suzy still able to answer questions when you have them?</a:t>
          </a:r>
        </a:p>
      </dsp:txBody>
      <dsp:txXfrm>
        <a:off x="0" y="3250838"/>
        <a:ext cx="8005211" cy="165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217AA-EEA7-408A-B142-DED06C416A25}">
      <dsp:nvSpPr>
        <dsp:cNvPr id="0" name=""/>
        <dsp:cNvSpPr/>
      </dsp:nvSpPr>
      <dsp:spPr>
        <a:xfrm>
          <a:off x="833010" y="919849"/>
          <a:ext cx="981188" cy="9811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536979-E45A-4907-8AD8-10E4CAD112E0}">
      <dsp:nvSpPr>
        <dsp:cNvPr id="0" name=""/>
        <dsp:cNvSpPr/>
      </dsp:nvSpPr>
      <dsp:spPr>
        <a:xfrm>
          <a:off x="291148" y="2196993"/>
          <a:ext cx="2180418"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Be conversational!</a:t>
          </a:r>
        </a:p>
      </dsp:txBody>
      <dsp:txXfrm>
        <a:off x="291148" y="2196993"/>
        <a:ext cx="2180418" cy="1350000"/>
      </dsp:txXfrm>
    </dsp:sp>
    <dsp:sp modelId="{5F2EB1B2-EB2E-4B0A-9212-F9E1FC6C12C8}">
      <dsp:nvSpPr>
        <dsp:cNvPr id="0" name=""/>
        <dsp:cNvSpPr/>
      </dsp:nvSpPr>
      <dsp:spPr>
        <a:xfrm>
          <a:off x="3452755" y="804344"/>
          <a:ext cx="981188" cy="9811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40D8A9-B243-4C21-9884-4EA1A7E9EF8E}">
      <dsp:nvSpPr>
        <dsp:cNvPr id="0" name=""/>
        <dsp:cNvSpPr/>
      </dsp:nvSpPr>
      <dsp:spPr>
        <a:xfrm>
          <a:off x="2853140" y="2196993"/>
          <a:ext cx="2180418"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This is an extension of relationship building/growing</a:t>
          </a:r>
        </a:p>
      </dsp:txBody>
      <dsp:txXfrm>
        <a:off x="2853140" y="2196993"/>
        <a:ext cx="2180418" cy="1350000"/>
      </dsp:txXfrm>
    </dsp:sp>
    <dsp:sp modelId="{4BE27AA8-211B-4E81-9311-381FE90C4210}">
      <dsp:nvSpPr>
        <dsp:cNvPr id="0" name=""/>
        <dsp:cNvSpPr/>
      </dsp:nvSpPr>
      <dsp:spPr>
        <a:xfrm>
          <a:off x="6014747" y="804344"/>
          <a:ext cx="981188" cy="9811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2DB2B1-A2CD-4C56-B47C-EC0B0741A29F}">
      <dsp:nvSpPr>
        <dsp:cNvPr id="0" name=""/>
        <dsp:cNvSpPr/>
      </dsp:nvSpPr>
      <dsp:spPr>
        <a:xfrm>
          <a:off x="5415132" y="2196993"/>
          <a:ext cx="2180418"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Don’t just ask “how are things going?”</a:t>
          </a:r>
        </a:p>
      </dsp:txBody>
      <dsp:txXfrm>
        <a:off x="5415132" y="2196993"/>
        <a:ext cx="2180418" cy="135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8AB09-7179-4322-A150-0C9283B9D31A}">
      <dsp:nvSpPr>
        <dsp:cNvPr id="0" name=""/>
        <dsp:cNvSpPr/>
      </dsp:nvSpPr>
      <dsp:spPr>
        <a:xfrm>
          <a:off x="0" y="59797"/>
          <a:ext cx="8005211" cy="767520"/>
        </a:xfrm>
        <a:prstGeom prst="round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Ask about specific tasks</a:t>
          </a:r>
        </a:p>
      </dsp:txBody>
      <dsp:txXfrm>
        <a:off x="37467" y="97264"/>
        <a:ext cx="7930277" cy="692586"/>
      </dsp:txXfrm>
    </dsp:sp>
    <dsp:sp modelId="{68E40CBB-8915-450A-8959-238240D9105D}">
      <dsp:nvSpPr>
        <dsp:cNvPr id="0" name=""/>
        <dsp:cNvSpPr/>
      </dsp:nvSpPr>
      <dsp:spPr>
        <a:xfrm>
          <a:off x="0" y="827317"/>
          <a:ext cx="8005211"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6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Which files have you worked on today?</a:t>
          </a:r>
        </a:p>
        <a:p>
          <a:pPr marL="228600" lvl="1" indent="-228600" algn="l" defTabSz="1111250">
            <a:lnSpc>
              <a:spcPct val="90000"/>
            </a:lnSpc>
            <a:spcBef>
              <a:spcPct val="0"/>
            </a:spcBef>
            <a:spcAft>
              <a:spcPct val="20000"/>
            </a:spcAft>
            <a:buChar char="•"/>
          </a:pPr>
          <a:r>
            <a:rPr lang="en-US" sz="2500" kern="1200"/>
            <a:t>Is the calendar we set up helpful to you? Are there things that are still confusing?</a:t>
          </a:r>
        </a:p>
        <a:p>
          <a:pPr marL="228600" lvl="1" indent="-228600" algn="l" defTabSz="1111250">
            <a:lnSpc>
              <a:spcPct val="90000"/>
            </a:lnSpc>
            <a:spcBef>
              <a:spcPct val="0"/>
            </a:spcBef>
            <a:spcAft>
              <a:spcPct val="20000"/>
            </a:spcAft>
            <a:buChar char="•"/>
          </a:pPr>
          <a:r>
            <a:rPr lang="en-US" sz="2500" kern="1200"/>
            <a:t>Where is the date on this form?</a:t>
          </a:r>
        </a:p>
      </dsp:txBody>
      <dsp:txXfrm>
        <a:off x="0" y="827317"/>
        <a:ext cx="8005211" cy="1656000"/>
      </dsp:txXfrm>
    </dsp:sp>
    <dsp:sp modelId="{42F2E92C-5527-4786-8C86-529586A05B4E}">
      <dsp:nvSpPr>
        <dsp:cNvPr id="0" name=""/>
        <dsp:cNvSpPr/>
      </dsp:nvSpPr>
      <dsp:spPr>
        <a:xfrm>
          <a:off x="0" y="2549127"/>
          <a:ext cx="8005211" cy="767520"/>
        </a:xfrm>
        <a:prstGeom prst="round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Ask about general happenings</a:t>
          </a:r>
        </a:p>
      </dsp:txBody>
      <dsp:txXfrm>
        <a:off x="37467" y="2586594"/>
        <a:ext cx="7930277" cy="692586"/>
      </dsp:txXfrm>
    </dsp:sp>
    <dsp:sp modelId="{66AF512E-51B5-4A60-9B9E-900E1392CFB3}">
      <dsp:nvSpPr>
        <dsp:cNvPr id="0" name=""/>
        <dsp:cNvSpPr/>
      </dsp:nvSpPr>
      <dsp:spPr>
        <a:xfrm>
          <a:off x="0" y="3250838"/>
          <a:ext cx="8005211"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6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What is going well at work?</a:t>
          </a:r>
        </a:p>
        <a:p>
          <a:pPr marL="228600" lvl="1" indent="-228600" algn="l" defTabSz="1111250">
            <a:lnSpc>
              <a:spcPct val="90000"/>
            </a:lnSpc>
            <a:spcBef>
              <a:spcPct val="0"/>
            </a:spcBef>
            <a:spcAft>
              <a:spcPct val="20000"/>
            </a:spcAft>
            <a:buChar char="•"/>
          </a:pPr>
          <a:r>
            <a:rPr lang="en-US" sz="2500" kern="1200"/>
            <a:t>What is frustrating you at work?</a:t>
          </a:r>
        </a:p>
        <a:p>
          <a:pPr marL="228600" lvl="1" indent="-228600" algn="l" defTabSz="1111250">
            <a:lnSpc>
              <a:spcPct val="90000"/>
            </a:lnSpc>
            <a:spcBef>
              <a:spcPct val="0"/>
            </a:spcBef>
            <a:spcAft>
              <a:spcPct val="20000"/>
            </a:spcAft>
            <a:buChar char="•"/>
          </a:pPr>
          <a:r>
            <a:rPr lang="en-US" sz="2500" kern="1200"/>
            <a:t>Is Suzy still able to answer questions when you have them?</a:t>
          </a:r>
        </a:p>
      </dsp:txBody>
      <dsp:txXfrm>
        <a:off x="0" y="3250838"/>
        <a:ext cx="8005211" cy="1656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437F1-C4B0-42E1-B6C3-2641DE79DB0B}">
      <dsp:nvSpPr>
        <dsp:cNvPr id="0" name=""/>
        <dsp:cNvSpPr/>
      </dsp:nvSpPr>
      <dsp:spPr>
        <a:xfrm>
          <a:off x="1190226" y="1742625"/>
          <a:ext cx="2043123" cy="166348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Ask about changes in the workplace</a:t>
          </a:r>
        </a:p>
      </dsp:txBody>
      <dsp:txXfrm>
        <a:off x="1238948" y="1791347"/>
        <a:ext cx="1945679" cy="1566039"/>
      </dsp:txXfrm>
    </dsp:sp>
    <dsp:sp modelId="{7114BAE6-3850-4CDB-80CB-7F723C6D07FF}">
      <dsp:nvSpPr>
        <dsp:cNvPr id="0" name=""/>
        <dsp:cNvSpPr/>
      </dsp:nvSpPr>
      <dsp:spPr>
        <a:xfrm rot="17066851">
          <a:off x="2539399" y="1668911"/>
          <a:ext cx="1849285" cy="20107"/>
        </a:xfrm>
        <a:custGeom>
          <a:avLst/>
          <a:gdLst/>
          <a:ahLst/>
          <a:cxnLst/>
          <a:rect l="0" t="0" r="0" b="0"/>
          <a:pathLst>
            <a:path>
              <a:moveTo>
                <a:pt x="0" y="10053"/>
              </a:moveTo>
              <a:lnTo>
                <a:pt x="1849285" y="1005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417809" y="1632733"/>
        <a:ext cx="92464" cy="92464"/>
      </dsp:txXfrm>
    </dsp:sp>
    <dsp:sp modelId="{41517B0A-FB3A-4D75-833A-17A117E0FB90}">
      <dsp:nvSpPr>
        <dsp:cNvPr id="0" name=""/>
        <dsp:cNvSpPr/>
      </dsp:nvSpPr>
      <dsp:spPr>
        <a:xfrm>
          <a:off x="3694734" y="3592"/>
          <a:ext cx="3449593" cy="1559941"/>
        </a:xfrm>
        <a:prstGeom prst="roundRect">
          <a:avLst>
            <a:gd name="adj" fmla="val 10000"/>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Do you understand the changes in the schedule coming next week? How will that impact your transportation?</a:t>
          </a:r>
        </a:p>
      </dsp:txBody>
      <dsp:txXfrm>
        <a:off x="3740423" y="49281"/>
        <a:ext cx="3358215" cy="1468563"/>
      </dsp:txXfrm>
    </dsp:sp>
    <dsp:sp modelId="{5783481A-9481-4A93-AE2A-0D4F34BBC2C1}">
      <dsp:nvSpPr>
        <dsp:cNvPr id="0" name=""/>
        <dsp:cNvSpPr/>
      </dsp:nvSpPr>
      <dsp:spPr>
        <a:xfrm rot="19464199">
          <a:off x="3180334" y="2399174"/>
          <a:ext cx="567414" cy="20107"/>
        </a:xfrm>
        <a:custGeom>
          <a:avLst/>
          <a:gdLst/>
          <a:ahLst/>
          <a:cxnLst/>
          <a:rect l="0" t="0" r="0" b="0"/>
          <a:pathLst>
            <a:path>
              <a:moveTo>
                <a:pt x="0" y="10053"/>
              </a:moveTo>
              <a:lnTo>
                <a:pt x="567414" y="1005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9856" y="2395043"/>
        <a:ext cx="28370" cy="28370"/>
      </dsp:txXfrm>
    </dsp:sp>
    <dsp:sp modelId="{B765FB95-43FD-420B-9E2E-6BD98E02808F}">
      <dsp:nvSpPr>
        <dsp:cNvPr id="0" name=""/>
        <dsp:cNvSpPr/>
      </dsp:nvSpPr>
      <dsp:spPr>
        <a:xfrm>
          <a:off x="3694734" y="1652238"/>
          <a:ext cx="3091213" cy="1183702"/>
        </a:xfrm>
        <a:prstGeom prst="roundRect">
          <a:avLst>
            <a:gd name="adj" fmla="val 10000"/>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Is there anything new that everyone is talking about?</a:t>
          </a:r>
        </a:p>
      </dsp:txBody>
      <dsp:txXfrm>
        <a:off x="3729403" y="1686907"/>
        <a:ext cx="3021875" cy="1114364"/>
      </dsp:txXfrm>
    </dsp:sp>
    <dsp:sp modelId="{4A9C439D-51EB-4F8E-8AA1-6454893CFD4A}">
      <dsp:nvSpPr>
        <dsp:cNvPr id="0" name=""/>
        <dsp:cNvSpPr/>
      </dsp:nvSpPr>
      <dsp:spPr>
        <a:xfrm rot="3769729">
          <a:off x="2958859" y="3013747"/>
          <a:ext cx="1010365" cy="20107"/>
        </a:xfrm>
        <a:custGeom>
          <a:avLst/>
          <a:gdLst/>
          <a:ahLst/>
          <a:cxnLst/>
          <a:rect l="0" t="0" r="0" b="0"/>
          <a:pathLst>
            <a:path>
              <a:moveTo>
                <a:pt x="0" y="10053"/>
              </a:moveTo>
              <a:lnTo>
                <a:pt x="1010365" y="1005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8782" y="2998542"/>
        <a:ext cx="50518" cy="50518"/>
      </dsp:txXfrm>
    </dsp:sp>
    <dsp:sp modelId="{9DF76CE0-8497-4095-9E4B-9672FDCB1A26}">
      <dsp:nvSpPr>
        <dsp:cNvPr id="0" name=""/>
        <dsp:cNvSpPr/>
      </dsp:nvSpPr>
      <dsp:spPr>
        <a:xfrm>
          <a:off x="3694734" y="2924645"/>
          <a:ext cx="2426257" cy="1097179"/>
        </a:xfrm>
        <a:prstGeom prst="roundRect">
          <a:avLst>
            <a:gd name="adj" fmla="val 10000"/>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How come I see offices with packing boxes?</a:t>
          </a:r>
        </a:p>
      </dsp:txBody>
      <dsp:txXfrm>
        <a:off x="3726869" y="2956780"/>
        <a:ext cx="2361987" cy="1032909"/>
      </dsp:txXfrm>
    </dsp:sp>
    <dsp:sp modelId="{98695AAC-792F-45C3-8DB7-58F596C299FD}">
      <dsp:nvSpPr>
        <dsp:cNvPr id="0" name=""/>
        <dsp:cNvSpPr/>
      </dsp:nvSpPr>
      <dsp:spPr>
        <a:xfrm rot="4652586">
          <a:off x="2394563" y="3608615"/>
          <a:ext cx="2138956" cy="20107"/>
        </a:xfrm>
        <a:custGeom>
          <a:avLst/>
          <a:gdLst/>
          <a:ahLst/>
          <a:cxnLst/>
          <a:rect l="0" t="0" r="0" b="0"/>
          <a:pathLst>
            <a:path>
              <a:moveTo>
                <a:pt x="0" y="10053"/>
              </a:moveTo>
              <a:lnTo>
                <a:pt x="2138956" y="1005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410568" y="3565194"/>
        <a:ext cx="106947" cy="106947"/>
      </dsp:txXfrm>
    </dsp:sp>
    <dsp:sp modelId="{6157C702-3A5D-46BA-AFE0-6A5C5F322923}">
      <dsp:nvSpPr>
        <dsp:cNvPr id="0" name=""/>
        <dsp:cNvSpPr/>
      </dsp:nvSpPr>
      <dsp:spPr>
        <a:xfrm>
          <a:off x="3694734" y="4110530"/>
          <a:ext cx="2186375" cy="1104879"/>
        </a:xfrm>
        <a:prstGeom prst="roundRect">
          <a:avLst>
            <a:gd name="adj" fmla="val 10000"/>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Are there new tasks you would like to learn to do?</a:t>
          </a:r>
        </a:p>
      </dsp:txBody>
      <dsp:txXfrm>
        <a:off x="3727095" y="4142891"/>
        <a:ext cx="2121653" cy="1040157"/>
      </dsp:txXfrm>
    </dsp:sp>
    <dsp:sp modelId="{F0E5FC48-910E-4014-9CA2-1E70395ED720}">
      <dsp:nvSpPr>
        <dsp:cNvPr id="0" name=""/>
        <dsp:cNvSpPr/>
      </dsp:nvSpPr>
      <dsp:spPr>
        <a:xfrm>
          <a:off x="1178517" y="3529947"/>
          <a:ext cx="2051118" cy="17603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Keep things conversational; not just a list of questions</a:t>
          </a:r>
        </a:p>
      </dsp:txBody>
      <dsp:txXfrm>
        <a:off x="1230076" y="3581506"/>
        <a:ext cx="1948000" cy="16572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64EFF-A554-4C93-9814-0F87DC9A6242}">
      <dsp:nvSpPr>
        <dsp:cNvPr id="0" name=""/>
        <dsp:cNvSpPr/>
      </dsp:nvSpPr>
      <dsp:spPr>
        <a:xfrm>
          <a:off x="0" y="634"/>
          <a:ext cx="8604985" cy="5328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10702-5573-4172-9BE3-4751E956E41F}">
      <dsp:nvSpPr>
        <dsp:cNvPr id="0" name=""/>
        <dsp:cNvSpPr/>
      </dsp:nvSpPr>
      <dsp:spPr>
        <a:xfrm>
          <a:off x="161175" y="120517"/>
          <a:ext cx="293046" cy="2930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E03BF4-17B7-4DA4-9A41-BB093F097FC7}">
      <dsp:nvSpPr>
        <dsp:cNvPr id="0" name=""/>
        <dsp:cNvSpPr/>
      </dsp:nvSpPr>
      <dsp:spPr>
        <a:xfrm>
          <a:off x="615398" y="634"/>
          <a:ext cx="7989586" cy="5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89" tIns="56389" rIns="56389" bIns="56389" numCol="1" spcCol="1270" anchor="ctr" anchorCtr="0">
          <a:noAutofit/>
        </a:bodyPr>
        <a:lstStyle/>
        <a:p>
          <a:pPr marL="0" lvl="0" indent="0" algn="l" defTabSz="1066800">
            <a:lnSpc>
              <a:spcPct val="90000"/>
            </a:lnSpc>
            <a:spcBef>
              <a:spcPct val="0"/>
            </a:spcBef>
            <a:spcAft>
              <a:spcPct val="35000"/>
            </a:spcAft>
            <a:buNone/>
          </a:pPr>
          <a:r>
            <a:rPr lang="en-US" sz="2400" kern="1200"/>
            <a:t>Is Teresa keeping pace with other employees?</a:t>
          </a:r>
        </a:p>
      </dsp:txBody>
      <dsp:txXfrm>
        <a:off x="615398" y="634"/>
        <a:ext cx="7989586" cy="532812"/>
      </dsp:txXfrm>
    </dsp:sp>
    <dsp:sp modelId="{7A1252EF-F5E4-46A1-981C-B30EB0D95AED}">
      <dsp:nvSpPr>
        <dsp:cNvPr id="0" name=""/>
        <dsp:cNvSpPr/>
      </dsp:nvSpPr>
      <dsp:spPr>
        <a:xfrm>
          <a:off x="0" y="666649"/>
          <a:ext cx="8604985" cy="5328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6ADEB9-BB80-45E9-BFE5-3D8A867D1AC1}">
      <dsp:nvSpPr>
        <dsp:cNvPr id="0" name=""/>
        <dsp:cNvSpPr/>
      </dsp:nvSpPr>
      <dsp:spPr>
        <a:xfrm>
          <a:off x="161175" y="786532"/>
          <a:ext cx="293046" cy="2930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0ABC38-FA3B-401C-9BFD-11C161F61E9D}">
      <dsp:nvSpPr>
        <dsp:cNvPr id="0" name=""/>
        <dsp:cNvSpPr/>
      </dsp:nvSpPr>
      <dsp:spPr>
        <a:xfrm>
          <a:off x="615398" y="666649"/>
          <a:ext cx="7989586" cy="5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89" tIns="56389" rIns="56389" bIns="56389" numCol="1" spcCol="1270" anchor="ctr" anchorCtr="0">
          <a:noAutofit/>
        </a:bodyPr>
        <a:lstStyle/>
        <a:p>
          <a:pPr marL="0" lvl="0" indent="0" algn="l" defTabSz="1066800">
            <a:lnSpc>
              <a:spcPct val="90000"/>
            </a:lnSpc>
            <a:spcBef>
              <a:spcPct val="0"/>
            </a:spcBef>
            <a:spcAft>
              <a:spcPct val="35000"/>
            </a:spcAft>
            <a:buNone/>
          </a:pPr>
          <a:r>
            <a:rPr lang="en-US" sz="2400" kern="1200"/>
            <a:t>Does she know who to go to with questions?</a:t>
          </a:r>
        </a:p>
      </dsp:txBody>
      <dsp:txXfrm>
        <a:off x="615398" y="666649"/>
        <a:ext cx="7989586" cy="532812"/>
      </dsp:txXfrm>
    </dsp:sp>
    <dsp:sp modelId="{916277F3-0B36-4330-A805-D74C71DAE51F}">
      <dsp:nvSpPr>
        <dsp:cNvPr id="0" name=""/>
        <dsp:cNvSpPr/>
      </dsp:nvSpPr>
      <dsp:spPr>
        <a:xfrm>
          <a:off x="0" y="1332664"/>
          <a:ext cx="8604985" cy="5328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351DD1-D209-42BF-AC25-80C1A5E1047F}">
      <dsp:nvSpPr>
        <dsp:cNvPr id="0" name=""/>
        <dsp:cNvSpPr/>
      </dsp:nvSpPr>
      <dsp:spPr>
        <a:xfrm>
          <a:off x="161175" y="1452547"/>
          <a:ext cx="293046" cy="2930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2DF542-0031-4DA8-91B8-85B77482E0A3}">
      <dsp:nvSpPr>
        <dsp:cNvPr id="0" name=""/>
        <dsp:cNvSpPr/>
      </dsp:nvSpPr>
      <dsp:spPr>
        <a:xfrm>
          <a:off x="615398" y="1332664"/>
          <a:ext cx="7989586" cy="5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89" tIns="56389" rIns="56389" bIns="56389" numCol="1" spcCol="1270" anchor="ctr" anchorCtr="0">
          <a:noAutofit/>
        </a:bodyPr>
        <a:lstStyle/>
        <a:p>
          <a:pPr marL="0" lvl="0" indent="0" algn="l" defTabSz="1066800">
            <a:lnSpc>
              <a:spcPct val="90000"/>
            </a:lnSpc>
            <a:spcBef>
              <a:spcPct val="0"/>
            </a:spcBef>
            <a:spcAft>
              <a:spcPct val="35000"/>
            </a:spcAft>
            <a:buNone/>
          </a:pPr>
          <a:r>
            <a:rPr lang="en-US" sz="2400" kern="1200"/>
            <a:t>How is it going with her using the new calendar?</a:t>
          </a:r>
        </a:p>
      </dsp:txBody>
      <dsp:txXfrm>
        <a:off x="615398" y="1332664"/>
        <a:ext cx="7989586" cy="532812"/>
      </dsp:txXfrm>
    </dsp:sp>
    <dsp:sp modelId="{76261BF4-A2C6-4F79-8960-C691A67EA62D}">
      <dsp:nvSpPr>
        <dsp:cNvPr id="0" name=""/>
        <dsp:cNvSpPr/>
      </dsp:nvSpPr>
      <dsp:spPr>
        <a:xfrm>
          <a:off x="0" y="1998679"/>
          <a:ext cx="8604985" cy="5328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B6D3D-2ED3-4228-B318-9660B0C5834E}">
      <dsp:nvSpPr>
        <dsp:cNvPr id="0" name=""/>
        <dsp:cNvSpPr/>
      </dsp:nvSpPr>
      <dsp:spPr>
        <a:xfrm>
          <a:off x="161175" y="2118562"/>
          <a:ext cx="293046" cy="2930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F04CCE-8868-4AA6-AF87-0105680682D6}">
      <dsp:nvSpPr>
        <dsp:cNvPr id="0" name=""/>
        <dsp:cNvSpPr/>
      </dsp:nvSpPr>
      <dsp:spPr>
        <a:xfrm>
          <a:off x="615398" y="1998679"/>
          <a:ext cx="7989586" cy="5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89" tIns="56389" rIns="56389" bIns="56389" numCol="1" spcCol="1270" anchor="ctr" anchorCtr="0">
          <a:noAutofit/>
        </a:bodyPr>
        <a:lstStyle/>
        <a:p>
          <a:pPr marL="0" lvl="0" indent="0" algn="l" defTabSz="1066800">
            <a:lnSpc>
              <a:spcPct val="90000"/>
            </a:lnSpc>
            <a:spcBef>
              <a:spcPct val="0"/>
            </a:spcBef>
            <a:spcAft>
              <a:spcPct val="35000"/>
            </a:spcAft>
            <a:buNone/>
          </a:pPr>
          <a:r>
            <a:rPr lang="en-US" sz="2400" kern="1200"/>
            <a:t>Are there other tasks she could take on in her down time?</a:t>
          </a:r>
        </a:p>
      </dsp:txBody>
      <dsp:txXfrm>
        <a:off x="615398" y="1998679"/>
        <a:ext cx="7989586" cy="532812"/>
      </dsp:txXfrm>
    </dsp:sp>
    <dsp:sp modelId="{5C5F5A6E-A024-4232-A649-8A81BAA388DE}">
      <dsp:nvSpPr>
        <dsp:cNvPr id="0" name=""/>
        <dsp:cNvSpPr/>
      </dsp:nvSpPr>
      <dsp:spPr>
        <a:xfrm>
          <a:off x="0" y="2664695"/>
          <a:ext cx="8604985" cy="5328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A25AC-C649-4BBF-994A-7CB789981AE3}">
      <dsp:nvSpPr>
        <dsp:cNvPr id="0" name=""/>
        <dsp:cNvSpPr/>
      </dsp:nvSpPr>
      <dsp:spPr>
        <a:xfrm>
          <a:off x="161175" y="2784577"/>
          <a:ext cx="293046" cy="2930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0A53E4-CF79-4916-B97C-EBFDBF38A9A2}">
      <dsp:nvSpPr>
        <dsp:cNvPr id="0" name=""/>
        <dsp:cNvSpPr/>
      </dsp:nvSpPr>
      <dsp:spPr>
        <a:xfrm>
          <a:off x="615398" y="2664695"/>
          <a:ext cx="7989586" cy="5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89" tIns="56389" rIns="56389" bIns="56389" numCol="1" spcCol="1270" anchor="ctr" anchorCtr="0">
          <a:noAutofit/>
        </a:bodyPr>
        <a:lstStyle/>
        <a:p>
          <a:pPr marL="0" lvl="0" indent="0" algn="l" defTabSz="1066800">
            <a:lnSpc>
              <a:spcPct val="90000"/>
            </a:lnSpc>
            <a:spcBef>
              <a:spcPct val="0"/>
            </a:spcBef>
            <a:spcAft>
              <a:spcPct val="35000"/>
            </a:spcAft>
            <a:buNone/>
          </a:pPr>
          <a:r>
            <a:rPr lang="en-US" sz="2400" kern="1200"/>
            <a:t>How is she handling the recent schedule changes?</a:t>
          </a:r>
        </a:p>
      </dsp:txBody>
      <dsp:txXfrm>
        <a:off x="615398" y="2664695"/>
        <a:ext cx="7989586" cy="532812"/>
      </dsp:txXfrm>
    </dsp:sp>
    <dsp:sp modelId="{D57B56BB-C042-42DB-913E-AC0A8D35FB28}">
      <dsp:nvSpPr>
        <dsp:cNvPr id="0" name=""/>
        <dsp:cNvSpPr/>
      </dsp:nvSpPr>
      <dsp:spPr>
        <a:xfrm>
          <a:off x="0" y="3330710"/>
          <a:ext cx="8604985" cy="5328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0F9220-6618-4836-B900-185F2A94B429}">
      <dsp:nvSpPr>
        <dsp:cNvPr id="0" name=""/>
        <dsp:cNvSpPr/>
      </dsp:nvSpPr>
      <dsp:spPr>
        <a:xfrm>
          <a:off x="161175" y="3450592"/>
          <a:ext cx="293046" cy="29304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5EB1E6-59D5-4679-9352-5BB01FDD2302}">
      <dsp:nvSpPr>
        <dsp:cNvPr id="0" name=""/>
        <dsp:cNvSpPr/>
      </dsp:nvSpPr>
      <dsp:spPr>
        <a:xfrm>
          <a:off x="615398" y="3330710"/>
          <a:ext cx="7989586" cy="5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89" tIns="56389" rIns="56389" bIns="56389" numCol="1" spcCol="1270" anchor="ctr" anchorCtr="0">
          <a:noAutofit/>
        </a:bodyPr>
        <a:lstStyle/>
        <a:p>
          <a:pPr marL="0" lvl="0" indent="0" algn="l" defTabSz="1066800">
            <a:lnSpc>
              <a:spcPct val="90000"/>
            </a:lnSpc>
            <a:spcBef>
              <a:spcPct val="0"/>
            </a:spcBef>
            <a:spcAft>
              <a:spcPct val="35000"/>
            </a:spcAft>
            <a:buNone/>
          </a:pPr>
          <a:r>
            <a:rPr lang="en-US" sz="2400" kern="1200"/>
            <a:t>Anything else going on with co-workers I should be aware of?</a:t>
          </a:r>
        </a:p>
      </dsp:txBody>
      <dsp:txXfrm>
        <a:off x="615398" y="3330710"/>
        <a:ext cx="7989586" cy="532812"/>
      </dsp:txXfrm>
    </dsp:sp>
    <dsp:sp modelId="{915F1DED-3A2D-47C2-B0D1-72E17C87F9E0}">
      <dsp:nvSpPr>
        <dsp:cNvPr id="0" name=""/>
        <dsp:cNvSpPr/>
      </dsp:nvSpPr>
      <dsp:spPr>
        <a:xfrm>
          <a:off x="0" y="3996725"/>
          <a:ext cx="8604985" cy="5328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BAA216-120E-49F3-AD4F-B4AFF36A58AC}">
      <dsp:nvSpPr>
        <dsp:cNvPr id="0" name=""/>
        <dsp:cNvSpPr/>
      </dsp:nvSpPr>
      <dsp:spPr>
        <a:xfrm>
          <a:off x="161175" y="4116608"/>
          <a:ext cx="293046" cy="29304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3344C8-402E-4CBF-B766-D13F902A89BD}">
      <dsp:nvSpPr>
        <dsp:cNvPr id="0" name=""/>
        <dsp:cNvSpPr/>
      </dsp:nvSpPr>
      <dsp:spPr>
        <a:xfrm>
          <a:off x="615398" y="3996725"/>
          <a:ext cx="7989586" cy="5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89" tIns="56389" rIns="56389" bIns="56389" numCol="1" spcCol="1270" anchor="ctr" anchorCtr="0">
          <a:noAutofit/>
        </a:bodyPr>
        <a:lstStyle/>
        <a:p>
          <a:pPr marL="0" lvl="0" indent="0" algn="l" defTabSz="1066800">
            <a:lnSpc>
              <a:spcPct val="90000"/>
            </a:lnSpc>
            <a:spcBef>
              <a:spcPct val="0"/>
            </a:spcBef>
            <a:spcAft>
              <a:spcPct val="35000"/>
            </a:spcAft>
            <a:buNone/>
          </a:pPr>
          <a:r>
            <a:rPr lang="en-US" sz="2400" kern="1200"/>
            <a:t>Are there any changes in the company coming up?</a:t>
          </a:r>
        </a:p>
      </dsp:txBody>
      <dsp:txXfrm>
        <a:off x="615398" y="3996725"/>
        <a:ext cx="7989586" cy="532812"/>
      </dsp:txXfrm>
    </dsp:sp>
    <dsp:sp modelId="{74AF5D11-064C-4902-AE57-BFAD8E1546BA}">
      <dsp:nvSpPr>
        <dsp:cNvPr id="0" name=""/>
        <dsp:cNvSpPr/>
      </dsp:nvSpPr>
      <dsp:spPr>
        <a:xfrm>
          <a:off x="0" y="4662740"/>
          <a:ext cx="8604985" cy="5328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BA9B9C-E818-4F07-B463-FCA36319D3B6}">
      <dsp:nvSpPr>
        <dsp:cNvPr id="0" name=""/>
        <dsp:cNvSpPr/>
      </dsp:nvSpPr>
      <dsp:spPr>
        <a:xfrm>
          <a:off x="161175" y="4782623"/>
          <a:ext cx="293046" cy="293046"/>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5950AB-8229-4DF7-A9AA-1E0EA43328B4}">
      <dsp:nvSpPr>
        <dsp:cNvPr id="0" name=""/>
        <dsp:cNvSpPr/>
      </dsp:nvSpPr>
      <dsp:spPr>
        <a:xfrm>
          <a:off x="615398" y="4662740"/>
          <a:ext cx="7989586" cy="5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89" tIns="56389" rIns="56389" bIns="56389" numCol="1" spcCol="1270" anchor="ctr" anchorCtr="0">
          <a:noAutofit/>
        </a:bodyPr>
        <a:lstStyle/>
        <a:p>
          <a:pPr marL="0" lvl="0" indent="0" algn="l" defTabSz="1066800">
            <a:lnSpc>
              <a:spcPct val="90000"/>
            </a:lnSpc>
            <a:spcBef>
              <a:spcPct val="0"/>
            </a:spcBef>
            <a:spcAft>
              <a:spcPct val="35000"/>
            </a:spcAft>
            <a:buNone/>
          </a:pPr>
          <a:r>
            <a:rPr lang="en-US" sz="2400" kern="1200"/>
            <a:t>Keep things conversational; not just a list of questions.</a:t>
          </a:r>
        </a:p>
      </dsp:txBody>
      <dsp:txXfrm>
        <a:off x="615398" y="4662740"/>
        <a:ext cx="7989586" cy="532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C56CC-0D3D-4F8E-9785-B73E45FA25B3}">
      <dsp:nvSpPr>
        <dsp:cNvPr id="0" name=""/>
        <dsp:cNvSpPr/>
      </dsp:nvSpPr>
      <dsp:spPr>
        <a:xfrm>
          <a:off x="0" y="2124"/>
          <a:ext cx="78867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F3FE35E-E0AD-40C6-A162-90F52D5FAD26}">
      <dsp:nvSpPr>
        <dsp:cNvPr id="0" name=""/>
        <dsp:cNvSpPr/>
      </dsp:nvSpPr>
      <dsp:spPr>
        <a:xfrm>
          <a:off x="0" y="212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solidFill>
                <a:schemeClr val="tx1"/>
              </a:solidFill>
            </a:rPr>
            <a:t>Be sure to ask things that make sense regarding that individual</a:t>
          </a:r>
        </a:p>
      </dsp:txBody>
      <dsp:txXfrm>
        <a:off x="0" y="2124"/>
        <a:ext cx="7886700" cy="1449029"/>
      </dsp:txXfrm>
    </dsp:sp>
    <dsp:sp modelId="{3860ED4B-CCD8-4144-BE5C-277D16B421A6}">
      <dsp:nvSpPr>
        <dsp:cNvPr id="0" name=""/>
        <dsp:cNvSpPr/>
      </dsp:nvSpPr>
      <dsp:spPr>
        <a:xfrm>
          <a:off x="0" y="1451154"/>
          <a:ext cx="7886700"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2760D10-6180-4012-8C74-7D13FBEDA3E7}">
      <dsp:nvSpPr>
        <dsp:cNvPr id="0" name=""/>
        <dsp:cNvSpPr/>
      </dsp:nvSpPr>
      <dsp:spPr>
        <a:xfrm>
          <a:off x="0" y="145115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solidFill>
                <a:schemeClr val="tx1"/>
              </a:solidFill>
            </a:rPr>
            <a:t>Know the impact of disability on the person &amp; this position and be aware of any concerns that arise</a:t>
          </a:r>
        </a:p>
      </dsp:txBody>
      <dsp:txXfrm>
        <a:off x="0" y="1451154"/>
        <a:ext cx="7886700" cy="1449029"/>
      </dsp:txXfrm>
    </dsp:sp>
    <dsp:sp modelId="{E3547525-67F2-4ADD-88CD-F9E388C6B8FD}">
      <dsp:nvSpPr>
        <dsp:cNvPr id="0" name=""/>
        <dsp:cNvSpPr/>
      </dsp:nvSpPr>
      <dsp:spPr>
        <a:xfrm>
          <a:off x="0" y="2900183"/>
          <a:ext cx="7886700"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7FD7070-358B-4FCF-A8B9-2370B51938A2}">
      <dsp:nvSpPr>
        <dsp:cNvPr id="0" name=""/>
        <dsp:cNvSpPr/>
      </dsp:nvSpPr>
      <dsp:spPr>
        <a:xfrm>
          <a:off x="0" y="2902308"/>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solidFill>
                <a:schemeClr val="tx1"/>
              </a:solidFill>
            </a:rPr>
            <a:t>If you don’t find out about concerns until they are full blown problems…you’re too late!</a:t>
          </a:r>
        </a:p>
      </dsp:txBody>
      <dsp:txXfrm>
        <a:off x="0" y="2902308"/>
        <a:ext cx="7886700" cy="14490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AC33A-3CDD-4DA3-9475-5B4CE7B092C1}">
      <dsp:nvSpPr>
        <dsp:cNvPr id="0" name=""/>
        <dsp:cNvSpPr/>
      </dsp:nvSpPr>
      <dsp:spPr>
        <a:xfrm>
          <a:off x="840986" y="392674"/>
          <a:ext cx="702421" cy="702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959AF3-DD68-4BD4-88CB-B2F8B6C1E37C}">
      <dsp:nvSpPr>
        <dsp:cNvPr id="0" name=""/>
        <dsp:cNvSpPr/>
      </dsp:nvSpPr>
      <dsp:spPr>
        <a:xfrm>
          <a:off x="411728" y="1356176"/>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Visit at job site, conversation</a:t>
          </a:r>
        </a:p>
      </dsp:txBody>
      <dsp:txXfrm>
        <a:off x="411728" y="1356176"/>
        <a:ext cx="1560937" cy="624375"/>
      </dsp:txXfrm>
    </dsp:sp>
    <dsp:sp modelId="{06B7DD7D-DF1F-4F85-B492-8B081AD583FB}">
      <dsp:nvSpPr>
        <dsp:cNvPr id="0" name=""/>
        <dsp:cNvSpPr/>
      </dsp:nvSpPr>
      <dsp:spPr>
        <a:xfrm>
          <a:off x="2675088" y="392674"/>
          <a:ext cx="702421" cy="702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158654-99BC-45FE-8733-89151A8BDFE8}">
      <dsp:nvSpPr>
        <dsp:cNvPr id="0" name=""/>
        <dsp:cNvSpPr/>
      </dsp:nvSpPr>
      <dsp:spPr>
        <a:xfrm>
          <a:off x="2245830" y="1356176"/>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Email </a:t>
          </a:r>
        </a:p>
      </dsp:txBody>
      <dsp:txXfrm>
        <a:off x="2245830" y="1356176"/>
        <a:ext cx="1560937" cy="624375"/>
      </dsp:txXfrm>
    </dsp:sp>
    <dsp:sp modelId="{57937EA2-8487-418A-8AE7-B74DA95A471B}">
      <dsp:nvSpPr>
        <dsp:cNvPr id="0" name=""/>
        <dsp:cNvSpPr/>
      </dsp:nvSpPr>
      <dsp:spPr>
        <a:xfrm>
          <a:off x="4509189" y="392674"/>
          <a:ext cx="702421" cy="7024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C4633B-D960-48CA-935A-66B81A9D429E}">
      <dsp:nvSpPr>
        <dsp:cNvPr id="0" name=""/>
        <dsp:cNvSpPr/>
      </dsp:nvSpPr>
      <dsp:spPr>
        <a:xfrm>
          <a:off x="4079932" y="1356176"/>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Text message</a:t>
          </a:r>
        </a:p>
      </dsp:txBody>
      <dsp:txXfrm>
        <a:off x="4079932" y="1356176"/>
        <a:ext cx="1560937" cy="624375"/>
      </dsp:txXfrm>
    </dsp:sp>
    <dsp:sp modelId="{BF5E6261-3E8B-4290-BAF7-4C83432206B9}">
      <dsp:nvSpPr>
        <dsp:cNvPr id="0" name=""/>
        <dsp:cNvSpPr/>
      </dsp:nvSpPr>
      <dsp:spPr>
        <a:xfrm>
          <a:off x="6343291" y="392674"/>
          <a:ext cx="702421" cy="7024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16A64F-C533-4FC9-8129-2639316851CB}">
      <dsp:nvSpPr>
        <dsp:cNvPr id="0" name=""/>
        <dsp:cNvSpPr/>
      </dsp:nvSpPr>
      <dsp:spPr>
        <a:xfrm>
          <a:off x="5914033" y="1356176"/>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Phone call</a:t>
          </a:r>
        </a:p>
      </dsp:txBody>
      <dsp:txXfrm>
        <a:off x="5914033" y="1356176"/>
        <a:ext cx="1560937" cy="624375"/>
      </dsp:txXfrm>
    </dsp:sp>
    <dsp:sp modelId="{1033AEEF-6CF7-438A-AA80-327C17FE00FB}">
      <dsp:nvSpPr>
        <dsp:cNvPr id="0" name=""/>
        <dsp:cNvSpPr/>
      </dsp:nvSpPr>
      <dsp:spPr>
        <a:xfrm>
          <a:off x="2675088" y="2370786"/>
          <a:ext cx="702421" cy="7024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7EE9B5-2C5C-433F-BFB0-4B7B5A8DEC9A}">
      <dsp:nvSpPr>
        <dsp:cNvPr id="0" name=""/>
        <dsp:cNvSpPr/>
      </dsp:nvSpPr>
      <dsp:spPr>
        <a:xfrm>
          <a:off x="2245830" y="3334288"/>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Meet for lunch or coffee</a:t>
          </a:r>
        </a:p>
      </dsp:txBody>
      <dsp:txXfrm>
        <a:off x="2245830" y="3334288"/>
        <a:ext cx="1560937" cy="624375"/>
      </dsp:txXfrm>
    </dsp:sp>
    <dsp:sp modelId="{A9614943-E3D5-4E4B-A868-14413E929AD7}">
      <dsp:nvSpPr>
        <dsp:cNvPr id="0" name=""/>
        <dsp:cNvSpPr/>
      </dsp:nvSpPr>
      <dsp:spPr>
        <a:xfrm>
          <a:off x="4509189" y="2370786"/>
          <a:ext cx="702421" cy="7024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930765-030B-4EDA-B9E9-AAE9EE3CA9A5}">
      <dsp:nvSpPr>
        <dsp:cNvPr id="0" name=""/>
        <dsp:cNvSpPr/>
      </dsp:nvSpPr>
      <dsp:spPr>
        <a:xfrm>
          <a:off x="4079932" y="3334288"/>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Be present during annual evaluation</a:t>
          </a:r>
        </a:p>
      </dsp:txBody>
      <dsp:txXfrm>
        <a:off x="4079932" y="3334288"/>
        <a:ext cx="1560937" cy="62437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1D6A98-9E77-7844-9911-FDBBBDF75D62}" type="datetimeFigureOut">
              <a:rPr lang="en-US" smtClean="0"/>
              <a:t>1/21/2026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96B0A7-2E07-424A-99D1-786CA8E40099}" type="slidenum">
              <a:rPr lang="en-US" smtClean="0"/>
              <a:t>‹#›</a:t>
            </a:fld>
            <a:endParaRPr lang="en-US"/>
          </a:p>
        </p:txBody>
      </p:sp>
    </p:spTree>
    <p:extLst>
      <p:ext uri="{BB962C8B-B14F-4D97-AF65-F5344CB8AC3E}">
        <p14:creationId xmlns:p14="http://schemas.microsoft.com/office/powerpoint/2010/main" val="3117842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B0A7-2E07-424A-99D1-786CA8E40099}" type="slidenum">
              <a:rPr lang="en-US" smtClean="0"/>
              <a:t>3</a:t>
            </a:fld>
            <a:endParaRPr lang="en-US"/>
          </a:p>
        </p:txBody>
      </p:sp>
    </p:spTree>
    <p:extLst>
      <p:ext uri="{BB962C8B-B14F-4D97-AF65-F5344CB8AC3E}">
        <p14:creationId xmlns:p14="http://schemas.microsoft.com/office/powerpoint/2010/main" val="318901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6B0A7-2E07-424A-99D1-786CA8E40099}" type="slidenum">
              <a:rPr lang="en-US" smtClean="0"/>
              <a:t>31</a:t>
            </a:fld>
            <a:endParaRPr lang="en-US"/>
          </a:p>
        </p:txBody>
      </p:sp>
    </p:spTree>
    <p:extLst>
      <p:ext uri="{BB962C8B-B14F-4D97-AF65-F5344CB8AC3E}">
        <p14:creationId xmlns:p14="http://schemas.microsoft.com/office/powerpoint/2010/main" val="256601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6B0A7-2E07-424A-99D1-786CA8E40099}" type="slidenum">
              <a:rPr lang="en-US" smtClean="0"/>
              <a:t>32</a:t>
            </a:fld>
            <a:endParaRPr lang="en-US"/>
          </a:p>
        </p:txBody>
      </p:sp>
    </p:spTree>
    <p:extLst>
      <p:ext uri="{BB962C8B-B14F-4D97-AF65-F5344CB8AC3E}">
        <p14:creationId xmlns:p14="http://schemas.microsoft.com/office/powerpoint/2010/main" val="224778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6B0A7-2E07-424A-99D1-786CA8E40099}" type="slidenum">
              <a:rPr lang="en-US" smtClean="0"/>
              <a:t>36</a:t>
            </a:fld>
            <a:endParaRPr lang="en-US"/>
          </a:p>
        </p:txBody>
      </p:sp>
    </p:spTree>
    <p:extLst>
      <p:ext uri="{BB962C8B-B14F-4D97-AF65-F5344CB8AC3E}">
        <p14:creationId xmlns:p14="http://schemas.microsoft.com/office/powerpoint/2010/main" val="2191334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6B0A7-2E07-424A-99D1-786CA8E40099}" type="slidenum">
              <a:rPr lang="en-US" smtClean="0"/>
              <a:t>38</a:t>
            </a:fld>
            <a:endParaRPr lang="en-US"/>
          </a:p>
        </p:txBody>
      </p:sp>
    </p:spTree>
    <p:extLst>
      <p:ext uri="{BB962C8B-B14F-4D97-AF65-F5344CB8AC3E}">
        <p14:creationId xmlns:p14="http://schemas.microsoft.com/office/powerpoint/2010/main" val="1473798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B0A7-2E07-424A-99D1-786CA8E40099}" type="slidenum">
              <a:rPr lang="en-US" smtClean="0"/>
              <a:t>43</a:t>
            </a:fld>
            <a:endParaRPr lang="en-US"/>
          </a:p>
        </p:txBody>
      </p:sp>
    </p:spTree>
    <p:extLst>
      <p:ext uri="{BB962C8B-B14F-4D97-AF65-F5344CB8AC3E}">
        <p14:creationId xmlns:p14="http://schemas.microsoft.com/office/powerpoint/2010/main" val="4115111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510591-5C97-484C-864C-72661464C403}" type="slidenum">
              <a:rPr lang="en-US" smtClean="0"/>
              <a:pPr/>
              <a:t>46</a:t>
            </a:fld>
            <a:endParaRPr lang="en-US"/>
          </a:p>
        </p:txBody>
      </p:sp>
    </p:spTree>
    <p:extLst>
      <p:ext uri="{BB962C8B-B14F-4D97-AF65-F5344CB8AC3E}">
        <p14:creationId xmlns:p14="http://schemas.microsoft.com/office/powerpoint/2010/main" val="1504370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6B0A7-2E07-424A-99D1-786CA8E40099}" type="slidenum">
              <a:rPr lang="en-US" smtClean="0"/>
              <a:t>47</a:t>
            </a:fld>
            <a:endParaRPr lang="en-US"/>
          </a:p>
        </p:txBody>
      </p:sp>
    </p:spTree>
    <p:extLst>
      <p:ext uri="{BB962C8B-B14F-4D97-AF65-F5344CB8AC3E}">
        <p14:creationId xmlns:p14="http://schemas.microsoft.com/office/powerpoint/2010/main" val="1291444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B0A7-2E07-424A-99D1-786CA8E40099}" type="slidenum">
              <a:rPr lang="en-US" smtClean="0"/>
              <a:t>54</a:t>
            </a:fld>
            <a:endParaRPr lang="en-US"/>
          </a:p>
        </p:txBody>
      </p:sp>
    </p:spTree>
    <p:extLst>
      <p:ext uri="{BB962C8B-B14F-4D97-AF65-F5344CB8AC3E}">
        <p14:creationId xmlns:p14="http://schemas.microsoft.com/office/powerpoint/2010/main" val="303266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6B0A7-2E07-424A-99D1-786CA8E40099}" type="slidenum">
              <a:rPr lang="en-US" smtClean="0"/>
              <a:t>55</a:t>
            </a:fld>
            <a:endParaRPr lang="en-US"/>
          </a:p>
        </p:txBody>
      </p:sp>
    </p:spTree>
    <p:extLst>
      <p:ext uri="{BB962C8B-B14F-4D97-AF65-F5344CB8AC3E}">
        <p14:creationId xmlns:p14="http://schemas.microsoft.com/office/powerpoint/2010/main" val="544786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DE9A7-C475-47E5-9AFF-E7ABDE40A5BF}" type="slidenum">
              <a:rPr lang="en-US" smtClean="0"/>
              <a:t>60</a:t>
            </a:fld>
            <a:endParaRPr lang="en-US"/>
          </a:p>
        </p:txBody>
      </p:sp>
    </p:spTree>
    <p:extLst>
      <p:ext uri="{BB962C8B-B14F-4D97-AF65-F5344CB8AC3E}">
        <p14:creationId xmlns:p14="http://schemas.microsoft.com/office/powerpoint/2010/main" val="3916103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6197C-EA8C-3440-8B27-CC619027FC4C}" type="slidenum">
              <a:rPr lang="en-US" smtClean="0"/>
              <a:pPr/>
              <a:t>4</a:t>
            </a:fld>
            <a:endParaRPr lang="en-US"/>
          </a:p>
        </p:txBody>
      </p:sp>
    </p:spTree>
    <p:extLst>
      <p:ext uri="{BB962C8B-B14F-4D97-AF65-F5344CB8AC3E}">
        <p14:creationId xmlns:p14="http://schemas.microsoft.com/office/powerpoint/2010/main" val="264374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B0A7-2E07-424A-99D1-786CA8E40099}" type="slidenum">
              <a:rPr lang="en-US" smtClean="0"/>
              <a:t>9</a:t>
            </a:fld>
            <a:endParaRPr lang="en-US"/>
          </a:p>
        </p:txBody>
      </p:sp>
    </p:spTree>
    <p:extLst>
      <p:ext uri="{BB962C8B-B14F-4D97-AF65-F5344CB8AC3E}">
        <p14:creationId xmlns:p14="http://schemas.microsoft.com/office/powerpoint/2010/main" val="6753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video includes functional closed captions that can be turned on/off during playback. PowerPoint’s Accessibility Checker flags a missing subtitles error because it cannot detect embedded caption tracks unless a separate VTT file is attached via the Playback tab. This is a false positive; captions are present and meet WCAG 2.1 SC 1.2.2.</a:t>
            </a:r>
          </a:p>
          <a:p>
            <a:endParaRPr lang="en-US" b="0" dirty="0"/>
          </a:p>
        </p:txBody>
      </p:sp>
      <p:sp>
        <p:nvSpPr>
          <p:cNvPr id="4" name="Slide Number Placeholder 3"/>
          <p:cNvSpPr>
            <a:spLocks noGrp="1"/>
          </p:cNvSpPr>
          <p:nvPr>
            <p:ph type="sldNum" sz="quarter" idx="5"/>
          </p:nvPr>
        </p:nvSpPr>
        <p:spPr/>
        <p:txBody>
          <a:bodyPr/>
          <a:lstStyle/>
          <a:p>
            <a:fld id="{0396B0A7-2E07-424A-99D1-786CA8E40099}" type="slidenum">
              <a:rPr lang="en-US" smtClean="0"/>
              <a:t>20</a:t>
            </a:fld>
            <a:endParaRPr lang="en-US"/>
          </a:p>
        </p:txBody>
      </p:sp>
    </p:spTree>
    <p:extLst>
      <p:ext uri="{BB962C8B-B14F-4D97-AF65-F5344CB8AC3E}">
        <p14:creationId xmlns:p14="http://schemas.microsoft.com/office/powerpoint/2010/main" val="3572438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6B0A7-2E07-424A-99D1-786CA8E40099}" type="slidenum">
              <a:rPr lang="en-US" smtClean="0"/>
              <a:t>21</a:t>
            </a:fld>
            <a:endParaRPr lang="en-US"/>
          </a:p>
        </p:txBody>
      </p:sp>
    </p:spTree>
    <p:extLst>
      <p:ext uri="{BB962C8B-B14F-4D97-AF65-F5344CB8AC3E}">
        <p14:creationId xmlns:p14="http://schemas.microsoft.com/office/powerpoint/2010/main" val="4176166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2FF67-5322-599C-B70F-23105FA2C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34CF5-847C-7E36-87D8-1F03DA4C4F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0740C-3D89-8E4A-9795-92049F9500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4DDFA4-FAF3-593C-D759-9FA00FA922CE}"/>
              </a:ext>
            </a:extLst>
          </p:cNvPr>
          <p:cNvSpPr>
            <a:spLocks noGrp="1"/>
          </p:cNvSpPr>
          <p:nvPr>
            <p:ph type="sldNum" sz="quarter" idx="5"/>
          </p:nvPr>
        </p:nvSpPr>
        <p:spPr/>
        <p:txBody>
          <a:bodyPr/>
          <a:lstStyle/>
          <a:p>
            <a:fld id="{0396B0A7-2E07-424A-99D1-786CA8E40099}" type="slidenum">
              <a:rPr lang="en-US" smtClean="0"/>
              <a:t>22</a:t>
            </a:fld>
            <a:endParaRPr lang="en-US"/>
          </a:p>
        </p:txBody>
      </p:sp>
    </p:spTree>
    <p:extLst>
      <p:ext uri="{BB962C8B-B14F-4D97-AF65-F5344CB8AC3E}">
        <p14:creationId xmlns:p14="http://schemas.microsoft.com/office/powerpoint/2010/main" val="177378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6B0A7-2E07-424A-99D1-786CA8E40099}" type="slidenum">
              <a:rPr lang="en-US" smtClean="0"/>
              <a:t>23</a:t>
            </a:fld>
            <a:endParaRPr lang="en-US"/>
          </a:p>
        </p:txBody>
      </p:sp>
    </p:spTree>
    <p:extLst>
      <p:ext uri="{BB962C8B-B14F-4D97-AF65-F5344CB8AC3E}">
        <p14:creationId xmlns:p14="http://schemas.microsoft.com/office/powerpoint/2010/main" val="4253327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6B0A7-2E07-424A-99D1-786CA8E40099}" type="slidenum">
              <a:rPr lang="en-US" smtClean="0"/>
              <a:t>29</a:t>
            </a:fld>
            <a:endParaRPr lang="en-US"/>
          </a:p>
        </p:txBody>
      </p:sp>
    </p:spTree>
    <p:extLst>
      <p:ext uri="{BB962C8B-B14F-4D97-AF65-F5344CB8AC3E}">
        <p14:creationId xmlns:p14="http://schemas.microsoft.com/office/powerpoint/2010/main" val="3780327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6B0A7-2E07-424A-99D1-786CA8E40099}" type="slidenum">
              <a:rPr lang="en-US" smtClean="0"/>
              <a:t>30</a:t>
            </a:fld>
            <a:endParaRPr lang="en-US"/>
          </a:p>
        </p:txBody>
      </p:sp>
    </p:spTree>
    <p:extLst>
      <p:ext uri="{BB962C8B-B14F-4D97-AF65-F5344CB8AC3E}">
        <p14:creationId xmlns:p14="http://schemas.microsoft.com/office/powerpoint/2010/main" val="3622295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 UK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FACC13-CFA4-CF45-A263-13D1B657382B}"/>
              </a:ext>
            </a:extLst>
          </p:cNvPr>
          <p:cNvPicPr>
            <a:picLocks noChangeAspect="1"/>
          </p:cNvPicPr>
          <p:nvPr/>
        </p:nvPicPr>
        <p:blipFill>
          <a:blip r:embed="rId2"/>
          <a:stretch>
            <a:fillRect/>
          </a:stretch>
        </p:blipFill>
        <p:spPr>
          <a:xfrm>
            <a:off x="-86159" y="-111517"/>
            <a:ext cx="9230159" cy="8639774"/>
          </a:xfrm>
          <a:prstGeom prst="rect">
            <a:avLst/>
          </a:prstGeom>
        </p:spPr>
      </p:pic>
      <p:sp>
        <p:nvSpPr>
          <p:cNvPr id="2" name="Title 1"/>
          <p:cNvSpPr>
            <a:spLocks noGrp="1"/>
          </p:cNvSpPr>
          <p:nvPr>
            <p:ph type="ctrTitle" hasCustomPrompt="1"/>
          </p:nvPr>
        </p:nvSpPr>
        <p:spPr>
          <a:xfrm>
            <a:off x="628650" y="498909"/>
            <a:ext cx="7585364" cy="2387600"/>
          </a:xfrm>
        </p:spPr>
        <p:txBody>
          <a:bodyPr anchor="b"/>
          <a:lstStyle>
            <a:lvl1pPr algn="l">
              <a:defRPr sz="4500" b="1" i="0">
                <a:latin typeface="Avenir Black" panose="02000503020000020003" pitchFamily="2" charset="0"/>
              </a:defRPr>
            </a:lvl1pPr>
          </a:lstStyle>
          <a:p>
            <a:r>
              <a:rPr lang="en-US"/>
              <a:t>Click to edit title</a:t>
            </a:r>
          </a:p>
        </p:txBody>
      </p:sp>
      <p:sp>
        <p:nvSpPr>
          <p:cNvPr id="3" name="Subtitle 2"/>
          <p:cNvSpPr>
            <a:spLocks noGrp="1"/>
          </p:cNvSpPr>
          <p:nvPr>
            <p:ph type="subTitle" idx="1"/>
          </p:nvPr>
        </p:nvSpPr>
        <p:spPr>
          <a:xfrm>
            <a:off x="628650" y="3143611"/>
            <a:ext cx="5598102" cy="1655762"/>
          </a:xfrm>
        </p:spPr>
        <p:txBody>
          <a:bodyPr/>
          <a:lstStyle>
            <a:lvl1pPr marL="0" indent="0" algn="l">
              <a:buNone/>
              <a:defRPr sz="1800" b="0" i="0">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b="0" i="0">
                <a:latin typeface="Avenir Book" panose="02000503020000020003" pitchFamily="2" charset="0"/>
              </a:defRPr>
            </a:lvl1p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b="0" i="0">
                <a:latin typeface="Avenir Book" panose="02000503020000020003" pitchFamily="2" charset="0"/>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b="0" i="0">
                <a:latin typeface="Avenir Book" panose="02000503020000020003" pitchFamily="2" charset="0"/>
              </a:defRPr>
            </a:lvl1p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8" name="Picture 7" descr="University of Kentucky Human Development Institute logo">
            <a:extLst>
              <a:ext uri="{FF2B5EF4-FFF2-40B4-BE49-F238E27FC236}">
                <a16:creationId xmlns:a16="http://schemas.microsoft.com/office/drawing/2014/main" id="{4DDCAB4B-0A3F-6C44-B819-DA0E9D4258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840" y="5603483"/>
            <a:ext cx="2123210" cy="573046"/>
          </a:xfrm>
          <a:prstGeom prst="rect">
            <a:avLst/>
          </a:prstGeom>
        </p:spPr>
      </p:pic>
    </p:spTree>
    <p:extLst>
      <p:ext uri="{BB962C8B-B14F-4D97-AF65-F5344CB8AC3E}">
        <p14:creationId xmlns:p14="http://schemas.microsoft.com/office/powerpoint/2010/main" val="284832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 Dark">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white text on a black background&#10;&#10;Description automatically generated">
            <a:extLst>
              <a:ext uri="{FF2B5EF4-FFF2-40B4-BE49-F238E27FC236}">
                <a16:creationId xmlns:a16="http://schemas.microsoft.com/office/drawing/2014/main" id="{E063357A-BD95-47AF-BA02-5EA8B9E95D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0178" y="5985052"/>
            <a:ext cx="1110343" cy="742597"/>
          </a:xfrm>
          <a:prstGeom prst="rect">
            <a:avLst/>
          </a:prstGeom>
        </p:spPr>
      </p:pic>
    </p:spTree>
    <p:extLst>
      <p:ext uri="{BB962C8B-B14F-4D97-AF65-F5344CB8AC3E}">
        <p14:creationId xmlns:p14="http://schemas.microsoft.com/office/powerpoint/2010/main" val="66393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 UK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11" name="Picture 10" descr="University of Kentucky Human Development Institute logo">
            <a:extLst>
              <a:ext uri="{FF2B5EF4-FFF2-40B4-BE49-F238E27FC236}">
                <a16:creationId xmlns:a16="http://schemas.microsoft.com/office/drawing/2014/main" id="{6541F004-CCEA-1944-865F-F93EE25E06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152781130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Dark">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11" name="Picture 10" descr="University of Kentucky Human Development Institute logo">
            <a:extLst>
              <a:ext uri="{FF2B5EF4-FFF2-40B4-BE49-F238E27FC236}">
                <a16:creationId xmlns:a16="http://schemas.microsoft.com/office/drawing/2014/main" id="{9CB44F25-4774-4844-8997-EACE5237EC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933687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 UK Blu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7B3CAD-89CE-4344-B231-B2787A515494}"/>
              </a:ext>
            </a:extLst>
          </p:cNvPr>
          <p:cNvPicPr>
            <a:picLocks noChangeAspect="1"/>
          </p:cNvPicPr>
          <p:nvPr/>
        </p:nvPicPr>
        <p:blipFill>
          <a:blip r:embed="rId2"/>
          <a:stretch>
            <a:fillRect/>
          </a:stretch>
        </p:blipFill>
        <p:spPr>
          <a:xfrm>
            <a:off x="-23813" y="0"/>
            <a:ext cx="9167813" cy="8581416"/>
          </a:xfrm>
          <a:prstGeom prst="rect">
            <a:avLst/>
          </a:prstGeom>
        </p:spPr>
      </p:pic>
      <p:sp>
        <p:nvSpPr>
          <p:cNvPr id="2" name="Title 1"/>
          <p:cNvSpPr>
            <a:spLocks noGrp="1"/>
          </p:cNvSpPr>
          <p:nvPr>
            <p:ph type="title"/>
          </p:nvPr>
        </p:nvSpPr>
        <p:spPr>
          <a:xfrm>
            <a:off x="616744" y="4181498"/>
            <a:ext cx="7886700" cy="1325563"/>
          </a:xfrm>
        </p:spPr>
        <p:txBody>
          <a:bodyPr/>
          <a:lstStyle>
            <a:lvl1pPr>
              <a:defRPr b="1" i="0">
                <a:latin typeface="Avenir Black" panose="02000503020000020003"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6" name="Picture 5" descr="University of Kentucky Human Development Institute logo">
            <a:extLst>
              <a:ext uri="{FF2B5EF4-FFF2-40B4-BE49-F238E27FC236}">
                <a16:creationId xmlns:a16="http://schemas.microsoft.com/office/drawing/2014/main" id="{77D9E1F5-2213-9849-BE3D-6FECDC42E4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414093955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 UK Blue">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6744" y="4181498"/>
            <a:ext cx="7886700" cy="1325563"/>
          </a:xfrm>
        </p:spPr>
        <p:txBody>
          <a:bodyPr/>
          <a:lstStyle>
            <a:lvl1pPr>
              <a:defRPr b="1" i="0">
                <a:latin typeface="Avenir Black" panose="02000503020000020003"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7" name="Picture 6" descr="University of Kentucky Human Development Institute logo">
            <a:extLst>
              <a:ext uri="{FF2B5EF4-FFF2-40B4-BE49-F238E27FC236}">
                <a16:creationId xmlns:a16="http://schemas.microsoft.com/office/drawing/2014/main" id="{C6206201-D5D1-0443-B8BE-02EDC14A85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182804958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Title Only - UK Blu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7B3CAD-89CE-4344-B231-B2787A515494}"/>
              </a:ext>
            </a:extLst>
          </p:cNvPr>
          <p:cNvPicPr>
            <a:picLocks noChangeAspect="1"/>
          </p:cNvPicPr>
          <p:nvPr/>
        </p:nvPicPr>
        <p:blipFill>
          <a:blip r:embed="rId2"/>
          <a:stretch>
            <a:fillRect/>
          </a:stretch>
        </p:blipFill>
        <p:spPr>
          <a:xfrm>
            <a:off x="-23813" y="0"/>
            <a:ext cx="9167813" cy="8581416"/>
          </a:xfrm>
          <a:prstGeom prst="rect">
            <a:avLst/>
          </a:prstGeom>
        </p:spPr>
      </p:pic>
      <p:sp>
        <p:nvSpPr>
          <p:cNvPr id="2" name="Title 1"/>
          <p:cNvSpPr>
            <a:spLocks noGrp="1"/>
          </p:cNvSpPr>
          <p:nvPr>
            <p:ph type="title"/>
          </p:nvPr>
        </p:nvSpPr>
        <p:spPr>
          <a:xfrm>
            <a:off x="616744" y="4181498"/>
            <a:ext cx="7886700" cy="1325563"/>
          </a:xfrm>
        </p:spPr>
        <p:txBody>
          <a:bodyPr/>
          <a:lstStyle>
            <a:lvl1pPr>
              <a:defRPr b="1" i="0">
                <a:latin typeface="Avenir Black" panose="02000503020000020003"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6" name="Picture 5" descr="University of Kentucky Human Development Institute logo">
            <a:extLst>
              <a:ext uri="{FF2B5EF4-FFF2-40B4-BE49-F238E27FC236}">
                <a16:creationId xmlns:a16="http://schemas.microsoft.com/office/drawing/2014/main" id="{0DB0F69F-E402-7E48-9AAA-C96785242B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spTree>
    <p:extLst>
      <p:ext uri="{BB962C8B-B14F-4D97-AF65-F5344CB8AC3E}">
        <p14:creationId xmlns:p14="http://schemas.microsoft.com/office/powerpoint/2010/main" val="288304602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solidFill>
                  <a:prstClr val="black">
                    <a:tint val="75000"/>
                  </a:prstClr>
                </a:solidFill>
                <a:latin typeface="Calibri"/>
              </a:rPr>
              <a:pPr/>
              <a:t>1/21/2026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3D6E5A2-EC83-451F-A719-9AC1370DD5C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6" name="Picture 5" descr="University of Kentucky Human Development Institute logo">
            <a:extLst>
              <a:ext uri="{FF2B5EF4-FFF2-40B4-BE49-F238E27FC236}">
                <a16:creationId xmlns:a16="http://schemas.microsoft.com/office/drawing/2014/main" id="{F692524C-7C9F-0946-91A5-D8B16E2533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547723189"/>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 UK Blu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86609"/>
            <a:ext cx="2949178" cy="3682379"/>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9" name="Picture 8" descr="University of Kentucky Human Development Institute logo">
            <a:extLst>
              <a:ext uri="{FF2B5EF4-FFF2-40B4-BE49-F238E27FC236}">
                <a16:creationId xmlns:a16="http://schemas.microsoft.com/office/drawing/2014/main" id="{C6310701-542A-944E-9D73-76EEA7E5D8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2019184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 Dark">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96548"/>
            <a:ext cx="2949178" cy="3672440"/>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9" name="Picture 8" descr="University of Kentucky Human Development Institute logo">
            <a:extLst>
              <a:ext uri="{FF2B5EF4-FFF2-40B4-BE49-F238E27FC236}">
                <a16:creationId xmlns:a16="http://schemas.microsoft.com/office/drawing/2014/main" id="{E9FDD609-C37B-AC44-844B-C88A552958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1217119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86609"/>
            <a:ext cx="2949178" cy="3682379"/>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9" name="Picture 8" descr="University of Kentucky Human Development Institute logo">
            <a:extLst>
              <a:ext uri="{FF2B5EF4-FFF2-40B4-BE49-F238E27FC236}">
                <a16:creationId xmlns:a16="http://schemas.microsoft.com/office/drawing/2014/main" id="{A61E68E9-58E1-8247-9CD3-3B988E615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7950" y="5989264"/>
            <a:ext cx="2466110" cy="665593"/>
          </a:xfrm>
          <a:prstGeom prst="rect">
            <a:avLst/>
          </a:prstGeom>
        </p:spPr>
      </p:pic>
    </p:spTree>
    <p:extLst>
      <p:ext uri="{BB962C8B-B14F-4D97-AF65-F5344CB8AC3E}">
        <p14:creationId xmlns:p14="http://schemas.microsoft.com/office/powerpoint/2010/main" val="31319862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 Gradient">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98909"/>
            <a:ext cx="7585364" cy="2387600"/>
          </a:xfrm>
        </p:spPr>
        <p:txBody>
          <a:bodyPr anchor="b"/>
          <a:lstStyle>
            <a:lvl1pPr algn="l">
              <a:defRPr sz="4500" b="1" i="0">
                <a:latin typeface="Avenir Black" panose="02000503020000020003" pitchFamily="2" charset="0"/>
              </a:defRPr>
            </a:lvl1pPr>
          </a:lstStyle>
          <a:p>
            <a:r>
              <a:rPr lang="en-US"/>
              <a:t>Click to edit title</a:t>
            </a:r>
          </a:p>
        </p:txBody>
      </p:sp>
      <p:sp>
        <p:nvSpPr>
          <p:cNvPr id="3" name="Subtitle 2"/>
          <p:cNvSpPr>
            <a:spLocks noGrp="1"/>
          </p:cNvSpPr>
          <p:nvPr>
            <p:ph type="subTitle" idx="1"/>
          </p:nvPr>
        </p:nvSpPr>
        <p:spPr>
          <a:xfrm>
            <a:off x="628650" y="3143611"/>
            <a:ext cx="5598102" cy="1655762"/>
          </a:xfrm>
        </p:spPr>
        <p:txBody>
          <a:bodyPr/>
          <a:lstStyle>
            <a:lvl1pPr marL="0" indent="0" algn="l">
              <a:buNone/>
              <a:defRPr sz="1800" b="0" i="0">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b="0" i="0">
                <a:latin typeface="Avenir Book" panose="02000503020000020003" pitchFamily="2" charset="0"/>
              </a:defRPr>
            </a:lvl1p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b="0" i="0">
                <a:latin typeface="Avenir Book" panose="02000503020000020003" pitchFamily="2" charset="0"/>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b="0" i="0">
                <a:latin typeface="Avenir Book" panose="02000503020000020003" pitchFamily="2" charset="0"/>
              </a:defRPr>
            </a:lvl1p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8" name="Picture 7" descr="University of Kentucky Human Development Institute logo">
            <a:extLst>
              <a:ext uri="{FF2B5EF4-FFF2-40B4-BE49-F238E27FC236}">
                <a16:creationId xmlns:a16="http://schemas.microsoft.com/office/drawing/2014/main" id="{4DDCAB4B-0A3F-6C44-B819-DA0E9D4258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840" y="5603483"/>
            <a:ext cx="2123210" cy="573046"/>
          </a:xfrm>
          <a:prstGeom prst="rect">
            <a:avLst/>
          </a:prstGeom>
        </p:spPr>
      </p:pic>
      <p:pic>
        <p:nvPicPr>
          <p:cNvPr id="9" name="Picture 8" descr="A white text on a black background&#10;&#10;Description automatically generated">
            <a:extLst>
              <a:ext uri="{FF2B5EF4-FFF2-40B4-BE49-F238E27FC236}">
                <a16:creationId xmlns:a16="http://schemas.microsoft.com/office/drawing/2014/main" id="{328F38D4-C7FE-4A06-8581-E04F61F42A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98338" y="5413156"/>
            <a:ext cx="1425987" cy="953700"/>
          </a:xfrm>
          <a:prstGeom prst="rect">
            <a:avLst/>
          </a:prstGeom>
        </p:spPr>
      </p:pic>
    </p:spTree>
    <p:extLst>
      <p:ext uri="{BB962C8B-B14F-4D97-AF65-F5344CB8AC3E}">
        <p14:creationId xmlns:p14="http://schemas.microsoft.com/office/powerpoint/2010/main" val="2132878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Concept">
    <p:bg>
      <p:bgPr>
        <a:solidFill>
          <a:srgbClr val="041E42"/>
        </a:solidFill>
        <a:effectLst/>
      </p:bgPr>
    </p:bg>
    <p:spTree>
      <p:nvGrpSpPr>
        <p:cNvPr id="1" name=""/>
        <p:cNvGrpSpPr/>
        <p:nvPr/>
      </p:nvGrpSpPr>
      <p:grpSpPr>
        <a:xfrm>
          <a:off x="0" y="0"/>
          <a:ext cx="0" cy="0"/>
          <a:chOff x="0" y="0"/>
          <a:chExt cx="0" cy="0"/>
        </a:xfrm>
      </p:grpSpPr>
      <p:pic>
        <p:nvPicPr>
          <p:cNvPr id="8" name="Picture 7" descr="A picture containing bird, water, lake, flock&#10;&#10;Description automatically generated">
            <a:extLst>
              <a:ext uri="{FF2B5EF4-FFF2-40B4-BE49-F238E27FC236}">
                <a16:creationId xmlns:a16="http://schemas.microsoft.com/office/drawing/2014/main" id="{0D2889CD-2370-E741-9E24-8AC4510F580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1590" y="-1"/>
            <a:ext cx="9142410" cy="6858001"/>
          </a:xfrm>
          <a:prstGeom prst="rect">
            <a:avLst/>
          </a:prstGeom>
        </p:spPr>
      </p:pic>
      <p:sp>
        <p:nvSpPr>
          <p:cNvPr id="9" name="Rectangle 8">
            <a:extLst>
              <a:ext uri="{FF2B5EF4-FFF2-40B4-BE49-F238E27FC236}">
                <a16:creationId xmlns:a16="http://schemas.microsoft.com/office/drawing/2014/main" id="{7F1A55E3-E328-644A-99A3-278EFDFA5FFF}"/>
              </a:ext>
            </a:extLst>
          </p:cNvPr>
          <p:cNvSpPr/>
          <p:nvPr/>
        </p:nvSpPr>
        <p:spPr>
          <a:xfrm>
            <a:off x="0" y="1804266"/>
            <a:ext cx="9142410" cy="2747818"/>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452634" y="2130425"/>
            <a:ext cx="6237143" cy="2095500"/>
          </a:xfrm>
        </p:spPr>
        <p:txBody>
          <a:bodyPr>
            <a:normAutofit/>
          </a:bodyPr>
          <a:lstStyle>
            <a:lvl1pPr algn="ctr">
              <a:defRPr sz="2700"/>
            </a:lvl1pPr>
          </a:lstStyle>
          <a:p>
            <a:r>
              <a:rPr lang="en-US"/>
              <a:t>Click to edit Master title style</a:t>
            </a:r>
          </a:p>
        </p:txBody>
      </p:sp>
      <p:sp>
        <p:nvSpPr>
          <p:cNvPr id="3" name="Date Placeholder 2"/>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6" name="Picture 5" descr="University of Kentucky Human Development Institute logo">
            <a:extLst>
              <a:ext uri="{FF2B5EF4-FFF2-40B4-BE49-F238E27FC236}">
                <a16:creationId xmlns:a16="http://schemas.microsoft.com/office/drawing/2014/main" id="{7C4E3A3B-B67F-234F-AD7B-5DA581BACE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spTree>
    <p:extLst>
      <p:ext uri="{BB962C8B-B14F-4D97-AF65-F5344CB8AC3E}">
        <p14:creationId xmlns:p14="http://schemas.microsoft.com/office/powerpoint/2010/main" val="42665413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ision Statement">
    <p:bg>
      <p:bgPr>
        <a:solidFill>
          <a:srgbClr val="041E42"/>
        </a:solidFill>
        <a:effectLst/>
      </p:bgPr>
    </p:bg>
    <p:spTree>
      <p:nvGrpSpPr>
        <p:cNvPr id="1" name=""/>
        <p:cNvGrpSpPr/>
        <p:nvPr/>
      </p:nvGrpSpPr>
      <p:grpSpPr>
        <a:xfrm>
          <a:off x="0" y="0"/>
          <a:ext cx="0" cy="0"/>
          <a:chOff x="0" y="0"/>
          <a:chExt cx="0" cy="0"/>
        </a:xfrm>
      </p:grpSpPr>
      <p:pic>
        <p:nvPicPr>
          <p:cNvPr id="8" name="Picture 7" descr="A picture containing bird, water, lake, flock&#10;&#10;Description automatically generated">
            <a:extLst>
              <a:ext uri="{FF2B5EF4-FFF2-40B4-BE49-F238E27FC236}">
                <a16:creationId xmlns:a16="http://schemas.microsoft.com/office/drawing/2014/main" id="{0D2889CD-2370-E741-9E24-8AC4510F580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1590" y="-1"/>
            <a:ext cx="9142410" cy="6858001"/>
          </a:xfrm>
          <a:prstGeom prst="rect">
            <a:avLst/>
          </a:prstGeom>
        </p:spPr>
      </p:pic>
      <p:sp>
        <p:nvSpPr>
          <p:cNvPr id="9" name="Rectangle 8">
            <a:extLst>
              <a:ext uri="{FF2B5EF4-FFF2-40B4-BE49-F238E27FC236}">
                <a16:creationId xmlns:a16="http://schemas.microsoft.com/office/drawing/2014/main" id="{7F1A55E3-E328-644A-99A3-278EFDFA5FFF}"/>
              </a:ext>
            </a:extLst>
          </p:cNvPr>
          <p:cNvSpPr/>
          <p:nvPr/>
        </p:nvSpPr>
        <p:spPr>
          <a:xfrm>
            <a:off x="0" y="1784093"/>
            <a:ext cx="9142410" cy="3289814"/>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6" name="Picture 5" descr="University of Kentucky Human Development Institute logo">
            <a:extLst>
              <a:ext uri="{FF2B5EF4-FFF2-40B4-BE49-F238E27FC236}">
                <a16:creationId xmlns:a16="http://schemas.microsoft.com/office/drawing/2014/main" id="{7C4E3A3B-B67F-234F-AD7B-5DA581BACE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grpSp>
        <p:nvGrpSpPr>
          <p:cNvPr id="11" name="Group 10">
            <a:extLst>
              <a:ext uri="{FF2B5EF4-FFF2-40B4-BE49-F238E27FC236}">
                <a16:creationId xmlns:a16="http://schemas.microsoft.com/office/drawing/2014/main" id="{BF60B377-0634-C642-A143-05A5D4A9721B}"/>
              </a:ext>
            </a:extLst>
          </p:cNvPr>
          <p:cNvGrpSpPr/>
          <p:nvPr/>
        </p:nvGrpSpPr>
        <p:grpSpPr>
          <a:xfrm>
            <a:off x="693512" y="3013503"/>
            <a:ext cx="7756977" cy="646331"/>
            <a:chOff x="864705" y="2026985"/>
            <a:chExt cx="10342636" cy="646331"/>
          </a:xfrm>
        </p:grpSpPr>
        <p:sp>
          <p:nvSpPr>
            <p:cNvPr id="7" name="TextBox 6">
              <a:extLst>
                <a:ext uri="{FF2B5EF4-FFF2-40B4-BE49-F238E27FC236}">
                  <a16:creationId xmlns:a16="http://schemas.microsoft.com/office/drawing/2014/main" id="{F05565B9-B864-A346-BDA1-80797A0330F9}"/>
                </a:ext>
              </a:extLst>
            </p:cNvPr>
            <p:cNvSpPr txBox="1"/>
            <p:nvPr/>
          </p:nvSpPr>
          <p:spPr>
            <a:xfrm>
              <a:off x="3813482" y="2026985"/>
              <a:ext cx="7393859" cy="646331"/>
            </a:xfrm>
            <a:prstGeom prst="rect">
              <a:avLst/>
            </a:prstGeom>
            <a:noFill/>
          </p:spPr>
          <p:txBody>
            <a:bodyPr wrap="square" rtlCol="0">
              <a:spAutoFit/>
            </a:bodyPr>
            <a:lstStyle/>
            <a:p>
              <a:pPr algn="l"/>
              <a:r>
                <a:rPr lang="en-US" sz="1800" b="0" i="0" dirty="0">
                  <a:solidFill>
                    <a:schemeClr val="tx1"/>
                  </a:solidFill>
                  <a:effectLst/>
                  <a:latin typeface="Avenir" panose="02000503020000020003" pitchFamily="2" charset="0"/>
                </a:rPr>
                <a:t>Our vision is the full participation and contribution of </a:t>
              </a:r>
              <a:r>
                <a:rPr lang="en-US" sz="1800" b="0" i="1" dirty="0">
                  <a:solidFill>
                    <a:schemeClr val="tx1"/>
                  </a:solidFill>
                  <a:effectLst/>
                  <a:latin typeface="Avenir" panose="02000503020000020003" pitchFamily="2" charset="0"/>
                </a:rPr>
                <a:t>all</a:t>
              </a:r>
              <a:r>
                <a:rPr lang="en-US" sz="1800" b="0" i="0" dirty="0">
                  <a:solidFill>
                    <a:schemeClr val="tx1"/>
                  </a:solidFill>
                  <a:effectLst/>
                  <a:latin typeface="Avenir" panose="02000503020000020003" pitchFamily="2" charset="0"/>
                </a:rPr>
                <a:t> people with disabilities in </a:t>
              </a:r>
              <a:r>
                <a:rPr lang="en-US" sz="1800" b="0" i="1" dirty="0">
                  <a:solidFill>
                    <a:schemeClr val="tx1"/>
                  </a:solidFill>
                  <a:effectLst/>
                  <a:latin typeface="Avenir" panose="02000503020000020003" pitchFamily="2" charset="0"/>
                </a:rPr>
                <a:t>all</a:t>
              </a:r>
              <a:r>
                <a:rPr lang="en-US" sz="1800" b="0" i="0" dirty="0">
                  <a:solidFill>
                    <a:schemeClr val="tx1"/>
                  </a:solidFill>
                  <a:effectLst/>
                  <a:latin typeface="Avenir" panose="02000503020000020003" pitchFamily="2" charset="0"/>
                </a:rPr>
                <a:t> aspects of society.</a:t>
              </a:r>
            </a:p>
          </p:txBody>
        </p:sp>
        <p:sp>
          <p:nvSpPr>
            <p:cNvPr id="10" name="TextBox 9">
              <a:extLst>
                <a:ext uri="{FF2B5EF4-FFF2-40B4-BE49-F238E27FC236}">
                  <a16:creationId xmlns:a16="http://schemas.microsoft.com/office/drawing/2014/main" id="{41BAAADB-0169-D44B-9C43-B70A5B06FFFC}"/>
                </a:ext>
              </a:extLst>
            </p:cNvPr>
            <p:cNvSpPr txBox="1"/>
            <p:nvPr/>
          </p:nvSpPr>
          <p:spPr>
            <a:xfrm>
              <a:off x="864705" y="2026985"/>
              <a:ext cx="3329608" cy="415498"/>
            </a:xfrm>
            <a:prstGeom prst="rect">
              <a:avLst/>
            </a:prstGeom>
            <a:noFill/>
          </p:spPr>
          <p:txBody>
            <a:bodyPr wrap="square" rtlCol="0">
              <a:spAutoFit/>
            </a:bodyPr>
            <a:lstStyle/>
            <a:p>
              <a:r>
                <a:rPr lang="en-US" sz="2100" b="1" i="0">
                  <a:latin typeface="Avenir Black" panose="02000503020000020003" pitchFamily="2" charset="0"/>
                </a:rPr>
                <a:t>HDI’s Vision</a:t>
              </a:r>
            </a:p>
          </p:txBody>
        </p:sp>
      </p:grpSp>
    </p:spTree>
    <p:extLst>
      <p:ext uri="{BB962C8B-B14F-4D97-AF65-F5344CB8AC3E}">
        <p14:creationId xmlns:p14="http://schemas.microsoft.com/office/powerpoint/2010/main" val="346347220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g Number">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5025" y="2176669"/>
            <a:ext cx="4933950" cy="1951935"/>
          </a:xfrm>
        </p:spPr>
        <p:txBody>
          <a:bodyPr>
            <a:noAutofit/>
          </a:bodyPr>
          <a:lstStyle>
            <a:lvl1pPr algn="ctr">
              <a:defRPr sz="15000" b="1" i="0">
                <a:latin typeface="Avenir Black" panose="02000503020000020003" pitchFamily="2" charset="0"/>
              </a:defRPr>
            </a:lvl1pPr>
          </a:lstStyle>
          <a:p>
            <a:r>
              <a:rPr lang="en-US"/>
              <a:t>00%</a:t>
            </a:r>
          </a:p>
        </p:txBody>
      </p:sp>
      <p:sp>
        <p:nvSpPr>
          <p:cNvPr id="3" name="Date Placeholder 2"/>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
        <p:nvSpPr>
          <p:cNvPr id="10" name="Content Placeholder 9">
            <a:extLst>
              <a:ext uri="{FF2B5EF4-FFF2-40B4-BE49-F238E27FC236}">
                <a16:creationId xmlns:a16="http://schemas.microsoft.com/office/drawing/2014/main" id="{07ACD1AE-F550-474C-99E0-07B02ABFCD7C}"/>
              </a:ext>
            </a:extLst>
          </p:cNvPr>
          <p:cNvSpPr>
            <a:spLocks noGrp="1"/>
          </p:cNvSpPr>
          <p:nvPr>
            <p:ph sz="quarter" idx="13"/>
          </p:nvPr>
        </p:nvSpPr>
        <p:spPr>
          <a:xfrm>
            <a:off x="2140744" y="4347679"/>
            <a:ext cx="4862513" cy="571500"/>
          </a:xfrm>
        </p:spPr>
        <p:txBody>
          <a:bodyPr/>
          <a:lstStyle>
            <a:lvl1pPr marL="0" indent="0" algn="ctr">
              <a:buNone/>
              <a:defRPr/>
            </a:lvl1pPr>
          </a:lstStyle>
          <a:p>
            <a:pPr lvl="0"/>
            <a:r>
              <a:rPr lang="en-US"/>
              <a:t>Click to edit Master text styles</a:t>
            </a:r>
          </a:p>
        </p:txBody>
      </p:sp>
      <p:pic>
        <p:nvPicPr>
          <p:cNvPr id="6" name="Picture 5" descr="University of Kentucky Human Development Institute logo">
            <a:extLst>
              <a:ext uri="{FF2B5EF4-FFF2-40B4-BE49-F238E27FC236}">
                <a16:creationId xmlns:a16="http://schemas.microsoft.com/office/drawing/2014/main" id="{86EE404F-DFB3-E647-8097-4E38C123D4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spTree>
    <p:extLst>
      <p:ext uri="{BB962C8B-B14F-4D97-AF65-F5344CB8AC3E}">
        <p14:creationId xmlns:p14="http://schemas.microsoft.com/office/powerpoint/2010/main" val="2643929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bout You">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
        <p:nvSpPr>
          <p:cNvPr id="21" name="Picture Placeholder 20">
            <a:extLst>
              <a:ext uri="{FF2B5EF4-FFF2-40B4-BE49-F238E27FC236}">
                <a16:creationId xmlns:a16="http://schemas.microsoft.com/office/drawing/2014/main" id="{2FE1BC46-1B09-F645-B47A-4C7B3A0E4B45}"/>
              </a:ext>
            </a:extLst>
          </p:cNvPr>
          <p:cNvSpPr>
            <a:spLocks noGrp="1"/>
          </p:cNvSpPr>
          <p:nvPr>
            <p:ph type="pic" sz="quarter" idx="13" hasCustomPrompt="1"/>
          </p:nvPr>
        </p:nvSpPr>
        <p:spPr>
          <a:xfrm>
            <a:off x="685800" y="1687584"/>
            <a:ext cx="2452836" cy="32258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solidFill>
                  <a:srgbClr val="041E42"/>
                </a:solidFill>
                <a:highlight>
                  <a:srgbClr val="FFFF00"/>
                </a:highlight>
              </a:defRPr>
            </a:lvl1pPr>
          </a:lstStyle>
          <a:p>
            <a:r>
              <a:rPr lang="en-US"/>
              <a:t>Click icon to add a picture</a:t>
            </a:r>
          </a:p>
        </p:txBody>
      </p:sp>
      <p:sp>
        <p:nvSpPr>
          <p:cNvPr id="23" name="Text Placeholder 22">
            <a:extLst>
              <a:ext uri="{FF2B5EF4-FFF2-40B4-BE49-F238E27FC236}">
                <a16:creationId xmlns:a16="http://schemas.microsoft.com/office/drawing/2014/main" id="{49F3362A-5376-C541-8153-B3B56E1156D3}"/>
              </a:ext>
            </a:extLst>
          </p:cNvPr>
          <p:cNvSpPr>
            <a:spLocks noGrp="1"/>
          </p:cNvSpPr>
          <p:nvPr>
            <p:ph type="body" sz="quarter" idx="14" hasCustomPrompt="1"/>
          </p:nvPr>
        </p:nvSpPr>
        <p:spPr>
          <a:xfrm>
            <a:off x="3524250" y="2106684"/>
            <a:ext cx="4029075" cy="635000"/>
          </a:xfrm>
        </p:spPr>
        <p:txBody>
          <a:bodyPr>
            <a:normAutofit/>
          </a:bodyPr>
          <a:lstStyle>
            <a:lvl1pPr marL="0" indent="0" algn="l">
              <a:buNone/>
              <a:defRPr sz="3300" b="1" i="0">
                <a:latin typeface="Avenir Black" panose="02000503020000020003" pitchFamily="2" charset="0"/>
              </a:defRPr>
            </a:lvl1pPr>
          </a:lstStyle>
          <a:p>
            <a:pPr lvl="0"/>
            <a:r>
              <a:rPr lang="en-US"/>
              <a:t>Your Name</a:t>
            </a:r>
          </a:p>
        </p:txBody>
      </p:sp>
      <p:sp>
        <p:nvSpPr>
          <p:cNvPr id="24" name="Text Placeholder 22">
            <a:extLst>
              <a:ext uri="{FF2B5EF4-FFF2-40B4-BE49-F238E27FC236}">
                <a16:creationId xmlns:a16="http://schemas.microsoft.com/office/drawing/2014/main" id="{9048E181-C0D0-1040-8AEF-2D05C584F86C}"/>
              </a:ext>
            </a:extLst>
          </p:cNvPr>
          <p:cNvSpPr>
            <a:spLocks noGrp="1"/>
          </p:cNvSpPr>
          <p:nvPr>
            <p:ph type="body" sz="quarter" idx="15" hasCustomPrompt="1"/>
          </p:nvPr>
        </p:nvSpPr>
        <p:spPr>
          <a:xfrm>
            <a:off x="3524250" y="3059184"/>
            <a:ext cx="4029075" cy="1563616"/>
          </a:xfrm>
        </p:spPr>
        <p:txBody>
          <a:bodyPr>
            <a:normAutofit/>
          </a:bodyPr>
          <a:lstStyle>
            <a:lvl1pPr marL="0" indent="0" algn="l">
              <a:buNone/>
              <a:defRPr sz="1800" b="0" i="0">
                <a:latin typeface="Avenir" panose="02000503020000020003" pitchFamily="2" charset="0"/>
              </a:defRPr>
            </a:lvl1pPr>
          </a:lstStyle>
          <a:p>
            <a:pPr lvl="0"/>
            <a:r>
              <a:rPr lang="en-US"/>
              <a:t>Your Information</a:t>
            </a:r>
          </a:p>
        </p:txBody>
      </p:sp>
      <p:pic>
        <p:nvPicPr>
          <p:cNvPr id="26" name="Picture 25" descr="University of Kentucky Human Development Institute logo">
            <a:extLst>
              <a:ext uri="{FF2B5EF4-FFF2-40B4-BE49-F238E27FC236}">
                <a16:creationId xmlns:a16="http://schemas.microsoft.com/office/drawing/2014/main" id="{559261C7-FB78-1640-94F7-EDB052CC21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1380" y="5761258"/>
            <a:ext cx="2204891" cy="595092"/>
          </a:xfrm>
          <a:prstGeom prst="rect">
            <a:avLst/>
          </a:prstGeom>
        </p:spPr>
      </p:pic>
    </p:spTree>
    <p:extLst>
      <p:ext uri="{BB962C8B-B14F-4D97-AF65-F5344CB8AC3E}">
        <p14:creationId xmlns:p14="http://schemas.microsoft.com/office/powerpoint/2010/main" val="2476485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ogo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6" name="Picture 5" descr="University of Kentucky Human Development Institute logo">
            <a:extLst>
              <a:ext uri="{FF2B5EF4-FFF2-40B4-BE49-F238E27FC236}">
                <a16:creationId xmlns:a16="http://schemas.microsoft.com/office/drawing/2014/main" id="{1BE236C8-E0D4-DF4E-8A90-A8536A395A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9275" y="2686050"/>
            <a:ext cx="5505450" cy="1485900"/>
          </a:xfrm>
          <a:prstGeom prst="rect">
            <a:avLst/>
          </a:prstGeom>
        </p:spPr>
      </p:pic>
    </p:spTree>
    <p:extLst>
      <p:ext uri="{BB962C8B-B14F-4D97-AF65-F5344CB8AC3E}">
        <p14:creationId xmlns:p14="http://schemas.microsoft.com/office/powerpoint/2010/main" val="2979025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696888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a:t>Company Logo</a:t>
            </a:r>
          </a:p>
        </p:txBody>
      </p:sp>
    </p:spTree>
    <p:extLst>
      <p:ext uri="{BB962C8B-B14F-4D97-AF65-F5344CB8AC3E}">
        <p14:creationId xmlns:p14="http://schemas.microsoft.com/office/powerpoint/2010/main" val="10962374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latin typeface="Calibri"/>
              </a:rPr>
              <a:pPr/>
              <a:t>1/21/2026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a:t>Company Logo</a:t>
            </a:r>
          </a:p>
        </p:txBody>
      </p:sp>
    </p:spTree>
    <p:extLst>
      <p:ext uri="{BB962C8B-B14F-4D97-AF65-F5344CB8AC3E}">
        <p14:creationId xmlns:p14="http://schemas.microsoft.com/office/powerpoint/2010/main" val="33251438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latin typeface="Calibri"/>
              </a:rPr>
              <a:pPr/>
              <a:t>1/21/2026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a:t>Company Logo</a:t>
            </a:r>
          </a:p>
        </p:txBody>
      </p:sp>
    </p:spTree>
    <p:extLst>
      <p:ext uri="{BB962C8B-B14F-4D97-AF65-F5344CB8AC3E}">
        <p14:creationId xmlns:p14="http://schemas.microsoft.com/office/powerpoint/2010/main" val="354027648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latin typeface="Calibri"/>
              </a:rPr>
              <a:pPr/>
              <a:t>1/21/2026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a:t>Company Logo</a:t>
            </a:r>
          </a:p>
        </p:txBody>
      </p:sp>
    </p:spTree>
    <p:extLst>
      <p:ext uri="{BB962C8B-B14F-4D97-AF65-F5344CB8AC3E}">
        <p14:creationId xmlns:p14="http://schemas.microsoft.com/office/powerpoint/2010/main" val="13631476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 White">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4AC8C0-7C71-B349-84A7-85A1557AE35E}"/>
              </a:ext>
            </a:extLst>
          </p:cNvPr>
          <p:cNvPicPr>
            <a:picLocks noChangeAspect="1"/>
          </p:cNvPicPr>
          <p:nvPr/>
        </p:nvPicPr>
        <p:blipFill>
          <a:blip r:embed="rId2"/>
          <a:stretch>
            <a:fillRect/>
          </a:stretch>
        </p:blipFill>
        <p:spPr>
          <a:xfrm>
            <a:off x="-23813" y="-111517"/>
            <a:ext cx="9167813" cy="8581416"/>
          </a:xfrm>
          <a:prstGeom prst="rect">
            <a:avLst/>
          </a:prstGeom>
        </p:spPr>
      </p:pic>
      <p:sp>
        <p:nvSpPr>
          <p:cNvPr id="2" name="Title 1"/>
          <p:cNvSpPr>
            <a:spLocks noGrp="1"/>
          </p:cNvSpPr>
          <p:nvPr>
            <p:ph type="ctrTitle" hasCustomPrompt="1"/>
          </p:nvPr>
        </p:nvSpPr>
        <p:spPr>
          <a:xfrm>
            <a:off x="628650" y="498909"/>
            <a:ext cx="7585364" cy="2387600"/>
          </a:xfrm>
        </p:spPr>
        <p:txBody>
          <a:bodyPr anchor="b"/>
          <a:lstStyle>
            <a:lvl1pPr algn="l">
              <a:defRPr sz="4500" b="1" i="0">
                <a:latin typeface="Avenir Black" panose="02000503020000020003" pitchFamily="2" charset="0"/>
              </a:defRPr>
            </a:lvl1pPr>
          </a:lstStyle>
          <a:p>
            <a:r>
              <a:rPr lang="en-US"/>
              <a:t>Click to edit title</a:t>
            </a:r>
          </a:p>
        </p:txBody>
      </p:sp>
      <p:sp>
        <p:nvSpPr>
          <p:cNvPr id="3" name="Subtitle 2"/>
          <p:cNvSpPr>
            <a:spLocks noGrp="1"/>
          </p:cNvSpPr>
          <p:nvPr>
            <p:ph type="subTitle" idx="1"/>
          </p:nvPr>
        </p:nvSpPr>
        <p:spPr>
          <a:xfrm>
            <a:off x="628650" y="3143611"/>
            <a:ext cx="5598102" cy="1655762"/>
          </a:xfrm>
        </p:spPr>
        <p:txBody>
          <a:bodyPr/>
          <a:lstStyle>
            <a:lvl1pPr marL="0" indent="0" algn="l">
              <a:buNone/>
              <a:defRPr sz="1800" b="0" i="0">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b="0" i="0">
                <a:latin typeface="Avenir Book" panose="02000503020000020003" pitchFamily="2" charset="0"/>
              </a:defRPr>
            </a:lvl1p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b="0" i="0">
                <a:latin typeface="Avenir Book" panose="02000503020000020003" pitchFamily="2" charset="0"/>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b="0" i="0">
                <a:latin typeface="Avenir Book" panose="02000503020000020003" pitchFamily="2" charset="0"/>
              </a:defRPr>
            </a:lvl1p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8" name="Picture 7" descr="University of Kentucky Human Development Institute logo">
            <a:extLst>
              <a:ext uri="{FF2B5EF4-FFF2-40B4-BE49-F238E27FC236}">
                <a16:creationId xmlns:a16="http://schemas.microsoft.com/office/drawing/2014/main" id="{4DDCAB4B-0A3F-6C44-B819-DA0E9D4258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840" y="5603483"/>
            <a:ext cx="2123210" cy="573046"/>
          </a:xfrm>
          <a:prstGeom prst="rect">
            <a:avLst/>
          </a:prstGeom>
        </p:spPr>
      </p:pic>
      <p:pic>
        <p:nvPicPr>
          <p:cNvPr id="9" name="Picture 8" descr="University of Kentucky Human Development Institute logo">
            <a:extLst>
              <a:ext uri="{FF2B5EF4-FFF2-40B4-BE49-F238E27FC236}">
                <a16:creationId xmlns:a16="http://schemas.microsoft.com/office/drawing/2014/main" id="{3C9FFA98-1C2F-484F-8CA3-0B26AB2F4A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840" y="5510937"/>
            <a:ext cx="2466110" cy="665593"/>
          </a:xfrm>
          <a:prstGeom prst="rect">
            <a:avLst/>
          </a:prstGeom>
        </p:spPr>
      </p:pic>
    </p:spTree>
    <p:extLst>
      <p:ext uri="{BB962C8B-B14F-4D97-AF65-F5344CB8AC3E}">
        <p14:creationId xmlns:p14="http://schemas.microsoft.com/office/powerpoint/2010/main" val="315114009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5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latin typeface="Calibri"/>
              </a:rPr>
              <a:pPr/>
              <a:t>1/21/2026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a:t>Company Logo</a:t>
            </a:r>
          </a:p>
        </p:txBody>
      </p:sp>
    </p:spTree>
    <p:extLst>
      <p:ext uri="{BB962C8B-B14F-4D97-AF65-F5344CB8AC3E}">
        <p14:creationId xmlns:p14="http://schemas.microsoft.com/office/powerpoint/2010/main" val="17199087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6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latin typeface="Calibri"/>
              </a:rPr>
              <a:pPr/>
              <a:t>1/21/2026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a:t>Company Logo</a:t>
            </a:r>
          </a:p>
        </p:txBody>
      </p:sp>
    </p:spTree>
    <p:extLst>
      <p:ext uri="{BB962C8B-B14F-4D97-AF65-F5344CB8AC3E}">
        <p14:creationId xmlns:p14="http://schemas.microsoft.com/office/powerpoint/2010/main" val="164899678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latin typeface="Calibri"/>
              </a:rPr>
              <a:pPr/>
              <a:t>1/21/2026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transition spd="slow">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solidFill>
                  <a:prstClr val="black">
                    <a:tint val="75000"/>
                  </a:prstClr>
                </a:solidFill>
                <a:latin typeface="Calibri"/>
              </a:rPr>
              <a:pPr/>
              <a:t>1/21/2026</a:t>
            </a:fld>
            <a:endParaRPr lang="en-US">
              <a:solidFill>
                <a:prstClr val="black">
                  <a:tint val="75000"/>
                </a:prstClr>
              </a:solidFill>
              <a:latin typeface="Calibri"/>
            </a:endParaRPr>
          </a:p>
        </p:txBody>
      </p:sp>
      <p:sp>
        <p:nvSpPr>
          <p:cNvPr id="4" name="Footer Placeholder 4"/>
          <p:cNvSpPr>
            <a:spLocks noGrp="1"/>
          </p:cNvSpPr>
          <p:nvPr>
            <p:ph type="ftr" sz="quarter" idx="11"/>
          </p:nvPr>
        </p:nvSpPr>
        <p:spPr>
          <a:xfrm>
            <a:off x="3352800" y="6356350"/>
            <a:ext cx="2895600" cy="365125"/>
          </a:xfrm>
        </p:spPr>
        <p:txBody>
          <a:bodyPr/>
          <a:lstStyle/>
          <a:p>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UK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8" name="Picture 7" descr="University of Kentucky Human Development Institute logo">
            <a:extLst>
              <a:ext uri="{FF2B5EF4-FFF2-40B4-BE49-F238E27FC236}">
                <a16:creationId xmlns:a16="http://schemas.microsoft.com/office/drawing/2014/main" id="{666E918F-27E0-B547-ADEE-5E39BF0DF3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3525704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 UK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9" name="Picture 8" descr="University of Kentucky Human Development Institute logo">
            <a:extLst>
              <a:ext uri="{FF2B5EF4-FFF2-40B4-BE49-F238E27FC236}">
                <a16:creationId xmlns:a16="http://schemas.microsoft.com/office/drawing/2014/main" id="{48522172-8E93-41D2-ACDF-7377F05CC5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spTree>
    <p:extLst>
      <p:ext uri="{BB962C8B-B14F-4D97-AF65-F5344CB8AC3E}">
        <p14:creationId xmlns:p14="http://schemas.microsoft.com/office/powerpoint/2010/main" val="238347926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 UK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7" name="Picture 6" descr="University of Kentucky Human Development Institute logo">
            <a:extLst>
              <a:ext uri="{FF2B5EF4-FFF2-40B4-BE49-F238E27FC236}">
                <a16:creationId xmlns:a16="http://schemas.microsoft.com/office/drawing/2014/main" id="{6D528B5C-B7A8-4039-B236-D1F8FFDFDE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spTree>
    <p:extLst>
      <p:ext uri="{BB962C8B-B14F-4D97-AF65-F5344CB8AC3E}">
        <p14:creationId xmlns:p14="http://schemas.microsoft.com/office/powerpoint/2010/main" val="389999487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 UK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7" name="Picture 6">
            <a:extLst>
              <a:ext uri="{FF2B5EF4-FFF2-40B4-BE49-F238E27FC236}">
                <a16:creationId xmlns:a16="http://schemas.microsoft.com/office/drawing/2014/main" id="{7FD34936-B67B-4756-8275-3A0A2DFB8F26}"/>
              </a:ext>
            </a:extLst>
          </p:cNvPr>
          <p:cNvPicPr>
            <a:picLocks noChangeAspect="1"/>
          </p:cNvPicPr>
          <p:nvPr/>
        </p:nvPicPr>
        <p:blipFill>
          <a:blip r:embed="rId2"/>
          <a:stretch>
            <a:fillRect/>
          </a:stretch>
        </p:blipFill>
        <p:spPr>
          <a:xfrm>
            <a:off x="-23813" y="-111517"/>
            <a:ext cx="9167813" cy="8581416"/>
          </a:xfrm>
          <a:prstGeom prst="rect">
            <a:avLst/>
          </a:prstGeom>
        </p:spPr>
      </p:pic>
      <p:pic>
        <p:nvPicPr>
          <p:cNvPr id="8" name="Picture 7" descr="University of Kentucky Human Development Institute logo">
            <a:extLst>
              <a:ext uri="{FF2B5EF4-FFF2-40B4-BE49-F238E27FC236}">
                <a16:creationId xmlns:a16="http://schemas.microsoft.com/office/drawing/2014/main" id="{0BBAA061-87F6-4FC7-A9BD-278B0A0722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spTree>
    <p:extLst>
      <p:ext uri="{BB962C8B-B14F-4D97-AF65-F5344CB8AC3E}">
        <p14:creationId xmlns:p14="http://schemas.microsoft.com/office/powerpoint/2010/main" val="294708135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Navy">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white text on a black background&#10;&#10;Description automatically generated">
            <a:extLst>
              <a:ext uri="{FF2B5EF4-FFF2-40B4-BE49-F238E27FC236}">
                <a16:creationId xmlns:a16="http://schemas.microsoft.com/office/drawing/2014/main" id="{D9ECAE6A-FAF7-4771-8320-41EC44A716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55821" y="6027576"/>
            <a:ext cx="1119058" cy="748426"/>
          </a:xfrm>
          <a:prstGeom prst="rect">
            <a:avLst/>
          </a:prstGeom>
        </p:spPr>
      </p:pic>
    </p:spTree>
    <p:extLst>
      <p:ext uri="{BB962C8B-B14F-4D97-AF65-F5344CB8AC3E}">
        <p14:creationId xmlns:p14="http://schemas.microsoft.com/office/powerpoint/2010/main" val="238927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UK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9" name="Picture 8" descr="University of Kentucky Human Development Institute logo">
            <a:extLst>
              <a:ext uri="{FF2B5EF4-FFF2-40B4-BE49-F238E27FC236}">
                <a16:creationId xmlns:a16="http://schemas.microsoft.com/office/drawing/2014/main" id="{7F569A10-D3E2-0744-AF2E-53D55FA4CC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369493988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Avenir Book" panose="02000503020000020003" pitchFamily="2" charset="0"/>
              </a:defRPr>
            </a:lvl1pPr>
          </a:lstStyle>
          <a:p>
            <a:pPr defTabSz="914400"/>
            <a:fld id="{757B281C-5159-4971-8228-52B9A72E9ED2}" type="datetimeFigureOut">
              <a:rPr lang="en-US" smtClean="0">
                <a:solidFill>
                  <a:prstClr val="black">
                    <a:tint val="75000"/>
                  </a:prstClr>
                </a:solidFill>
                <a:latin typeface="Calibri"/>
              </a:rPr>
              <a:pPr defTabSz="914400"/>
              <a:t>1/21/2026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Avenir Book" panose="02000503020000020003" pitchFamily="2" charset="0"/>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Avenir Book" panose="02000503020000020003" pitchFamily="2" charset="0"/>
              </a:defRPr>
            </a:lvl1pPr>
          </a:lstStyle>
          <a:p>
            <a:pPr defTabSz="914400"/>
            <a:fld id="{33D6E5A2-EC83-451F-A719-9AC1370DD5CF}"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006520688"/>
      </p:ext>
    </p:extLst>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764" r:id="rId26"/>
    <p:sldLayoutId id="2147483765" r:id="rId27"/>
    <p:sldLayoutId id="2147483766" r:id="rId28"/>
    <p:sldLayoutId id="2147483768" r:id="rId29"/>
    <p:sldLayoutId id="2147483769" r:id="rId30"/>
    <p:sldLayoutId id="2147483770" r:id="rId31"/>
    <p:sldLayoutId id="2147483663" r:id="rId32"/>
    <p:sldLayoutId id="2147483672" r:id="rId33"/>
  </p:sldLayoutIdLst>
  <p:transition spd="slow">
    <p:wipe dir="d"/>
  </p:transition>
  <p:txStyles>
    <p:titleStyle>
      <a:lvl1pPr algn="l" defTabSz="685800" rtl="0" eaLnBrk="1" latinLnBrk="0" hangingPunct="1">
        <a:lnSpc>
          <a:spcPct val="90000"/>
        </a:lnSpc>
        <a:spcBef>
          <a:spcPct val="0"/>
        </a:spcBef>
        <a:buNone/>
        <a:defRPr sz="3300" b="1" i="0" kern="1200">
          <a:solidFill>
            <a:schemeClr val="tx1"/>
          </a:solidFill>
          <a:latin typeface="Avenir Heavy" panose="02000503020000020003"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venir"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venir"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venir"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venir"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venir"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ideo" Target="https://www.youtube.com/embed/V9vtfM6jJ78?feature=oembed" TargetMode="External"/><Relationship Id="rId5" Type="http://schemas.openxmlformats.org/officeDocument/2006/relationships/hyperlink" Target="https://youtu.be/V9vtfM6jJ78" TargetMode="Externa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hyperlink" Target="mailto:DDID.SupportedEmployment@ky.gov" TargetMode="Externa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0E5E0-41A9-4B23-9C1A-D1802D89A3B8}"/>
              </a:ext>
            </a:extLst>
          </p:cNvPr>
          <p:cNvSpPr>
            <a:spLocks noGrp="1"/>
          </p:cNvSpPr>
          <p:nvPr>
            <p:ph type="ctrTitle"/>
          </p:nvPr>
        </p:nvSpPr>
        <p:spPr/>
        <p:txBody>
          <a:bodyPr>
            <a:normAutofit fontScale="90000"/>
          </a:bodyPr>
          <a:lstStyle/>
          <a:p>
            <a:r>
              <a:rPr lang="en-US" sz="4800"/>
              <a:t>Getting to Know the Business,</a:t>
            </a:r>
            <a:br>
              <a:rPr lang="en-US" sz="4800"/>
            </a:br>
            <a:r>
              <a:rPr lang="en-US" sz="4800"/>
              <a:t>On the Job &amp; </a:t>
            </a:r>
            <a:br>
              <a:rPr lang="en-US" sz="4800"/>
            </a:br>
            <a:r>
              <a:rPr lang="en-US" sz="4800"/>
              <a:t>Long Term Supports</a:t>
            </a:r>
            <a:endParaRPr lang="en-US"/>
          </a:p>
        </p:txBody>
      </p:sp>
      <p:sp>
        <p:nvSpPr>
          <p:cNvPr id="7" name="Subtitle 6">
            <a:extLst>
              <a:ext uri="{FF2B5EF4-FFF2-40B4-BE49-F238E27FC236}">
                <a16:creationId xmlns:a16="http://schemas.microsoft.com/office/drawing/2014/main" id="{FFE24BFE-3304-49E0-A7D2-183CE80C6132}"/>
              </a:ext>
            </a:extLst>
          </p:cNvPr>
          <p:cNvSpPr>
            <a:spLocks noGrp="1"/>
          </p:cNvSpPr>
          <p:nvPr>
            <p:ph type="subTitle" idx="1"/>
          </p:nvPr>
        </p:nvSpPr>
        <p:spPr>
          <a:xfrm>
            <a:off x="702223" y="3440528"/>
            <a:ext cx="5598102" cy="1655762"/>
          </a:xfrm>
        </p:spPr>
        <p:txBody>
          <a:bodyPr/>
          <a:lstStyle/>
          <a:p>
            <a:pPr>
              <a:spcAft>
                <a:spcPts val="1800"/>
              </a:spcAft>
            </a:pPr>
            <a:r>
              <a:rPr lang="en-US" sz="2800">
                <a:latin typeface="+mn-lt"/>
              </a:rPr>
              <a:t>Supported Employment Core Training</a:t>
            </a:r>
          </a:p>
          <a:p>
            <a:pPr>
              <a:spcAft>
                <a:spcPts val="1800"/>
              </a:spcAft>
            </a:pPr>
            <a:r>
              <a:rPr lang="en-US" sz="2800">
                <a:latin typeface="+mn-lt"/>
              </a:rPr>
              <a:t>Session 1 - Zoom Day 3</a:t>
            </a:r>
          </a:p>
          <a:p>
            <a:endParaRPr lang="en-US"/>
          </a:p>
        </p:txBody>
      </p:sp>
    </p:spTree>
    <p:extLst>
      <p:ext uri="{BB962C8B-B14F-4D97-AF65-F5344CB8AC3E}">
        <p14:creationId xmlns:p14="http://schemas.microsoft.com/office/powerpoint/2010/main" val="4008238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Once the Job Begins</a:t>
            </a:r>
          </a:p>
        </p:txBody>
      </p:sp>
    </p:spTree>
    <p:extLst>
      <p:ext uri="{BB962C8B-B14F-4D97-AF65-F5344CB8AC3E}">
        <p14:creationId xmlns:p14="http://schemas.microsoft.com/office/powerpoint/2010/main" val="574544289"/>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5B30-B4C3-445A-8C4D-55D3A8DF7BE2}"/>
              </a:ext>
            </a:extLst>
          </p:cNvPr>
          <p:cNvSpPr>
            <a:spLocks noGrp="1"/>
          </p:cNvSpPr>
          <p:nvPr>
            <p:ph type="title"/>
          </p:nvPr>
        </p:nvSpPr>
        <p:spPr/>
        <p:txBody>
          <a:bodyPr/>
          <a:lstStyle/>
          <a:p>
            <a:r>
              <a:rPr lang="en-US"/>
              <a:t>Supported Employment Services	</a:t>
            </a:r>
          </a:p>
        </p:txBody>
      </p:sp>
      <p:sp>
        <p:nvSpPr>
          <p:cNvPr id="3" name="Content Placeholder 2">
            <a:extLst>
              <a:ext uri="{FF2B5EF4-FFF2-40B4-BE49-F238E27FC236}">
                <a16:creationId xmlns:a16="http://schemas.microsoft.com/office/drawing/2014/main" id="{D5D8BDE8-F919-4EE6-9208-8E7B70E26584}"/>
              </a:ext>
            </a:extLst>
          </p:cNvPr>
          <p:cNvSpPr>
            <a:spLocks noGrp="1"/>
          </p:cNvSpPr>
          <p:nvPr>
            <p:ph idx="1"/>
          </p:nvPr>
        </p:nvSpPr>
        <p:spPr/>
        <p:txBody>
          <a:bodyPr>
            <a:normAutofit/>
          </a:bodyPr>
          <a:lstStyle/>
          <a:p>
            <a:r>
              <a:rPr lang="en-US"/>
              <a:t>Intensive services to support someone to learn the job, routines, expectations and reach stability</a:t>
            </a:r>
          </a:p>
          <a:p>
            <a:r>
              <a:rPr lang="en-US"/>
              <a:t>Remember – these intensive Supported Employment Services are what are needed for someone to be eligible for supported employment</a:t>
            </a:r>
          </a:p>
          <a:p>
            <a:endParaRPr lang="en-US"/>
          </a:p>
          <a:p>
            <a:r>
              <a:rPr lang="en-US"/>
              <a:t>Minimum 30 days to a maximum of 2 years</a:t>
            </a:r>
          </a:p>
        </p:txBody>
      </p:sp>
    </p:spTree>
    <p:extLst>
      <p:ext uri="{BB962C8B-B14F-4D97-AF65-F5344CB8AC3E}">
        <p14:creationId xmlns:p14="http://schemas.microsoft.com/office/powerpoint/2010/main" val="675648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F121-84FE-4346-B268-454212EFBEBD}"/>
              </a:ext>
            </a:extLst>
          </p:cNvPr>
          <p:cNvSpPr>
            <a:spLocks noGrp="1"/>
          </p:cNvSpPr>
          <p:nvPr>
            <p:ph type="title"/>
          </p:nvPr>
        </p:nvSpPr>
        <p:spPr/>
        <p:txBody>
          <a:bodyPr/>
          <a:lstStyle/>
          <a:p>
            <a:r>
              <a:rPr lang="en-US"/>
              <a:t>Supported Employment Services	</a:t>
            </a:r>
          </a:p>
        </p:txBody>
      </p:sp>
      <p:sp>
        <p:nvSpPr>
          <p:cNvPr id="3" name="Content Placeholder 2">
            <a:extLst>
              <a:ext uri="{FF2B5EF4-FFF2-40B4-BE49-F238E27FC236}">
                <a16:creationId xmlns:a16="http://schemas.microsoft.com/office/drawing/2014/main" id="{A19C7939-FE3B-4858-8FE6-7F16162DA2E4}"/>
              </a:ext>
            </a:extLst>
          </p:cNvPr>
          <p:cNvSpPr>
            <a:spLocks noGrp="1"/>
          </p:cNvSpPr>
          <p:nvPr>
            <p:ph idx="1"/>
          </p:nvPr>
        </p:nvSpPr>
        <p:spPr/>
        <p:txBody>
          <a:bodyPr/>
          <a:lstStyle/>
          <a:p>
            <a:r>
              <a:rPr lang="en-US"/>
              <a:t>May occur on or off the job site</a:t>
            </a:r>
          </a:p>
          <a:p>
            <a:r>
              <a:rPr lang="en-US"/>
              <a:t>May be directly with or on behalf of the consumer </a:t>
            </a:r>
          </a:p>
          <a:p>
            <a:endParaRPr lang="en-US"/>
          </a:p>
          <a:p>
            <a:r>
              <a:rPr lang="en-US"/>
              <a:t>You will receive the authorization before the first day of work so you can bill</a:t>
            </a:r>
          </a:p>
          <a:p>
            <a:pPr lvl="1"/>
            <a:r>
              <a:rPr lang="en-US"/>
              <a:t>This is why the Job Acquisition Report gets submitted as early as you can, once all information is known</a:t>
            </a:r>
          </a:p>
        </p:txBody>
      </p:sp>
    </p:spTree>
    <p:extLst>
      <p:ext uri="{BB962C8B-B14F-4D97-AF65-F5344CB8AC3E}">
        <p14:creationId xmlns:p14="http://schemas.microsoft.com/office/powerpoint/2010/main" val="195196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1BCF-F2E0-4E60-98F1-8DFA7A5511EA}"/>
              </a:ext>
            </a:extLst>
          </p:cNvPr>
          <p:cNvSpPr>
            <a:spLocks noGrp="1"/>
          </p:cNvSpPr>
          <p:nvPr>
            <p:ph type="title"/>
          </p:nvPr>
        </p:nvSpPr>
        <p:spPr/>
        <p:txBody>
          <a:bodyPr/>
          <a:lstStyle/>
          <a:p>
            <a:r>
              <a:rPr lang="en-US"/>
              <a:t>On the Job</a:t>
            </a:r>
          </a:p>
        </p:txBody>
      </p:sp>
      <p:sp>
        <p:nvSpPr>
          <p:cNvPr id="4" name="Content Placeholder 2">
            <a:extLst>
              <a:ext uri="{FF2B5EF4-FFF2-40B4-BE49-F238E27FC236}">
                <a16:creationId xmlns:a16="http://schemas.microsoft.com/office/drawing/2014/main" id="{7B5EE626-2262-4620-88EB-182A794D922D}"/>
              </a:ext>
            </a:extLst>
          </p:cNvPr>
          <p:cNvSpPr>
            <a:spLocks noGrp="1"/>
          </p:cNvSpPr>
          <p:nvPr>
            <p:ph idx="1"/>
          </p:nvPr>
        </p:nvSpPr>
        <p:spPr>
          <a:xfrm>
            <a:off x="561273" y="1677889"/>
            <a:ext cx="7886700" cy="4351338"/>
          </a:xfrm>
        </p:spPr>
        <p:txBody>
          <a:bodyPr anchor="ctr">
            <a:noAutofit/>
          </a:bodyPr>
          <a:lstStyle/>
          <a:p>
            <a:pPr>
              <a:buClr>
                <a:schemeClr val="tx1"/>
              </a:buClr>
              <a:buFont typeface="Arial" panose="020B0604020202020204" pitchFamily="34" charset="0"/>
              <a:buChar char="•"/>
            </a:pPr>
            <a:r>
              <a:rPr lang="en-US" sz="2800"/>
              <a:t>Want to ensure that your client is seen as a valued employee of that business.</a:t>
            </a:r>
          </a:p>
          <a:p>
            <a:pPr>
              <a:buClr>
                <a:schemeClr val="tx1"/>
              </a:buClr>
              <a:buFont typeface="Arial" panose="020B0604020202020204" pitchFamily="34" charset="0"/>
              <a:buChar char="•"/>
            </a:pPr>
            <a:r>
              <a:rPr lang="en-US" sz="2800"/>
              <a:t>Be careful you don’t teach employers that people with a disability </a:t>
            </a:r>
            <a:r>
              <a:rPr lang="en-US" sz="2800" i="1"/>
              <a:t>need</a:t>
            </a:r>
            <a:r>
              <a:rPr lang="en-US" sz="2800"/>
              <a:t> someone with them. </a:t>
            </a:r>
          </a:p>
          <a:p>
            <a:pPr>
              <a:buClr>
                <a:schemeClr val="tx1"/>
              </a:buClr>
              <a:buFont typeface="Arial" panose="020B0604020202020204" pitchFamily="34" charset="0"/>
              <a:buChar char="•"/>
            </a:pPr>
            <a:r>
              <a:rPr lang="en-US" sz="2800"/>
              <a:t>When you are at the job site, be helpful but try not to get in the way of others doing their work OR others interacting with your client.</a:t>
            </a:r>
          </a:p>
          <a:p>
            <a:pPr>
              <a:buClr>
                <a:schemeClr val="tx1"/>
              </a:buClr>
              <a:buFont typeface="Arial" panose="020B0604020202020204" pitchFamily="34" charset="0"/>
              <a:buChar char="•"/>
            </a:pPr>
            <a:r>
              <a:rPr lang="en-US" sz="2800"/>
              <a:t>Promote typical interaction, as appropriate, with co-workers:</a:t>
            </a:r>
          </a:p>
          <a:p>
            <a:pPr lvl="1">
              <a:buClr>
                <a:schemeClr val="tx1"/>
              </a:buClr>
              <a:buFont typeface="Arial" panose="020B0604020202020204" pitchFamily="34" charset="0"/>
              <a:buChar char="•"/>
            </a:pPr>
            <a:r>
              <a:rPr lang="en-US" sz="2800"/>
              <a:t>Have your client ask for help or direction</a:t>
            </a:r>
          </a:p>
          <a:p>
            <a:pPr lvl="1">
              <a:buClr>
                <a:schemeClr val="tx1"/>
              </a:buClr>
              <a:buFont typeface="Arial" panose="020B0604020202020204" pitchFamily="34" charset="0"/>
              <a:buChar char="•"/>
            </a:pPr>
            <a:r>
              <a:rPr lang="en-US" sz="2800"/>
              <a:t>Have him/her greet co-workers upon arrival</a:t>
            </a:r>
          </a:p>
        </p:txBody>
      </p:sp>
    </p:spTree>
    <p:extLst>
      <p:ext uri="{BB962C8B-B14F-4D97-AF65-F5344CB8AC3E}">
        <p14:creationId xmlns:p14="http://schemas.microsoft.com/office/powerpoint/2010/main" val="1054531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DCF3-2A43-4A4B-9996-58AA5EB75472}"/>
              </a:ext>
            </a:extLst>
          </p:cNvPr>
          <p:cNvSpPr>
            <a:spLocks noGrp="1"/>
          </p:cNvSpPr>
          <p:nvPr>
            <p:ph type="title"/>
          </p:nvPr>
        </p:nvSpPr>
        <p:spPr>
          <a:xfrm>
            <a:off x="628650" y="-1403383"/>
            <a:ext cx="7886700" cy="1325563"/>
          </a:xfrm>
        </p:spPr>
        <p:txBody>
          <a:bodyPr/>
          <a:lstStyle/>
          <a:p>
            <a:r>
              <a:rPr lang="en-US"/>
              <a:t>Balance of support and independence</a:t>
            </a:r>
          </a:p>
        </p:txBody>
      </p:sp>
      <p:graphicFrame>
        <p:nvGraphicFramePr>
          <p:cNvPr id="4" name="Content Placeholder 2" descr="The goal is independence on the job. Be intentional about NOT becoming part of the job. Find supports that do not include your physical presence - what is already there? What needs to be brought in? (Apps, checklists, and other supports), IF you will be present providing support at first, be on the lookout for including these things ASAP! &#10;&#10;">
            <a:extLst>
              <a:ext uri="{FF2B5EF4-FFF2-40B4-BE49-F238E27FC236}">
                <a16:creationId xmlns:a16="http://schemas.microsoft.com/office/drawing/2014/main" id="{FA81DA95-BB85-407B-B76C-1A2DD8CFA3CA}"/>
              </a:ext>
            </a:extLst>
          </p:cNvPr>
          <p:cNvGraphicFramePr>
            <a:graphicFrameLocks noGrp="1"/>
          </p:cNvGraphicFramePr>
          <p:nvPr>
            <p:ph idx="1"/>
            <p:extLst>
              <p:ext uri="{D42A27DB-BD31-4B8C-83A1-F6EECF244321}">
                <p14:modId xmlns:p14="http://schemas.microsoft.com/office/powerpoint/2010/main" val="1174053826"/>
              </p:ext>
            </p:extLst>
          </p:nvPr>
        </p:nvGraphicFramePr>
        <p:xfrm>
          <a:off x="510268" y="296497"/>
          <a:ext cx="8123464" cy="6417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9990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3FD0-ACAD-40BA-9F4B-FE747D5B0F6D}"/>
              </a:ext>
            </a:extLst>
          </p:cNvPr>
          <p:cNvSpPr>
            <a:spLocks noGrp="1"/>
          </p:cNvSpPr>
          <p:nvPr>
            <p:ph type="title"/>
          </p:nvPr>
        </p:nvSpPr>
        <p:spPr/>
        <p:txBody>
          <a:bodyPr/>
          <a:lstStyle/>
          <a:p>
            <a:r>
              <a:rPr lang="en-US"/>
              <a:t>Supported Employment Services - examples</a:t>
            </a:r>
          </a:p>
        </p:txBody>
      </p:sp>
      <p:sp>
        <p:nvSpPr>
          <p:cNvPr id="3" name="Content Placeholder 2">
            <a:extLst>
              <a:ext uri="{FF2B5EF4-FFF2-40B4-BE49-F238E27FC236}">
                <a16:creationId xmlns:a16="http://schemas.microsoft.com/office/drawing/2014/main" id="{59220D62-2063-46B4-92AB-E12BEA62D538}"/>
              </a:ext>
            </a:extLst>
          </p:cNvPr>
          <p:cNvSpPr>
            <a:spLocks noGrp="1"/>
          </p:cNvSpPr>
          <p:nvPr>
            <p:ph idx="1"/>
          </p:nvPr>
        </p:nvSpPr>
        <p:spPr>
          <a:xfrm>
            <a:off x="552450" y="1704978"/>
            <a:ext cx="8210550" cy="5184106"/>
          </a:xfrm>
        </p:spPr>
        <p:txBody>
          <a:bodyPr>
            <a:normAutofit fontScale="77500" lnSpcReduction="20000"/>
          </a:bodyPr>
          <a:lstStyle/>
          <a:p>
            <a:pPr>
              <a:lnSpc>
                <a:spcPct val="118000"/>
              </a:lnSpc>
            </a:pPr>
            <a:r>
              <a:rPr lang="en-US" sz="3100" dirty="0"/>
              <a:t>Support learning of essential job functions</a:t>
            </a:r>
          </a:p>
          <a:p>
            <a:pPr>
              <a:lnSpc>
                <a:spcPct val="118000"/>
              </a:lnSpc>
            </a:pPr>
            <a:r>
              <a:rPr lang="en-US" sz="3100" dirty="0"/>
              <a:t>Facilitate introductions</a:t>
            </a:r>
          </a:p>
          <a:p>
            <a:pPr>
              <a:lnSpc>
                <a:spcPct val="118000"/>
              </a:lnSpc>
            </a:pPr>
            <a:r>
              <a:rPr lang="en-US" sz="3100" dirty="0"/>
              <a:t>Facilitating clear communication &amp; expectations with supervisor and co-workers</a:t>
            </a:r>
          </a:p>
          <a:p>
            <a:pPr lvl="1">
              <a:lnSpc>
                <a:spcPct val="118000"/>
              </a:lnSpc>
            </a:pPr>
            <a:r>
              <a:rPr lang="en-US" sz="3100" dirty="0"/>
              <a:t>Guide through onboarding process (email/training) </a:t>
            </a:r>
          </a:p>
          <a:p>
            <a:pPr lvl="1">
              <a:lnSpc>
                <a:spcPct val="118000"/>
              </a:lnSpc>
            </a:pPr>
            <a:r>
              <a:rPr lang="en-US" sz="3100" dirty="0"/>
              <a:t>Understand tasks</a:t>
            </a:r>
          </a:p>
          <a:p>
            <a:pPr lvl="1">
              <a:lnSpc>
                <a:spcPct val="118000"/>
              </a:lnSpc>
            </a:pPr>
            <a:r>
              <a:rPr lang="en-US" sz="3100" dirty="0"/>
              <a:t>Understand chain of command</a:t>
            </a:r>
          </a:p>
          <a:p>
            <a:pPr lvl="1">
              <a:lnSpc>
                <a:spcPct val="118000"/>
              </a:lnSpc>
            </a:pPr>
            <a:r>
              <a:rPr lang="en-US" sz="3100" dirty="0"/>
              <a:t>Understand where to ask questions</a:t>
            </a:r>
          </a:p>
          <a:p>
            <a:pPr>
              <a:lnSpc>
                <a:spcPct val="118000"/>
              </a:lnSpc>
            </a:pPr>
            <a:r>
              <a:rPr lang="en-US" sz="3100" dirty="0"/>
              <a:t>Help establish workplace routines</a:t>
            </a:r>
          </a:p>
          <a:p>
            <a:pPr lvl="1">
              <a:lnSpc>
                <a:spcPct val="118000"/>
              </a:lnSpc>
            </a:pPr>
            <a:r>
              <a:rPr lang="en-US" sz="3100" dirty="0"/>
              <a:t>Clock in/out</a:t>
            </a:r>
          </a:p>
          <a:p>
            <a:pPr lvl="1">
              <a:lnSpc>
                <a:spcPct val="118000"/>
              </a:lnSpc>
            </a:pPr>
            <a:r>
              <a:rPr lang="en-US" sz="3100" dirty="0"/>
              <a:t>Sequence of typical tasks</a:t>
            </a:r>
          </a:p>
          <a:p>
            <a:pPr lvl="1">
              <a:lnSpc>
                <a:spcPct val="118000"/>
              </a:lnSpc>
            </a:pPr>
            <a:r>
              <a:rPr lang="en-US" sz="3100" dirty="0"/>
              <a:t>Breaks </a:t>
            </a:r>
          </a:p>
          <a:p>
            <a:pPr>
              <a:lnSpc>
                <a:spcPct val="118000"/>
              </a:lnSpc>
            </a:pPr>
            <a:endParaRPr lang="en-US" dirty="0"/>
          </a:p>
        </p:txBody>
      </p:sp>
    </p:spTree>
    <p:extLst>
      <p:ext uri="{BB962C8B-B14F-4D97-AF65-F5344CB8AC3E}">
        <p14:creationId xmlns:p14="http://schemas.microsoft.com/office/powerpoint/2010/main" val="212705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C9A0-3492-4417-864E-7E343DFE2116}"/>
              </a:ext>
            </a:extLst>
          </p:cNvPr>
          <p:cNvSpPr>
            <a:spLocks noGrp="1"/>
          </p:cNvSpPr>
          <p:nvPr>
            <p:ph type="title"/>
          </p:nvPr>
        </p:nvSpPr>
        <p:spPr/>
        <p:txBody>
          <a:bodyPr/>
          <a:lstStyle/>
          <a:p>
            <a:r>
              <a:rPr lang="en-US"/>
              <a:t>Supported Employment Services – examples </a:t>
            </a:r>
          </a:p>
        </p:txBody>
      </p:sp>
      <p:sp>
        <p:nvSpPr>
          <p:cNvPr id="3" name="Content Placeholder 2">
            <a:extLst>
              <a:ext uri="{FF2B5EF4-FFF2-40B4-BE49-F238E27FC236}">
                <a16:creationId xmlns:a16="http://schemas.microsoft.com/office/drawing/2014/main" id="{202DD790-919F-4329-9333-093C5DF45329}"/>
              </a:ext>
            </a:extLst>
          </p:cNvPr>
          <p:cNvSpPr>
            <a:spLocks noGrp="1"/>
          </p:cNvSpPr>
          <p:nvPr>
            <p:ph idx="1"/>
          </p:nvPr>
        </p:nvSpPr>
        <p:spPr>
          <a:xfrm>
            <a:off x="352425" y="1690689"/>
            <a:ext cx="7886700" cy="4667249"/>
          </a:xfrm>
        </p:spPr>
        <p:txBody>
          <a:bodyPr>
            <a:normAutofit fontScale="77500" lnSpcReduction="20000"/>
          </a:bodyPr>
          <a:lstStyle/>
          <a:p>
            <a:pPr>
              <a:lnSpc>
                <a:spcPct val="128000"/>
              </a:lnSpc>
            </a:pPr>
            <a:r>
              <a:rPr lang="en-US" sz="3100" dirty="0"/>
              <a:t>Use what you know: </a:t>
            </a:r>
          </a:p>
          <a:p>
            <a:pPr lvl="1">
              <a:lnSpc>
                <a:spcPct val="128000"/>
              </a:lnSpc>
            </a:pPr>
            <a:r>
              <a:rPr lang="en-US" sz="3100" dirty="0"/>
              <a:t>How does the person best learn and are instructions provided in this manner?</a:t>
            </a:r>
          </a:p>
          <a:p>
            <a:pPr lvl="1">
              <a:lnSpc>
                <a:spcPct val="128000"/>
              </a:lnSpc>
            </a:pPr>
            <a:r>
              <a:rPr lang="en-US" sz="3100" dirty="0"/>
              <a:t>How can you adjust or supplement what is typically offered? </a:t>
            </a:r>
          </a:p>
          <a:p>
            <a:pPr marL="0" indent="0">
              <a:buNone/>
            </a:pPr>
            <a:endParaRPr lang="en-US" sz="3100" dirty="0"/>
          </a:p>
          <a:p>
            <a:pPr>
              <a:lnSpc>
                <a:spcPct val="118000"/>
              </a:lnSpc>
            </a:pPr>
            <a:r>
              <a:rPr lang="en-US" sz="3100" dirty="0"/>
              <a:t>Note any difficulties and offer additional support </a:t>
            </a:r>
          </a:p>
          <a:p>
            <a:pPr lvl="1">
              <a:lnSpc>
                <a:spcPct val="118000"/>
              </a:lnSpc>
            </a:pPr>
            <a:r>
              <a:rPr lang="en-US" sz="3100" dirty="0"/>
              <a:t>Chunking tasks, breaking tasks into more steps</a:t>
            </a:r>
          </a:p>
          <a:p>
            <a:pPr lvl="1">
              <a:lnSpc>
                <a:spcPct val="118000"/>
              </a:lnSpc>
            </a:pPr>
            <a:r>
              <a:rPr lang="en-US" sz="3100" dirty="0"/>
              <a:t>Model tasks and practice</a:t>
            </a:r>
          </a:p>
          <a:p>
            <a:pPr lvl="1">
              <a:lnSpc>
                <a:spcPct val="118000"/>
              </a:lnSpc>
            </a:pPr>
            <a:r>
              <a:rPr lang="en-US" sz="3100" dirty="0"/>
              <a:t>Clarify type of instruction (is it consistent and in a manner that is understandable?)</a:t>
            </a:r>
            <a:endParaRPr lang="en-US" dirty="0"/>
          </a:p>
          <a:p>
            <a:endParaRPr lang="en-US" dirty="0"/>
          </a:p>
        </p:txBody>
      </p:sp>
    </p:spTree>
    <p:extLst>
      <p:ext uri="{BB962C8B-B14F-4D97-AF65-F5344CB8AC3E}">
        <p14:creationId xmlns:p14="http://schemas.microsoft.com/office/powerpoint/2010/main" val="2847344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3A1ACA-D285-43DC-907C-A328AD4787F1}"/>
              </a:ext>
            </a:extLst>
          </p:cNvPr>
          <p:cNvSpPr>
            <a:spLocks noGrp="1"/>
          </p:cNvSpPr>
          <p:nvPr>
            <p:ph type="title"/>
          </p:nvPr>
        </p:nvSpPr>
        <p:spPr/>
        <p:txBody>
          <a:bodyPr>
            <a:normAutofit fontScale="90000"/>
          </a:bodyPr>
          <a:lstStyle/>
          <a:p>
            <a:r>
              <a:rPr lang="en-US"/>
              <a:t>Supported Employment Services – </a:t>
            </a:r>
            <a:br>
              <a:rPr lang="en-US"/>
            </a:br>
            <a:r>
              <a:rPr lang="en-US"/>
              <a:t>connecting people to what they need</a:t>
            </a:r>
          </a:p>
        </p:txBody>
      </p:sp>
      <p:sp>
        <p:nvSpPr>
          <p:cNvPr id="5" name="Content Placeholder 4">
            <a:extLst>
              <a:ext uri="{FF2B5EF4-FFF2-40B4-BE49-F238E27FC236}">
                <a16:creationId xmlns:a16="http://schemas.microsoft.com/office/drawing/2014/main" id="{F8A57508-EEA3-4DF6-A387-6650A40DE27E}"/>
              </a:ext>
            </a:extLst>
          </p:cNvPr>
          <p:cNvSpPr>
            <a:spLocks noGrp="1"/>
          </p:cNvSpPr>
          <p:nvPr>
            <p:ph sz="half" idx="1"/>
          </p:nvPr>
        </p:nvSpPr>
        <p:spPr>
          <a:xfrm>
            <a:off x="313323" y="1677989"/>
            <a:ext cx="3886200" cy="4351338"/>
          </a:xfrm>
        </p:spPr>
        <p:txBody>
          <a:bodyPr>
            <a:noAutofit/>
          </a:bodyPr>
          <a:lstStyle/>
          <a:p>
            <a:pPr marL="469900" lvl="0" indent="-457200" algn="l" rtl="0">
              <a:lnSpc>
                <a:spcPct val="118000"/>
              </a:lnSpc>
              <a:spcBef>
                <a:spcPts val="1000"/>
              </a:spcBef>
              <a:spcAft>
                <a:spcPts val="0"/>
              </a:spcAft>
              <a:buClr>
                <a:schemeClr val="tx1"/>
              </a:buClr>
            </a:pPr>
            <a:r>
              <a:rPr lang="en-US" sz="2400" dirty="0"/>
              <a:t>Lighting</a:t>
            </a:r>
          </a:p>
          <a:p>
            <a:pPr marL="469900" lvl="0" indent="-457200" algn="l" rtl="0">
              <a:lnSpc>
                <a:spcPct val="118000"/>
              </a:lnSpc>
              <a:spcBef>
                <a:spcPts val="1000"/>
              </a:spcBef>
              <a:spcAft>
                <a:spcPts val="0"/>
              </a:spcAft>
              <a:buClr>
                <a:schemeClr val="tx1"/>
              </a:buClr>
            </a:pPr>
            <a:r>
              <a:rPr lang="en-US" sz="2400" dirty="0"/>
              <a:t>Noise Cancelling Headphones</a:t>
            </a:r>
          </a:p>
          <a:p>
            <a:pPr marL="469900" lvl="0" indent="-457200" algn="l" rtl="0">
              <a:lnSpc>
                <a:spcPct val="118000"/>
              </a:lnSpc>
              <a:spcBef>
                <a:spcPts val="1000"/>
              </a:spcBef>
              <a:spcAft>
                <a:spcPts val="0"/>
              </a:spcAft>
              <a:buClr>
                <a:schemeClr val="tx1"/>
              </a:buClr>
            </a:pPr>
            <a:r>
              <a:rPr lang="en-US" sz="2400" dirty="0"/>
              <a:t>Zoom option for meetings</a:t>
            </a:r>
          </a:p>
          <a:p>
            <a:pPr marL="469900" lvl="0" indent="-457200" algn="l" rtl="0">
              <a:lnSpc>
                <a:spcPct val="118000"/>
              </a:lnSpc>
              <a:spcBef>
                <a:spcPts val="1000"/>
              </a:spcBef>
              <a:spcAft>
                <a:spcPts val="0"/>
              </a:spcAft>
              <a:buClr>
                <a:schemeClr val="tx1"/>
              </a:buClr>
            </a:pPr>
            <a:r>
              <a:rPr lang="en-US" sz="2400" dirty="0"/>
              <a:t>Breaks</a:t>
            </a:r>
          </a:p>
          <a:p>
            <a:pPr marL="469900" lvl="0" indent="-457200" algn="l" rtl="0">
              <a:lnSpc>
                <a:spcPct val="118000"/>
              </a:lnSpc>
              <a:spcBef>
                <a:spcPts val="1000"/>
              </a:spcBef>
              <a:spcAft>
                <a:spcPts val="0"/>
              </a:spcAft>
              <a:buClr>
                <a:schemeClr val="tx1"/>
              </a:buClr>
            </a:pPr>
            <a:r>
              <a:rPr lang="en-US" sz="2400" dirty="0"/>
              <a:t>Ability to close a door</a:t>
            </a:r>
          </a:p>
          <a:p>
            <a:pPr marL="469900" lvl="0" indent="-457200" algn="l" rtl="0">
              <a:lnSpc>
                <a:spcPct val="118000"/>
              </a:lnSpc>
              <a:spcBef>
                <a:spcPts val="1000"/>
              </a:spcBef>
              <a:spcAft>
                <a:spcPts val="0"/>
              </a:spcAft>
              <a:buClr>
                <a:schemeClr val="tx1"/>
              </a:buClr>
            </a:pPr>
            <a:r>
              <a:rPr lang="en-US" sz="2400" dirty="0"/>
              <a:t>Remote work option/hybrid </a:t>
            </a:r>
          </a:p>
          <a:p>
            <a:pPr marL="469900" lvl="0" indent="-457200" algn="l" rtl="0">
              <a:lnSpc>
                <a:spcPct val="118000"/>
              </a:lnSpc>
              <a:spcBef>
                <a:spcPts val="1000"/>
              </a:spcBef>
              <a:spcAft>
                <a:spcPts val="0"/>
              </a:spcAft>
              <a:buClr>
                <a:schemeClr val="tx1"/>
              </a:buClr>
            </a:pPr>
            <a:r>
              <a:rPr lang="en-US" sz="2400" dirty="0"/>
              <a:t>Different material for uniform</a:t>
            </a:r>
          </a:p>
        </p:txBody>
      </p:sp>
      <p:sp>
        <p:nvSpPr>
          <p:cNvPr id="6" name="Content Placeholder 5">
            <a:extLst>
              <a:ext uri="{FF2B5EF4-FFF2-40B4-BE49-F238E27FC236}">
                <a16:creationId xmlns:a16="http://schemas.microsoft.com/office/drawing/2014/main" id="{3588210E-7E8B-4C3F-8A1C-C0CA92AFD8C1}"/>
              </a:ext>
            </a:extLst>
          </p:cNvPr>
          <p:cNvSpPr>
            <a:spLocks noGrp="1"/>
          </p:cNvSpPr>
          <p:nvPr>
            <p:ph sz="half" idx="2"/>
          </p:nvPr>
        </p:nvSpPr>
        <p:spPr>
          <a:xfrm>
            <a:off x="4857750" y="1778000"/>
            <a:ext cx="3886200" cy="4351338"/>
          </a:xfrm>
        </p:spPr>
        <p:txBody>
          <a:bodyPr>
            <a:normAutofit/>
          </a:bodyPr>
          <a:lstStyle/>
          <a:p>
            <a:pPr marL="469900" lvl="0" indent="-457200" algn="l" rtl="0">
              <a:lnSpc>
                <a:spcPct val="128000"/>
              </a:lnSpc>
              <a:spcBef>
                <a:spcPts val="0"/>
              </a:spcBef>
              <a:spcAft>
                <a:spcPts val="0"/>
              </a:spcAft>
            </a:pPr>
            <a:r>
              <a:rPr lang="en-US" sz="2400"/>
              <a:t>Meeting agenda in advance; tight timeframes</a:t>
            </a:r>
          </a:p>
          <a:p>
            <a:pPr marL="469900" lvl="0" indent="-457200" algn="l" rtl="0">
              <a:lnSpc>
                <a:spcPct val="128000"/>
              </a:lnSpc>
              <a:spcBef>
                <a:spcPts val="0"/>
              </a:spcBef>
              <a:spcAft>
                <a:spcPts val="0"/>
              </a:spcAft>
            </a:pPr>
            <a:r>
              <a:rPr lang="en-US" sz="2400"/>
              <a:t>Agreed upon methods for communication</a:t>
            </a:r>
          </a:p>
          <a:p>
            <a:pPr marL="469900" lvl="0" indent="-457200" algn="l" rtl="0">
              <a:lnSpc>
                <a:spcPct val="128000"/>
              </a:lnSpc>
              <a:spcBef>
                <a:spcPts val="0"/>
              </a:spcBef>
              <a:spcAft>
                <a:spcPts val="0"/>
              </a:spcAft>
            </a:pPr>
            <a:r>
              <a:rPr lang="en-US" sz="2400"/>
              <a:t>Clear expectations (written, verbal, pictures)</a:t>
            </a:r>
          </a:p>
          <a:p>
            <a:pPr marL="469900" lvl="0" indent="-457200" algn="l" rtl="0">
              <a:lnSpc>
                <a:spcPct val="128000"/>
              </a:lnSpc>
              <a:spcBef>
                <a:spcPts val="0"/>
              </a:spcBef>
              <a:spcAft>
                <a:spcPts val="0"/>
              </a:spcAft>
            </a:pPr>
            <a:r>
              <a:rPr lang="en-US" sz="2400"/>
              <a:t>Point (safe) person for questions and translation </a:t>
            </a:r>
          </a:p>
        </p:txBody>
      </p:sp>
      <p:cxnSp>
        <p:nvCxnSpPr>
          <p:cNvPr id="3" name="Straight Connector 2">
            <a:extLst>
              <a:ext uri="{FF2B5EF4-FFF2-40B4-BE49-F238E27FC236}">
                <a16:creationId xmlns:a16="http://schemas.microsoft.com/office/drawing/2014/main" id="{CE25B0D3-BA1C-407A-8122-F63C8ED57833}"/>
              </a:ext>
            </a:extLst>
          </p:cNvPr>
          <p:cNvCxnSpPr/>
          <p:nvPr/>
        </p:nvCxnSpPr>
        <p:spPr>
          <a:xfrm>
            <a:off x="4305300" y="1819275"/>
            <a:ext cx="0" cy="4495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530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01" y="-39099"/>
            <a:ext cx="7886700" cy="1325563"/>
          </a:xfrm>
        </p:spPr>
        <p:txBody>
          <a:bodyPr>
            <a:normAutofit/>
          </a:bodyPr>
          <a:lstStyle/>
          <a:p>
            <a:r>
              <a:rPr lang="en-US"/>
              <a:t>Assistive Technology – </a:t>
            </a:r>
            <a:br>
              <a:rPr lang="en-US"/>
            </a:br>
            <a:r>
              <a:rPr lang="en-US"/>
              <a:t>Rehab Techs</a:t>
            </a:r>
          </a:p>
        </p:txBody>
      </p:sp>
      <p:sp>
        <p:nvSpPr>
          <p:cNvPr id="3" name="Content Placeholder 2"/>
          <p:cNvSpPr>
            <a:spLocks noGrp="1"/>
          </p:cNvSpPr>
          <p:nvPr>
            <p:ph idx="1"/>
          </p:nvPr>
        </p:nvSpPr>
        <p:spPr>
          <a:xfrm>
            <a:off x="241901" y="1266095"/>
            <a:ext cx="8273448" cy="3818367"/>
          </a:xfrm>
        </p:spPr>
        <p:txBody>
          <a:bodyPr>
            <a:normAutofit fontScale="92500"/>
          </a:bodyPr>
          <a:lstStyle/>
          <a:p>
            <a:r>
              <a:rPr lang="en-US" sz="2800">
                <a:solidFill>
                  <a:srgbClr val="FFFF00"/>
                </a:solidFill>
              </a:rPr>
              <a:t>Available to all consumers of OVR service, if referred by VR Counselor</a:t>
            </a:r>
          </a:p>
          <a:p>
            <a:pPr>
              <a:buFont typeface="Arial" panose="020B0604020202020204" pitchFamily="34" charset="0"/>
              <a:buChar char="•"/>
            </a:pPr>
            <a:r>
              <a:rPr lang="en-US" sz="2800"/>
              <a:t>Common supports include help with memory and retention, communication, and overcoming physical barriers, as well as assistance with workflow and ergonomics.</a:t>
            </a:r>
          </a:p>
          <a:p>
            <a:pPr>
              <a:buFont typeface="Arial" panose="020B0604020202020204" pitchFamily="34" charset="0"/>
              <a:buChar char="•"/>
            </a:pPr>
            <a:r>
              <a:rPr lang="en-US" sz="2800"/>
              <a:t>Able to consult but also have a budget to purchase items.</a:t>
            </a:r>
          </a:p>
          <a:p>
            <a:pPr>
              <a:buFont typeface="Arial" panose="020B0604020202020204" pitchFamily="34" charset="0"/>
              <a:buChar char="•"/>
            </a:pPr>
            <a:r>
              <a:rPr lang="en-US" sz="2800"/>
              <a:t>Items to lend/try out, also look for KATS Network.</a:t>
            </a:r>
          </a:p>
          <a:p>
            <a:pPr>
              <a:buFont typeface="Arial" panose="020B0604020202020204" pitchFamily="34" charset="0"/>
              <a:buChar char="•"/>
            </a:pPr>
            <a:r>
              <a:rPr lang="en-US" sz="2800"/>
              <a:t>Could ask the Case Manager about purchases as well.</a:t>
            </a:r>
          </a:p>
          <a:p>
            <a:endParaRPr lang="en-US"/>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8207" y="5235306"/>
            <a:ext cx="1428750" cy="142875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5336" y="5478978"/>
            <a:ext cx="882755" cy="1017270"/>
          </a:xfrm>
          <a:prstGeom prst="rect">
            <a:avLst/>
          </a:prstGeom>
        </p:spPr>
      </p:pic>
      <p:pic>
        <p:nvPicPr>
          <p:cNvPr id="5124"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732890" y="5288278"/>
            <a:ext cx="1320686" cy="11868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8264" y="5140264"/>
            <a:ext cx="912019" cy="16188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466341"/>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do I talk to?</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600"/>
              <a:t>Supported Employee</a:t>
            </a:r>
          </a:p>
          <a:p>
            <a:pPr>
              <a:buFont typeface="Arial" panose="020B0604020202020204" pitchFamily="34" charset="0"/>
              <a:buChar char="•"/>
            </a:pPr>
            <a:r>
              <a:rPr lang="en-US" sz="2600"/>
              <a:t>Supervisor</a:t>
            </a:r>
          </a:p>
          <a:p>
            <a:pPr>
              <a:buFont typeface="Arial" panose="020B0604020202020204" pitchFamily="34" charset="0"/>
              <a:buChar char="•"/>
            </a:pPr>
            <a:r>
              <a:rPr lang="en-US" sz="2600"/>
              <a:t>Co-workers</a:t>
            </a:r>
          </a:p>
          <a:p>
            <a:pPr>
              <a:buFont typeface="Arial" panose="020B0604020202020204" pitchFamily="34" charset="0"/>
              <a:buChar char="•"/>
            </a:pPr>
            <a:r>
              <a:rPr lang="en-US" sz="2600"/>
              <a:t>Family or residential staff (key people)</a:t>
            </a:r>
          </a:p>
          <a:p>
            <a:endParaRPr lang="en-US" sz="2600"/>
          </a:p>
          <a:p>
            <a:pPr>
              <a:buNone/>
            </a:pPr>
            <a:r>
              <a:rPr lang="en-US" sz="2600"/>
              <a:t>Obviously, you only speak to people you are allowed to speak with. If employee didn’t disclose, you do not begin to follow up with employer or co-workers.</a:t>
            </a:r>
          </a:p>
          <a:p>
            <a:endParaRPr lang="en-US"/>
          </a:p>
        </p:txBody>
      </p:sp>
    </p:spTree>
    <p:extLst>
      <p:ext uri="{BB962C8B-B14F-4D97-AF65-F5344CB8AC3E}">
        <p14:creationId xmlns:p14="http://schemas.microsoft.com/office/powerpoint/2010/main" val="2583786021"/>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 Prepared for the First Day</a:t>
            </a:r>
          </a:p>
        </p:txBody>
      </p:sp>
      <p:sp>
        <p:nvSpPr>
          <p:cNvPr id="3" name="Content Placeholder 2"/>
          <p:cNvSpPr>
            <a:spLocks noGrp="1"/>
          </p:cNvSpPr>
          <p:nvPr>
            <p:ph idx="1"/>
          </p:nvPr>
        </p:nvSpPr>
        <p:spPr>
          <a:xfrm>
            <a:off x="404760" y="1589859"/>
            <a:ext cx="8334480" cy="4351338"/>
          </a:xfrm>
        </p:spPr>
        <p:txBody>
          <a:bodyPr>
            <a:noAutofit/>
          </a:bodyPr>
          <a:lstStyle/>
          <a:p>
            <a:r>
              <a:rPr lang="en-US" sz="2400"/>
              <a:t>Have personal info – full name, address, Date of Birth</a:t>
            </a:r>
          </a:p>
          <a:p>
            <a:r>
              <a:rPr lang="en-US" sz="2400"/>
              <a:t>Review the W4 – know how to complete</a:t>
            </a:r>
          </a:p>
          <a:p>
            <a:pPr lvl="1"/>
            <a:r>
              <a:rPr lang="en-US" sz="2400"/>
              <a:t>Social Security number</a:t>
            </a:r>
          </a:p>
          <a:p>
            <a:pPr lvl="1"/>
            <a:r>
              <a:rPr lang="en-US" sz="2400"/>
              <a:t>Tax withholding info </a:t>
            </a:r>
          </a:p>
          <a:p>
            <a:r>
              <a:rPr lang="en-US" sz="2400"/>
              <a:t>Have 2 forms of ID ready to take (such as) </a:t>
            </a:r>
          </a:p>
          <a:p>
            <a:pPr lvl="1"/>
            <a:r>
              <a:rPr lang="en-US" sz="2400"/>
              <a:t>Driver’s license</a:t>
            </a:r>
          </a:p>
          <a:p>
            <a:pPr lvl="1"/>
            <a:r>
              <a:rPr lang="en-US" sz="2400"/>
              <a:t>State ID</a:t>
            </a:r>
          </a:p>
          <a:p>
            <a:pPr lvl="1"/>
            <a:r>
              <a:rPr lang="en-US" sz="2400"/>
              <a:t>Passport</a:t>
            </a:r>
          </a:p>
          <a:p>
            <a:pPr lvl="1"/>
            <a:r>
              <a:rPr lang="en-US" sz="2400"/>
              <a:t>Social Security Card</a:t>
            </a:r>
          </a:p>
          <a:p>
            <a:pPr lvl="1"/>
            <a:r>
              <a:rPr lang="en-US" sz="2400"/>
              <a:t>Birth Certificate</a:t>
            </a:r>
          </a:p>
          <a:p>
            <a:r>
              <a:rPr lang="en-US" sz="2400"/>
              <a:t>Emergency Contact info</a:t>
            </a:r>
          </a:p>
          <a:p>
            <a:r>
              <a:rPr lang="en-US" sz="2400"/>
              <a:t>Voided Check for direct deposit or proof of routing number</a:t>
            </a:r>
          </a:p>
        </p:txBody>
      </p:sp>
    </p:spTree>
    <p:extLst>
      <p:ext uri="{BB962C8B-B14F-4D97-AF65-F5344CB8AC3E}">
        <p14:creationId xmlns:p14="http://schemas.microsoft.com/office/powerpoint/2010/main" val="3454313210"/>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 example</a:t>
            </a:r>
          </a:p>
        </p:txBody>
      </p:sp>
      <p:pic>
        <p:nvPicPr>
          <p:cNvPr id="6" name="Online Media 5" title="SETP - Job Coaching Intro GOOD Example">
            <a:hlinkClick r:id="" action="ppaction://media"/>
            <a:extLst>
              <a:ext uri="{FF2B5EF4-FFF2-40B4-BE49-F238E27FC236}">
                <a16:creationId xmlns:a16="http://schemas.microsoft.com/office/drawing/2014/main" id="{13A6BC9D-A430-4832-ACE4-2284C86E7380}"/>
              </a:ext>
            </a:extLst>
          </p:cNvPr>
          <p:cNvPicPr>
            <a:picLocks noGrp="1" noRot="1" noChangeAspect="1"/>
          </p:cNvPicPr>
          <p:nvPr>
            <p:ph idx="1"/>
            <a:videoFile r:link="rId1"/>
          </p:nvPr>
        </p:nvPicPr>
        <p:blipFill>
          <a:blip r:embed="rId4"/>
          <a:stretch>
            <a:fillRect/>
          </a:stretch>
        </p:blipFill>
        <p:spPr>
          <a:xfrm>
            <a:off x="0" y="1663002"/>
            <a:ext cx="9176782" cy="5181064"/>
          </a:xfrm>
          <a:prstGeom prst="rect">
            <a:avLst/>
          </a:prstGeom>
        </p:spPr>
      </p:pic>
      <p:sp>
        <p:nvSpPr>
          <p:cNvPr id="3" name="TextBox 2"/>
          <p:cNvSpPr txBox="1"/>
          <p:nvPr/>
        </p:nvSpPr>
        <p:spPr>
          <a:xfrm>
            <a:off x="6095965" y="44078"/>
            <a:ext cx="7806407" cy="369332"/>
          </a:xfrm>
          <a:prstGeom prst="rect">
            <a:avLst/>
          </a:prstGeom>
          <a:noFill/>
        </p:spPr>
        <p:txBody>
          <a:bodyPr wrap="square" rtlCol="0">
            <a:spAutoFit/>
          </a:bodyPr>
          <a:lstStyle/>
          <a:p>
            <a:r>
              <a:rPr lang="en-US" u="sng">
                <a:solidFill>
                  <a:schemeClr val="bg1"/>
                </a:solidFill>
                <a:hlinkClick r:id="rId5">
                  <a:extLst>
                    <a:ext uri="{A12FA001-AC4F-418D-AE19-62706E023703}">
                      <ahyp:hlinkClr xmlns:ahyp="http://schemas.microsoft.com/office/drawing/2018/hyperlinkcolor" val="tx"/>
                    </a:ext>
                  </a:extLst>
                </a:hlinkClick>
              </a:rPr>
              <a:t>https://youtu.be/V9vtfM6jJ78</a:t>
            </a:r>
            <a:endParaRPr lang="en-US">
              <a:solidFill>
                <a:schemeClr val="bg1"/>
              </a:solidFill>
            </a:endParaRPr>
          </a:p>
        </p:txBody>
      </p:sp>
    </p:spTree>
    <p:extLst>
      <p:ext uri="{BB962C8B-B14F-4D97-AF65-F5344CB8AC3E}">
        <p14:creationId xmlns:p14="http://schemas.microsoft.com/office/powerpoint/2010/main" val="278697532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8E0AF-A831-43C4-B756-9E982D109749}"/>
              </a:ext>
            </a:extLst>
          </p:cNvPr>
          <p:cNvSpPr>
            <a:spLocks noGrp="1"/>
          </p:cNvSpPr>
          <p:nvPr>
            <p:ph type="title"/>
          </p:nvPr>
        </p:nvSpPr>
        <p:spPr/>
        <p:txBody>
          <a:bodyPr/>
          <a:lstStyle/>
          <a:p>
            <a:r>
              <a:rPr lang="en-US"/>
              <a:t>Example of Supported Employment Services – Old Navy</a:t>
            </a:r>
          </a:p>
        </p:txBody>
      </p:sp>
      <p:sp>
        <p:nvSpPr>
          <p:cNvPr id="3" name="Content Placeholder 2">
            <a:extLst>
              <a:ext uri="{FF2B5EF4-FFF2-40B4-BE49-F238E27FC236}">
                <a16:creationId xmlns:a16="http://schemas.microsoft.com/office/drawing/2014/main" id="{B37FF7FC-6F4B-4792-B482-CDB21359FA0C}"/>
              </a:ext>
            </a:extLst>
          </p:cNvPr>
          <p:cNvSpPr>
            <a:spLocks noGrp="1"/>
          </p:cNvSpPr>
          <p:nvPr>
            <p:ph idx="1"/>
          </p:nvPr>
        </p:nvSpPr>
        <p:spPr/>
        <p:txBody>
          <a:bodyPr>
            <a:normAutofit fontScale="92500" lnSpcReduction="10000"/>
          </a:bodyPr>
          <a:lstStyle/>
          <a:p>
            <a:r>
              <a:rPr lang="en-US"/>
              <a:t>Rebecca is the ES, and Melissa is the Old Navy employee.  </a:t>
            </a:r>
          </a:p>
          <a:p>
            <a:pPr marL="0" indent="0">
              <a:buNone/>
            </a:pPr>
            <a:endParaRPr lang="en-US"/>
          </a:p>
          <a:p>
            <a:r>
              <a:rPr lang="en-US"/>
              <a:t>Melissa had </a:t>
            </a:r>
            <a:r>
              <a:rPr lang="en-US" u="sng"/>
              <a:t>always</a:t>
            </a:r>
            <a:r>
              <a:rPr lang="en-US"/>
              <a:t> had someone with her on the job. When she went back after COVID began, the ES was not allowed on site at store and so they created this book. </a:t>
            </a:r>
          </a:p>
          <a:p>
            <a:endParaRPr lang="en-US"/>
          </a:p>
          <a:p>
            <a:r>
              <a:rPr lang="en-US"/>
              <a:t>They LEARNED she could be independent on the job with this prompt and the calls before &amp; after work.  They developed a picture-based task list for Melissa to follow with paper and electronic copies.</a:t>
            </a:r>
          </a:p>
          <a:p>
            <a:endParaRPr lang="en-US"/>
          </a:p>
        </p:txBody>
      </p:sp>
    </p:spTree>
    <p:extLst>
      <p:ext uri="{BB962C8B-B14F-4D97-AF65-F5344CB8AC3E}">
        <p14:creationId xmlns:p14="http://schemas.microsoft.com/office/powerpoint/2010/main" val="1678589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E39CB-F7D3-7481-7F8D-F6B6440F6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50C37-3961-E37B-F322-E1BD87C1C0DC}"/>
              </a:ext>
            </a:extLst>
          </p:cNvPr>
          <p:cNvSpPr>
            <a:spLocks noGrp="1"/>
          </p:cNvSpPr>
          <p:nvPr>
            <p:ph type="title"/>
          </p:nvPr>
        </p:nvSpPr>
        <p:spPr/>
        <p:txBody>
          <a:bodyPr/>
          <a:lstStyle/>
          <a:p>
            <a:r>
              <a:rPr lang="en-US"/>
              <a:t>Example of Supported Employment Services – Old Navy</a:t>
            </a:r>
          </a:p>
        </p:txBody>
      </p:sp>
      <p:sp>
        <p:nvSpPr>
          <p:cNvPr id="3" name="Content Placeholder 2">
            <a:extLst>
              <a:ext uri="{FF2B5EF4-FFF2-40B4-BE49-F238E27FC236}">
                <a16:creationId xmlns:a16="http://schemas.microsoft.com/office/drawing/2014/main" id="{205ACC50-30CD-93D7-2082-CDDEDE42C2FC}"/>
              </a:ext>
            </a:extLst>
          </p:cNvPr>
          <p:cNvSpPr>
            <a:spLocks noGrp="1"/>
          </p:cNvSpPr>
          <p:nvPr>
            <p:ph idx="1"/>
          </p:nvPr>
        </p:nvSpPr>
        <p:spPr/>
        <p:txBody>
          <a:bodyPr>
            <a:normAutofit fontScale="92500" lnSpcReduction="10000"/>
          </a:bodyPr>
          <a:lstStyle/>
          <a:p>
            <a:pPr marL="0" indent="0">
              <a:buNone/>
            </a:pPr>
            <a:r>
              <a:rPr lang="en-US"/>
              <a:t>Previously present for each shift, and offered additional training for independent work:</a:t>
            </a:r>
          </a:p>
          <a:p>
            <a:pPr marL="285750" indent="-285750">
              <a:buFont typeface="Wingdings" panose="05000000000000000000" pitchFamily="2" charset="2"/>
              <a:buChar char="ü"/>
            </a:pPr>
            <a:r>
              <a:rPr lang="en-US"/>
              <a:t>Modeling</a:t>
            </a:r>
          </a:p>
          <a:p>
            <a:pPr marL="285750" indent="-285750">
              <a:buFont typeface="Wingdings" panose="05000000000000000000" pitchFamily="2" charset="2"/>
              <a:buChar char="ü"/>
            </a:pPr>
            <a:r>
              <a:rPr lang="en-US"/>
              <a:t>Onsite support of task completion</a:t>
            </a:r>
          </a:p>
          <a:p>
            <a:pPr marL="285750" indent="-285750">
              <a:buFont typeface="Wingdings" panose="05000000000000000000" pitchFamily="2" charset="2"/>
              <a:buChar char="ü"/>
            </a:pPr>
            <a:r>
              <a:rPr lang="en-US"/>
              <a:t>Clarifying roles, communication, processes</a:t>
            </a:r>
          </a:p>
          <a:p>
            <a:pPr marL="285750" indent="-285750">
              <a:buFont typeface="Wingdings" panose="05000000000000000000" pitchFamily="2" charset="2"/>
              <a:buChar char="ü"/>
            </a:pPr>
            <a:r>
              <a:rPr lang="en-US"/>
              <a:t>Identifying natural supports, point person for question</a:t>
            </a:r>
          </a:p>
          <a:p>
            <a:pPr marL="285750" indent="-285750">
              <a:buFont typeface="Wingdings" panose="05000000000000000000" pitchFamily="2" charset="2"/>
              <a:buChar char="ü"/>
            </a:pPr>
            <a:r>
              <a:rPr lang="en-US"/>
              <a:t>Communicating with residential staff about schedule, transportation, expectations </a:t>
            </a:r>
          </a:p>
          <a:p>
            <a:pPr marL="285750" indent="-285750">
              <a:buFont typeface="Wingdings" panose="05000000000000000000" pitchFamily="2" charset="2"/>
              <a:buChar char="ü"/>
            </a:pPr>
            <a:r>
              <a:rPr lang="en-US"/>
              <a:t>Creation of task list </a:t>
            </a:r>
          </a:p>
          <a:p>
            <a:pPr marL="742950" lvl="1" indent="-285750">
              <a:buFont typeface="Wingdings" panose="05000000000000000000" pitchFamily="2" charset="2"/>
              <a:buChar char="ü"/>
            </a:pPr>
            <a:r>
              <a:rPr lang="en-US"/>
              <a:t>Paper for in store</a:t>
            </a:r>
          </a:p>
          <a:p>
            <a:pPr marL="742950" lvl="1" indent="-285750">
              <a:buFont typeface="Wingdings" panose="05000000000000000000" pitchFamily="2" charset="2"/>
              <a:buChar char="ü"/>
            </a:pPr>
            <a:r>
              <a:rPr lang="en-US"/>
              <a:t>Electronic – on phone, computer</a:t>
            </a:r>
          </a:p>
          <a:p>
            <a:endParaRPr lang="en-US"/>
          </a:p>
        </p:txBody>
      </p:sp>
    </p:spTree>
    <p:extLst>
      <p:ext uri="{BB962C8B-B14F-4D97-AF65-F5344CB8AC3E}">
        <p14:creationId xmlns:p14="http://schemas.microsoft.com/office/powerpoint/2010/main" val="2213988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2848-094F-4629-B26D-E9F9E1BA664F}"/>
              </a:ext>
            </a:extLst>
          </p:cNvPr>
          <p:cNvSpPr>
            <a:spLocks noGrp="1"/>
          </p:cNvSpPr>
          <p:nvPr>
            <p:ph type="title"/>
          </p:nvPr>
        </p:nvSpPr>
        <p:spPr>
          <a:xfrm>
            <a:off x="319347" y="95619"/>
            <a:ext cx="7886700" cy="1325563"/>
          </a:xfrm>
        </p:spPr>
        <p:txBody>
          <a:bodyPr anchor="ctr">
            <a:normAutofit fontScale="90000"/>
          </a:bodyPr>
          <a:lstStyle/>
          <a:p>
            <a:pPr>
              <a:lnSpc>
                <a:spcPct val="90000"/>
              </a:lnSpc>
            </a:pPr>
            <a:r>
              <a:rPr lang="en-US" b="1"/>
              <a:t>An example of Supported Employment Services –modeling &amp; instruction</a:t>
            </a:r>
          </a:p>
        </p:txBody>
      </p:sp>
      <p:pic>
        <p:nvPicPr>
          <p:cNvPr id="4" name="Content Placeholder 3" descr="Two women standing near a fitting room in an Old Navy store.">
            <a:extLst>
              <a:ext uri="{FF2B5EF4-FFF2-40B4-BE49-F238E27FC236}">
                <a16:creationId xmlns:a16="http://schemas.microsoft.com/office/drawing/2014/main" id="{3EB37E91-11E0-4E13-8EFC-C0BB8250C25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93445" y="1856819"/>
            <a:ext cx="3680171" cy="4406566"/>
          </a:xfrm>
        </p:spPr>
      </p:pic>
      <p:pic>
        <p:nvPicPr>
          <p:cNvPr id="6" name="Content Placeholder 5" descr="Two women kneeling near a fitting room in an Old Navy store.">
            <a:extLst>
              <a:ext uri="{FF2B5EF4-FFF2-40B4-BE49-F238E27FC236}">
                <a16:creationId xmlns:a16="http://schemas.microsoft.com/office/drawing/2014/main" id="{3E6364D9-1DA0-4BA2-9704-69AE63FE2D66}"/>
              </a:ext>
            </a:extLst>
          </p:cNvPr>
          <p:cNvPicPr>
            <a:picLocks noGrp="1" noChangeAspect="1"/>
          </p:cNvPicPr>
          <p:nvPr>
            <p:ph sz="half" idx="4294967295"/>
          </p:nvPr>
        </p:nvPicPr>
        <p:blipFill>
          <a:blip r:embed="rId4" cstate="email">
            <a:extLst>
              <a:ext uri="{28A0092B-C50C-407E-A947-70E740481C1C}">
                <a14:useLocalDpi xmlns:a14="http://schemas.microsoft.com/office/drawing/2010/main"/>
              </a:ext>
            </a:extLst>
          </a:blip>
          <a:stretch>
            <a:fillRect/>
          </a:stretch>
        </p:blipFill>
        <p:spPr>
          <a:xfrm>
            <a:off x="5018533" y="1742173"/>
            <a:ext cx="3520314" cy="3877605"/>
          </a:xfrm>
        </p:spPr>
      </p:pic>
    </p:spTree>
    <p:extLst>
      <p:ext uri="{BB962C8B-B14F-4D97-AF65-F5344CB8AC3E}">
        <p14:creationId xmlns:p14="http://schemas.microsoft.com/office/powerpoint/2010/main" val="138204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b="1"/>
              <a:t>Melissa’s Picture Book – </a:t>
            </a:r>
            <a:br>
              <a:rPr lang="en-US" b="1"/>
            </a:br>
            <a:r>
              <a:rPr lang="en-US" b="1"/>
              <a:t>Remote Support</a:t>
            </a:r>
          </a:p>
        </p:txBody>
      </p:sp>
      <p:pic>
        <p:nvPicPr>
          <p:cNvPr id="14" name="Content Placeholder 13" descr="Cover page of Melissa's picture book for Old Navy.">
            <a:extLst>
              <a:ext uri="{FF2B5EF4-FFF2-40B4-BE49-F238E27FC236}">
                <a16:creationId xmlns:a16="http://schemas.microsoft.com/office/drawing/2014/main" id="{3E4BE6C2-A398-40C1-85D9-AB8C1BBC1EE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28650" y="2115067"/>
            <a:ext cx="3353460" cy="4351338"/>
          </a:xfrm>
        </p:spPr>
      </p:pic>
      <p:pic>
        <p:nvPicPr>
          <p:cNvPr id="24" name="Content Placeholder 23" descr="Cover page of Melissa's picture book for Old Navy.">
            <a:extLst>
              <a:ext uri="{FF2B5EF4-FFF2-40B4-BE49-F238E27FC236}">
                <a16:creationId xmlns:a16="http://schemas.microsoft.com/office/drawing/2014/main" id="{B9AD5162-7073-4682-BE8E-844CC3D51367}"/>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4277471" y="1553394"/>
            <a:ext cx="3719149" cy="4616400"/>
          </a:xfrm>
        </p:spPr>
      </p:pic>
      <p:sp>
        <p:nvSpPr>
          <p:cNvPr id="3" name="Rectangle 2">
            <a:extLst>
              <a:ext uri="{FF2B5EF4-FFF2-40B4-BE49-F238E27FC236}">
                <a16:creationId xmlns:a16="http://schemas.microsoft.com/office/drawing/2014/main" id="{707C62C5-4223-439B-ACC2-E43889F9DB6A}"/>
              </a:ext>
              <a:ext uri="{C183D7F6-B498-43B3-948B-1728B52AA6E4}">
                <adec:decorative xmlns:adec="http://schemas.microsoft.com/office/drawing/2017/decorative" val="1"/>
              </a:ext>
            </a:extLst>
          </p:cNvPr>
          <p:cNvSpPr/>
          <p:nvPr/>
        </p:nvSpPr>
        <p:spPr>
          <a:xfrm>
            <a:off x="5868606" y="5621154"/>
            <a:ext cx="1043721" cy="263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8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5149-216B-40F6-8EE1-6836B8C5CEBA}"/>
              </a:ext>
            </a:extLst>
          </p:cNvPr>
          <p:cNvSpPr>
            <a:spLocks noGrp="1"/>
          </p:cNvSpPr>
          <p:nvPr>
            <p:ph type="title"/>
          </p:nvPr>
        </p:nvSpPr>
        <p:spPr>
          <a:xfrm>
            <a:off x="157012" y="-1309670"/>
            <a:ext cx="7886700" cy="1325563"/>
          </a:xfrm>
        </p:spPr>
        <p:txBody>
          <a:bodyPr/>
          <a:lstStyle/>
          <a:p>
            <a:r>
              <a:rPr lang="en-US" b="1"/>
              <a:t>Melissa’s Picture Book – </a:t>
            </a:r>
            <a:br>
              <a:rPr lang="en-US" b="1"/>
            </a:br>
            <a:r>
              <a:rPr lang="en-US" b="1"/>
              <a:t>Remote Support 2</a:t>
            </a:r>
            <a:endParaRPr lang="en-US"/>
          </a:p>
        </p:txBody>
      </p:sp>
      <p:pic>
        <p:nvPicPr>
          <p:cNvPr id="22" name="Content Placeholder 21" descr="A page of the picture book about health screening and how a normal temperature must be below 100.5. ">
            <a:extLst>
              <a:ext uri="{FF2B5EF4-FFF2-40B4-BE49-F238E27FC236}">
                <a16:creationId xmlns:a16="http://schemas.microsoft.com/office/drawing/2014/main" id="{FEEC2D1C-EB68-4E89-BB00-7331CF86DE6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93855" y="1970004"/>
            <a:ext cx="3147920" cy="4351338"/>
          </a:xfrm>
        </p:spPr>
      </p:pic>
      <p:pic>
        <p:nvPicPr>
          <p:cNvPr id="24" name="Content Placeholder 23" descr="A page of the picture book about clocking in which includes the phone code, images walking through the steps, and a reminder about not forgetting to log out. ">
            <a:extLst>
              <a:ext uri="{FF2B5EF4-FFF2-40B4-BE49-F238E27FC236}">
                <a16:creationId xmlns:a16="http://schemas.microsoft.com/office/drawing/2014/main" id="{8DF58C5E-D5F9-4727-A184-CE91F4C01230}"/>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006870" y="1162050"/>
            <a:ext cx="3343275" cy="4533900"/>
          </a:xfrm>
        </p:spPr>
      </p:pic>
    </p:spTree>
    <p:extLst>
      <p:ext uri="{BB962C8B-B14F-4D97-AF65-F5344CB8AC3E}">
        <p14:creationId xmlns:p14="http://schemas.microsoft.com/office/powerpoint/2010/main" val="3416862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70674-7557-4051-A6F9-8158DA791A3E}"/>
              </a:ext>
            </a:extLst>
          </p:cNvPr>
          <p:cNvSpPr>
            <a:spLocks noGrp="1"/>
          </p:cNvSpPr>
          <p:nvPr>
            <p:ph type="title"/>
          </p:nvPr>
        </p:nvSpPr>
        <p:spPr>
          <a:xfrm>
            <a:off x="445770" y="-1434798"/>
            <a:ext cx="7886700" cy="1325563"/>
          </a:xfrm>
        </p:spPr>
        <p:txBody>
          <a:bodyPr/>
          <a:lstStyle/>
          <a:p>
            <a:r>
              <a:rPr lang="en-US" b="1"/>
              <a:t>Melissa’s Picture Book – </a:t>
            </a:r>
            <a:br>
              <a:rPr lang="en-US" b="1"/>
            </a:br>
            <a:r>
              <a:rPr lang="en-US" b="1"/>
              <a:t>Remote Support 3</a:t>
            </a:r>
            <a:endParaRPr lang="en-US"/>
          </a:p>
        </p:txBody>
      </p:sp>
      <p:pic>
        <p:nvPicPr>
          <p:cNvPr id="6" name="Content Placeholder 5" descr="A page of the picture book on username and password.">
            <a:extLst>
              <a:ext uri="{FF2B5EF4-FFF2-40B4-BE49-F238E27FC236}">
                <a16:creationId xmlns:a16="http://schemas.microsoft.com/office/drawing/2014/main" id="{3FF59CB8-A4DD-45F0-8A38-292FFDB2DD2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45770" y="247081"/>
            <a:ext cx="3606466" cy="5123505"/>
          </a:xfrm>
        </p:spPr>
      </p:pic>
      <p:pic>
        <p:nvPicPr>
          <p:cNvPr id="8" name="Content Placeholder 7" descr="A page of the picture book on what you need on your cart with images of a hand wearing a glove, paper towels, mop, garbage bin, brooms, and cleaning bottle. ">
            <a:extLst>
              <a:ext uri="{FF2B5EF4-FFF2-40B4-BE49-F238E27FC236}">
                <a16:creationId xmlns:a16="http://schemas.microsoft.com/office/drawing/2014/main" id="{9D8F242C-C9B5-4034-BC2F-5D167809D8A8}"/>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4810125" y="881856"/>
            <a:ext cx="3705225" cy="5094287"/>
          </a:xfrm>
        </p:spPr>
      </p:pic>
    </p:spTree>
    <p:extLst>
      <p:ext uri="{BB962C8B-B14F-4D97-AF65-F5344CB8AC3E}">
        <p14:creationId xmlns:p14="http://schemas.microsoft.com/office/powerpoint/2010/main" val="3023448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9CEF-C07F-48FC-879C-72D9A0F20D69}"/>
              </a:ext>
            </a:extLst>
          </p:cNvPr>
          <p:cNvSpPr>
            <a:spLocks noGrp="1"/>
          </p:cNvSpPr>
          <p:nvPr>
            <p:ph type="title"/>
          </p:nvPr>
        </p:nvSpPr>
        <p:spPr>
          <a:xfrm>
            <a:off x="89635" y="-1325563"/>
            <a:ext cx="7886700" cy="1325563"/>
          </a:xfrm>
        </p:spPr>
        <p:txBody>
          <a:bodyPr/>
          <a:lstStyle/>
          <a:p>
            <a:r>
              <a:rPr lang="en-US" b="1"/>
              <a:t>Melissa’s Picture Book – </a:t>
            </a:r>
            <a:br>
              <a:rPr lang="en-US" b="1"/>
            </a:br>
            <a:r>
              <a:rPr lang="en-US" b="1"/>
              <a:t>Remote Support 4</a:t>
            </a:r>
            <a:endParaRPr lang="en-US"/>
          </a:p>
        </p:txBody>
      </p:sp>
      <p:pic>
        <p:nvPicPr>
          <p:cNvPr id="6" name="Content Placeholder 5" descr="Page of picture book about sweeping and dusting with four images of a woman sweeping a floor in a retail setting. ">
            <a:extLst>
              <a:ext uri="{FF2B5EF4-FFF2-40B4-BE49-F238E27FC236}">
                <a16:creationId xmlns:a16="http://schemas.microsoft.com/office/drawing/2014/main" id="{B6982715-1E6B-4146-B326-530A227269D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2562" y="150828"/>
            <a:ext cx="3542040" cy="4912039"/>
          </a:xfrm>
        </p:spPr>
      </p:pic>
      <p:pic>
        <p:nvPicPr>
          <p:cNvPr id="8" name="Content Placeholder 7" descr="A page of the picture book about dusting and a reminder to only use yellow cleaner. Page includes images of a yellow cleaning bottle, toilet paper, broom, and two images of a woman cleaning in a retail setting. ">
            <a:extLst>
              <a:ext uri="{FF2B5EF4-FFF2-40B4-BE49-F238E27FC236}">
                <a16:creationId xmlns:a16="http://schemas.microsoft.com/office/drawing/2014/main" id="{FEB1F0EA-A062-4A3A-ADC8-652FCB453DAE}"/>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005638" y="924719"/>
            <a:ext cx="3705225" cy="5008562"/>
          </a:xfrm>
        </p:spPr>
      </p:pic>
    </p:spTree>
    <p:extLst>
      <p:ext uri="{BB962C8B-B14F-4D97-AF65-F5344CB8AC3E}">
        <p14:creationId xmlns:p14="http://schemas.microsoft.com/office/powerpoint/2010/main" val="372493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EB1E-5D16-4A76-9D68-9112371ECE79}"/>
              </a:ext>
            </a:extLst>
          </p:cNvPr>
          <p:cNvSpPr>
            <a:spLocks noGrp="1"/>
          </p:cNvSpPr>
          <p:nvPr>
            <p:ph type="title"/>
          </p:nvPr>
        </p:nvSpPr>
        <p:spPr>
          <a:xfrm>
            <a:off x="0" y="-1309670"/>
            <a:ext cx="7886700" cy="1325563"/>
          </a:xfrm>
        </p:spPr>
        <p:txBody>
          <a:bodyPr/>
          <a:lstStyle/>
          <a:p>
            <a:r>
              <a:rPr lang="en-US" b="1"/>
              <a:t>Melissa’s Picture Book – </a:t>
            </a:r>
            <a:br>
              <a:rPr lang="en-US" b="1"/>
            </a:br>
            <a:r>
              <a:rPr lang="en-US" b="1"/>
              <a:t>Remote Support 5</a:t>
            </a:r>
            <a:endParaRPr lang="en-US"/>
          </a:p>
        </p:txBody>
      </p:sp>
      <p:pic>
        <p:nvPicPr>
          <p:cNvPr id="6" name="Content Placeholder 5" descr="Page from picture book about cleaning mirrors, a reminder to use blue cleaner, and images of a blue cleaning bottle, a paper towel, and a lady cleaning a mirror. ">
            <a:extLst>
              <a:ext uri="{FF2B5EF4-FFF2-40B4-BE49-F238E27FC236}">
                <a16:creationId xmlns:a16="http://schemas.microsoft.com/office/drawing/2014/main" id="{8DD41647-E810-41E8-9CFA-D06B7C5993B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92529" y="384243"/>
            <a:ext cx="3450821" cy="4729178"/>
          </a:xfrm>
        </p:spPr>
      </p:pic>
      <p:pic>
        <p:nvPicPr>
          <p:cNvPr id="12" name="Content Placeholder 11" descr="Page from picture book about cleaning mirrors, a reminder to only use blue cleaner and only cleaning tops once per month, and images of a blue cleaning bottle, a paper towel, a step ladder, and a lady on the step ladder cleaning a mirror.">
            <a:extLst>
              <a:ext uri="{FF2B5EF4-FFF2-40B4-BE49-F238E27FC236}">
                <a16:creationId xmlns:a16="http://schemas.microsoft.com/office/drawing/2014/main" id="{3B5C5FA1-CA2D-4B94-8987-E8EE356F1652}"/>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4689291" y="646229"/>
            <a:ext cx="3675062" cy="5197475"/>
          </a:xfrm>
        </p:spPr>
      </p:pic>
    </p:spTree>
    <p:extLst>
      <p:ext uri="{BB962C8B-B14F-4D97-AF65-F5344CB8AC3E}">
        <p14:creationId xmlns:p14="http://schemas.microsoft.com/office/powerpoint/2010/main" val="4082358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77B08-6FC5-4A6C-B713-8B6999DA26F8}"/>
              </a:ext>
            </a:extLst>
          </p:cNvPr>
          <p:cNvSpPr>
            <a:spLocks noGrp="1"/>
          </p:cNvSpPr>
          <p:nvPr>
            <p:ph type="title"/>
          </p:nvPr>
        </p:nvSpPr>
        <p:spPr>
          <a:xfrm>
            <a:off x="311016" y="-1328920"/>
            <a:ext cx="7886700" cy="1325563"/>
          </a:xfrm>
        </p:spPr>
        <p:txBody>
          <a:bodyPr/>
          <a:lstStyle/>
          <a:p>
            <a:r>
              <a:rPr lang="en-US" b="1"/>
              <a:t>Melissa’s Picture Book – </a:t>
            </a:r>
            <a:br>
              <a:rPr lang="en-US" b="1"/>
            </a:br>
            <a:r>
              <a:rPr lang="en-US" b="1"/>
              <a:t>Remote Support  6</a:t>
            </a:r>
            <a:endParaRPr lang="en-US"/>
          </a:p>
        </p:txBody>
      </p:sp>
      <p:pic>
        <p:nvPicPr>
          <p:cNvPr id="6" name="Content Placeholder 5" descr="Taking out the trash. Remember to put the trash in the blue bin. If bin is full, place it on the floor in front of the bin. Don't forget to replace the bag. Image of lady emptying bin, and a blue garbage dumpster. ">
            <a:extLst>
              <a:ext uri="{FF2B5EF4-FFF2-40B4-BE49-F238E27FC236}">
                <a16:creationId xmlns:a16="http://schemas.microsoft.com/office/drawing/2014/main" id="{B37B8898-6C6D-4F13-996E-D7D6F6C787B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6904" y="246038"/>
            <a:ext cx="3827462" cy="5189780"/>
          </a:xfrm>
        </p:spPr>
      </p:pic>
      <p:pic>
        <p:nvPicPr>
          <p:cNvPr id="8" name="Content Placeholder 7" descr="Clocking out. Phone code. Don't forget to log out. Five images of a smartphone detailing steps to log out. ">
            <a:extLst>
              <a:ext uri="{FF2B5EF4-FFF2-40B4-BE49-F238E27FC236}">
                <a16:creationId xmlns:a16="http://schemas.microsoft.com/office/drawing/2014/main" id="{EB3C5515-DA6F-4C16-A6BC-8D9420976AF3}"/>
              </a:ext>
            </a:extLst>
          </p:cNvPr>
          <p:cNvPicPr>
            <a:picLocks noGrp="1" noChangeAspect="1"/>
          </p:cNvPicPr>
          <p:nvPr>
            <p:ph sz="half" idx="4294967295"/>
          </p:nvPr>
        </p:nvPicPr>
        <p:blipFill>
          <a:blip r:embed="rId4" cstate="email">
            <a:extLst>
              <a:ext uri="{28A0092B-C50C-407E-A947-70E740481C1C}">
                <a14:useLocalDpi xmlns:a14="http://schemas.microsoft.com/office/drawing/2010/main"/>
              </a:ext>
            </a:extLst>
          </a:blip>
          <a:stretch>
            <a:fillRect/>
          </a:stretch>
        </p:blipFill>
        <p:spPr>
          <a:xfrm>
            <a:off x="4698189" y="688800"/>
            <a:ext cx="4157054" cy="5238130"/>
          </a:xfrm>
        </p:spPr>
      </p:pic>
    </p:spTree>
    <p:extLst>
      <p:ext uri="{BB962C8B-B14F-4D97-AF65-F5344CB8AC3E}">
        <p14:creationId xmlns:p14="http://schemas.microsoft.com/office/powerpoint/2010/main" val="296589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5D42-28F2-42CD-9899-FD2ECBF939E9}"/>
              </a:ext>
            </a:extLst>
          </p:cNvPr>
          <p:cNvSpPr>
            <a:spLocks noGrp="1"/>
          </p:cNvSpPr>
          <p:nvPr>
            <p:ph type="title"/>
          </p:nvPr>
        </p:nvSpPr>
        <p:spPr>
          <a:xfrm>
            <a:off x="0" y="-1192368"/>
            <a:ext cx="7886700" cy="1325563"/>
          </a:xfrm>
        </p:spPr>
        <p:txBody>
          <a:bodyPr/>
          <a:lstStyle/>
          <a:p>
            <a:r>
              <a:rPr lang="en-US"/>
              <a:t>Personal quote</a:t>
            </a:r>
          </a:p>
        </p:txBody>
      </p:sp>
      <p:sp>
        <p:nvSpPr>
          <p:cNvPr id="3" name="Content Placeholder 2"/>
          <p:cNvSpPr>
            <a:spLocks noGrp="1"/>
          </p:cNvSpPr>
          <p:nvPr>
            <p:ph idx="1"/>
          </p:nvPr>
        </p:nvSpPr>
        <p:spPr>
          <a:xfrm>
            <a:off x="628650" y="930476"/>
            <a:ext cx="7886700" cy="4351338"/>
          </a:xfrm>
        </p:spPr>
        <p:txBody>
          <a:bodyPr>
            <a:normAutofit lnSpcReduction="10000"/>
          </a:bodyPr>
          <a:lstStyle/>
          <a:p>
            <a:pPr marL="0" indent="0">
              <a:buNone/>
            </a:pPr>
            <a:r>
              <a:rPr lang="en-US" sz="6500" dirty="0">
                <a:solidFill>
                  <a:schemeClr val="accent5"/>
                </a:solidFill>
                <a:latin typeface="+mn-lt"/>
              </a:rPr>
              <a:t>“Thanks for the assistance but remember it’s my job, not your job.”</a:t>
            </a:r>
          </a:p>
          <a:p>
            <a:pPr marL="0" indent="0">
              <a:buNone/>
            </a:pPr>
            <a:r>
              <a:rPr lang="en-US" sz="2500" dirty="0">
                <a:latin typeface="Avenir" panose="02000503020000020003"/>
              </a:rPr>
              <a:t>Stirling Peebles - ICI-UMass Boston, Green Mountain Self Advocates</a:t>
            </a:r>
          </a:p>
        </p:txBody>
      </p:sp>
    </p:spTree>
    <p:extLst>
      <p:ext uri="{BB962C8B-B14F-4D97-AF65-F5344CB8AC3E}">
        <p14:creationId xmlns:p14="http://schemas.microsoft.com/office/powerpoint/2010/main" val="2370847250"/>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B821-83AB-4585-89F9-F912A478C5EF}"/>
              </a:ext>
            </a:extLst>
          </p:cNvPr>
          <p:cNvSpPr>
            <a:spLocks noGrp="1"/>
          </p:cNvSpPr>
          <p:nvPr>
            <p:ph type="title"/>
          </p:nvPr>
        </p:nvSpPr>
        <p:spPr>
          <a:xfrm>
            <a:off x="243639" y="-1325563"/>
            <a:ext cx="7886700" cy="1325563"/>
          </a:xfrm>
        </p:spPr>
        <p:txBody>
          <a:bodyPr/>
          <a:lstStyle/>
          <a:p>
            <a:r>
              <a:rPr lang="en-US" b="1"/>
              <a:t>Melissa’s Picture Book – </a:t>
            </a:r>
            <a:br>
              <a:rPr lang="en-US" b="1"/>
            </a:br>
            <a:r>
              <a:rPr lang="en-US" b="1"/>
              <a:t>Remote Support 7</a:t>
            </a:r>
            <a:endParaRPr lang="en-US"/>
          </a:p>
        </p:txBody>
      </p:sp>
      <p:pic>
        <p:nvPicPr>
          <p:cNvPr id="6" name="Content Placeholder 5" descr="Leaving the building. Remember to go out the front door. Use hand sanitizer before getting into the transport van. An image of the Old Navy storefront, and the Greenwood Mall entrance. ">
            <a:extLst>
              <a:ext uri="{FF2B5EF4-FFF2-40B4-BE49-F238E27FC236}">
                <a16:creationId xmlns:a16="http://schemas.microsoft.com/office/drawing/2014/main" id="{54F080BC-480E-490C-981E-1E0671B946B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71936" y="1443789"/>
            <a:ext cx="3491956" cy="4675423"/>
          </a:xfrm>
        </p:spPr>
      </p:pic>
      <p:pic>
        <p:nvPicPr>
          <p:cNvPr id="8" name="Content Placeholder 7" descr="Important Information to Know. Employee ID, Password, Phone Code, Door Code, Clock in and out Time, and Old Navy address. ">
            <a:extLst>
              <a:ext uri="{FF2B5EF4-FFF2-40B4-BE49-F238E27FC236}">
                <a16:creationId xmlns:a16="http://schemas.microsoft.com/office/drawing/2014/main" id="{6CE3477A-8CB9-4CEF-8294-01F9B7629A46}"/>
              </a:ext>
            </a:extLst>
          </p:cNvPr>
          <p:cNvPicPr>
            <a:picLocks noGrp="1" noChangeAspect="1"/>
          </p:cNvPicPr>
          <p:nvPr>
            <p:ph sz="half" idx="4294967295"/>
          </p:nvPr>
        </p:nvPicPr>
        <p:blipFill rotWithShape="1">
          <a:blip r:embed="rId4" cstate="email">
            <a:extLst>
              <a:ext uri="{28A0092B-C50C-407E-A947-70E740481C1C}">
                <a14:useLocalDpi xmlns:a14="http://schemas.microsoft.com/office/drawing/2010/main"/>
              </a:ext>
            </a:extLst>
          </a:blip>
          <a:srcRect/>
          <a:stretch/>
        </p:blipFill>
        <p:spPr>
          <a:xfrm>
            <a:off x="4734314" y="684797"/>
            <a:ext cx="3695700" cy="5064125"/>
          </a:xfrm>
        </p:spPr>
      </p:pic>
    </p:spTree>
    <p:extLst>
      <p:ext uri="{BB962C8B-B14F-4D97-AF65-F5344CB8AC3E}">
        <p14:creationId xmlns:p14="http://schemas.microsoft.com/office/powerpoint/2010/main" val="1070918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39" y="-19885"/>
            <a:ext cx="7886700" cy="1325563"/>
          </a:xfrm>
        </p:spPr>
        <p:txBody>
          <a:bodyPr anchor="ctr">
            <a:normAutofit/>
          </a:bodyPr>
          <a:lstStyle/>
          <a:p>
            <a:r>
              <a:rPr lang="en-US"/>
              <a:t>Example Questions to Employee</a:t>
            </a:r>
            <a:br>
              <a:rPr lang="en-US"/>
            </a:br>
            <a:r>
              <a:rPr lang="en-US"/>
              <a:t>as you start to fade out</a:t>
            </a:r>
          </a:p>
        </p:txBody>
      </p:sp>
      <p:graphicFrame>
        <p:nvGraphicFramePr>
          <p:cNvPr id="5" name="Content Placeholder 2" descr="Ask about specific tasks: which files have you worked on today? Is the calendar helpful to you? Are there things that are still confusing? Where is the date on this form? Ask about general happenings: What is going well at work? What is frustrating you? Is Suzy still able to answer questions when you have them?">
            <a:extLst>
              <a:ext uri="{FF2B5EF4-FFF2-40B4-BE49-F238E27FC236}">
                <a16:creationId xmlns:a16="http://schemas.microsoft.com/office/drawing/2014/main" id="{10E376DC-30A4-46E0-9295-AF26151C8448}"/>
              </a:ext>
            </a:extLst>
          </p:cNvPr>
          <p:cNvGraphicFramePr>
            <a:graphicFrameLocks noGrp="1"/>
          </p:cNvGraphicFramePr>
          <p:nvPr>
            <p:ph idx="1"/>
            <p:extLst>
              <p:ext uri="{D42A27DB-BD31-4B8C-83A1-F6EECF244321}">
                <p14:modId xmlns:p14="http://schemas.microsoft.com/office/powerpoint/2010/main" val="167939623"/>
              </p:ext>
            </p:extLst>
          </p:nvPr>
        </p:nvGraphicFramePr>
        <p:xfrm>
          <a:off x="510139" y="1395663"/>
          <a:ext cx="8005211" cy="4966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2186068"/>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F393-2E7A-4BE8-8392-027743564A5D}"/>
              </a:ext>
            </a:extLst>
          </p:cNvPr>
          <p:cNvSpPr>
            <a:spLocks noGrp="1"/>
          </p:cNvSpPr>
          <p:nvPr>
            <p:ph type="title"/>
          </p:nvPr>
        </p:nvSpPr>
        <p:spPr/>
        <p:txBody>
          <a:bodyPr/>
          <a:lstStyle/>
          <a:p>
            <a:r>
              <a:rPr lang="en-US"/>
              <a:t>Supported Employment Services – OVR documentation</a:t>
            </a:r>
          </a:p>
        </p:txBody>
      </p:sp>
      <p:sp>
        <p:nvSpPr>
          <p:cNvPr id="3" name="Content Placeholder 2">
            <a:extLst>
              <a:ext uri="{FF2B5EF4-FFF2-40B4-BE49-F238E27FC236}">
                <a16:creationId xmlns:a16="http://schemas.microsoft.com/office/drawing/2014/main" id="{FC960978-75B2-4FD4-A436-BE6EF8D2CBE4}"/>
              </a:ext>
            </a:extLst>
          </p:cNvPr>
          <p:cNvSpPr>
            <a:spLocks noGrp="1"/>
          </p:cNvSpPr>
          <p:nvPr>
            <p:ph idx="1"/>
          </p:nvPr>
        </p:nvSpPr>
        <p:spPr>
          <a:xfrm>
            <a:off x="628650" y="1825624"/>
            <a:ext cx="7886700" cy="4667249"/>
          </a:xfrm>
        </p:spPr>
        <p:txBody>
          <a:bodyPr>
            <a:normAutofit fontScale="92500" lnSpcReduction="10000"/>
          </a:bodyPr>
          <a:lstStyle/>
          <a:p>
            <a:r>
              <a:rPr lang="en-US"/>
              <a:t>Receive Authorization</a:t>
            </a:r>
          </a:p>
          <a:p>
            <a:r>
              <a:rPr lang="en-US"/>
              <a:t>Monthly submit: </a:t>
            </a:r>
          </a:p>
          <a:p>
            <a:pPr lvl="1"/>
            <a:r>
              <a:rPr lang="en-US"/>
              <a:t>Supported Employment Services Note</a:t>
            </a:r>
          </a:p>
          <a:p>
            <a:pPr lvl="1"/>
            <a:r>
              <a:rPr lang="en-US"/>
              <a:t>Employment Stability Assessment</a:t>
            </a:r>
          </a:p>
          <a:p>
            <a:r>
              <a:rPr lang="en-US"/>
              <a:t>Invoice $80/hour</a:t>
            </a:r>
          </a:p>
          <a:p>
            <a:pPr lvl="1"/>
            <a:r>
              <a:rPr lang="en-US"/>
              <a:t>Intensive supported employment services, with or on behalf of consumer</a:t>
            </a:r>
          </a:p>
          <a:p>
            <a:pPr lvl="1"/>
            <a:r>
              <a:rPr lang="en-US"/>
              <a:t>Minimum 30 days up to 2 years max</a:t>
            </a:r>
          </a:p>
          <a:p>
            <a:r>
              <a:rPr lang="en-US"/>
              <a:t>This phase ENDS upon reach “stable employment”</a:t>
            </a:r>
          </a:p>
          <a:p>
            <a:pPr lvl="1"/>
            <a:r>
              <a:rPr lang="en-US"/>
              <a:t>Determined by:</a:t>
            </a:r>
          </a:p>
          <a:p>
            <a:pPr lvl="2"/>
            <a:r>
              <a:rPr lang="en-US"/>
              <a:t>Employment Stability Assessment (your end)</a:t>
            </a:r>
          </a:p>
          <a:p>
            <a:pPr lvl="2"/>
            <a:r>
              <a:rPr lang="en-US"/>
              <a:t>Approved by OVR counselor</a:t>
            </a:r>
          </a:p>
          <a:p>
            <a:pPr marL="342900" lvl="1" indent="0">
              <a:buNone/>
            </a:pPr>
            <a:endParaRPr lang="en-US"/>
          </a:p>
          <a:p>
            <a:pPr lvl="1"/>
            <a:endParaRPr lang="en-US"/>
          </a:p>
        </p:txBody>
      </p:sp>
    </p:spTree>
    <p:extLst>
      <p:ext uri="{BB962C8B-B14F-4D97-AF65-F5344CB8AC3E}">
        <p14:creationId xmlns:p14="http://schemas.microsoft.com/office/powerpoint/2010/main" val="3545537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91A4-0941-4384-9AC0-E004220FB7A6}"/>
              </a:ext>
            </a:extLst>
          </p:cNvPr>
          <p:cNvSpPr>
            <a:spLocks noGrp="1"/>
          </p:cNvSpPr>
          <p:nvPr>
            <p:ph type="title"/>
          </p:nvPr>
        </p:nvSpPr>
        <p:spPr/>
        <p:txBody>
          <a:bodyPr/>
          <a:lstStyle/>
          <a:p>
            <a:r>
              <a:rPr lang="en-US" dirty="0"/>
              <a:t>Supported Employment Services Note</a:t>
            </a:r>
          </a:p>
        </p:txBody>
      </p:sp>
      <p:sp>
        <p:nvSpPr>
          <p:cNvPr id="3" name="Content Placeholder 2">
            <a:extLst>
              <a:ext uri="{FF2B5EF4-FFF2-40B4-BE49-F238E27FC236}">
                <a16:creationId xmlns:a16="http://schemas.microsoft.com/office/drawing/2014/main" id="{46094A0C-8CA9-4577-A361-DAEE4D28F125}"/>
              </a:ext>
            </a:extLst>
          </p:cNvPr>
          <p:cNvSpPr>
            <a:spLocks noGrp="1"/>
          </p:cNvSpPr>
          <p:nvPr>
            <p:ph idx="1"/>
          </p:nvPr>
        </p:nvSpPr>
        <p:spPr>
          <a:xfrm>
            <a:off x="628650" y="1561382"/>
            <a:ext cx="8178466" cy="4931492"/>
          </a:xfrm>
        </p:spPr>
        <p:txBody>
          <a:bodyPr>
            <a:normAutofit fontScale="85000" lnSpcReduction="20000"/>
          </a:bodyPr>
          <a:lstStyle/>
          <a:p>
            <a:pPr>
              <a:lnSpc>
                <a:spcPct val="118000"/>
              </a:lnSpc>
            </a:pPr>
            <a:r>
              <a:rPr lang="en-US" dirty="0"/>
              <a:t>Basic info </a:t>
            </a:r>
          </a:p>
          <a:p>
            <a:pPr>
              <a:lnSpc>
                <a:spcPct val="118000"/>
              </a:lnSpc>
            </a:pPr>
            <a:r>
              <a:rPr lang="en-US" dirty="0"/>
              <a:t>Service</a:t>
            </a:r>
          </a:p>
          <a:p>
            <a:pPr lvl="1">
              <a:lnSpc>
                <a:spcPct val="118000"/>
              </a:lnSpc>
            </a:pPr>
            <a:r>
              <a:rPr lang="en-US" dirty="0"/>
              <a:t>Onsite or Offsite</a:t>
            </a:r>
          </a:p>
          <a:p>
            <a:pPr lvl="1">
              <a:lnSpc>
                <a:spcPct val="118000"/>
              </a:lnSpc>
            </a:pPr>
            <a:r>
              <a:rPr lang="en-US" dirty="0"/>
              <a:t>What did you provide</a:t>
            </a:r>
          </a:p>
          <a:p>
            <a:pPr lvl="1">
              <a:lnSpc>
                <a:spcPct val="118000"/>
              </a:lnSpc>
            </a:pPr>
            <a:r>
              <a:rPr lang="en-US" dirty="0"/>
              <a:t>Feedback received from employer</a:t>
            </a:r>
          </a:p>
          <a:p>
            <a:pPr lvl="1">
              <a:lnSpc>
                <a:spcPct val="118000"/>
              </a:lnSpc>
            </a:pPr>
            <a:r>
              <a:rPr lang="en-US" dirty="0"/>
              <a:t>What did you learn about performance/employer</a:t>
            </a:r>
          </a:p>
          <a:p>
            <a:pPr lvl="1">
              <a:lnSpc>
                <a:spcPct val="118000"/>
              </a:lnSpc>
            </a:pPr>
            <a:r>
              <a:rPr lang="en-US" dirty="0"/>
              <a:t>How is individual achieving stability on the job</a:t>
            </a:r>
          </a:p>
          <a:p>
            <a:pPr lvl="1">
              <a:lnSpc>
                <a:spcPct val="118000"/>
              </a:lnSpc>
            </a:pPr>
            <a:r>
              <a:rPr lang="en-US" dirty="0"/>
              <a:t>What is needed to increase independence</a:t>
            </a:r>
          </a:p>
          <a:p>
            <a:pPr lvl="1">
              <a:lnSpc>
                <a:spcPct val="118000"/>
              </a:lnSpc>
            </a:pPr>
            <a:r>
              <a:rPr lang="en-US" dirty="0"/>
              <a:t>How are you reducing your presence on the job site</a:t>
            </a:r>
          </a:p>
          <a:p>
            <a:pPr lvl="1">
              <a:lnSpc>
                <a:spcPct val="118000"/>
              </a:lnSpc>
            </a:pPr>
            <a:r>
              <a:rPr lang="en-US" dirty="0"/>
              <a:t>Steps to increase natural supports</a:t>
            </a:r>
          </a:p>
          <a:p>
            <a:pPr lvl="1">
              <a:lnSpc>
                <a:spcPct val="118000"/>
              </a:lnSpc>
            </a:pPr>
            <a:r>
              <a:rPr lang="en-US" dirty="0"/>
              <a:t>Additional information/insight obtained</a:t>
            </a:r>
          </a:p>
        </p:txBody>
      </p:sp>
    </p:spTree>
    <p:extLst>
      <p:ext uri="{BB962C8B-B14F-4D97-AF65-F5344CB8AC3E}">
        <p14:creationId xmlns:p14="http://schemas.microsoft.com/office/powerpoint/2010/main" val="2394200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C35E-663F-4190-AF5B-6D7CEB6B1300}"/>
              </a:ext>
            </a:extLst>
          </p:cNvPr>
          <p:cNvSpPr>
            <a:spLocks noGrp="1"/>
          </p:cNvSpPr>
          <p:nvPr>
            <p:ph type="title"/>
          </p:nvPr>
        </p:nvSpPr>
        <p:spPr/>
        <p:txBody>
          <a:bodyPr/>
          <a:lstStyle/>
          <a:p>
            <a:r>
              <a:rPr lang="en-US"/>
              <a:t>Supported Employment Services Note </a:t>
            </a:r>
          </a:p>
        </p:txBody>
      </p:sp>
      <p:sp>
        <p:nvSpPr>
          <p:cNvPr id="3" name="Content Placeholder 2">
            <a:extLst>
              <a:ext uri="{FF2B5EF4-FFF2-40B4-BE49-F238E27FC236}">
                <a16:creationId xmlns:a16="http://schemas.microsoft.com/office/drawing/2014/main" id="{F538FF98-F079-4887-8CAA-BDBFD3ED166F}"/>
              </a:ext>
            </a:extLst>
          </p:cNvPr>
          <p:cNvSpPr>
            <a:spLocks noGrp="1"/>
          </p:cNvSpPr>
          <p:nvPr>
            <p:ph idx="1"/>
          </p:nvPr>
        </p:nvSpPr>
        <p:spPr>
          <a:xfrm>
            <a:off x="628650" y="1784194"/>
            <a:ext cx="7886700" cy="4351338"/>
          </a:xfrm>
        </p:spPr>
        <p:txBody>
          <a:bodyPr/>
          <a:lstStyle/>
          <a:p>
            <a:pPr marL="0" indent="0">
              <a:buNone/>
            </a:pPr>
            <a:r>
              <a:rPr lang="en-US"/>
              <a:t>At the bottom you’ll find:</a:t>
            </a:r>
          </a:p>
          <a:p>
            <a:pPr marL="0" indent="0">
              <a:buNone/>
            </a:pPr>
            <a:endParaRPr lang="en-US"/>
          </a:p>
          <a:p>
            <a:pPr marL="0" indent="0">
              <a:buNone/>
            </a:pPr>
            <a:r>
              <a:rPr lang="en-US"/>
              <a:t>If the individual has achieved stability:</a:t>
            </a:r>
          </a:p>
          <a:p>
            <a:r>
              <a:rPr lang="en-US"/>
              <a:t>Complete the Extended Services Plan</a:t>
            </a:r>
          </a:p>
          <a:p>
            <a:r>
              <a:rPr lang="en-US"/>
              <a:t>Update the Employment Stability Assessment form</a:t>
            </a:r>
          </a:p>
          <a:p>
            <a:r>
              <a:rPr lang="en-US"/>
              <a:t>Submit to the OVR Counselor</a:t>
            </a:r>
          </a:p>
          <a:p>
            <a:pPr marL="0" indent="0">
              <a:buNone/>
            </a:pPr>
            <a:r>
              <a:rPr lang="en-US"/>
              <a:t> </a:t>
            </a:r>
          </a:p>
          <a:p>
            <a:pPr marL="0" indent="0">
              <a:buNone/>
            </a:pPr>
            <a:endParaRPr lang="en-US"/>
          </a:p>
        </p:txBody>
      </p:sp>
    </p:spTree>
    <p:extLst>
      <p:ext uri="{BB962C8B-B14F-4D97-AF65-F5344CB8AC3E}">
        <p14:creationId xmlns:p14="http://schemas.microsoft.com/office/powerpoint/2010/main" val="1176005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747C9-8B94-4657-99B8-BF1F38FD84A2}"/>
              </a:ext>
            </a:extLst>
          </p:cNvPr>
          <p:cNvSpPr>
            <a:spLocks noGrp="1"/>
          </p:cNvSpPr>
          <p:nvPr>
            <p:ph type="title"/>
          </p:nvPr>
        </p:nvSpPr>
        <p:spPr/>
        <p:txBody>
          <a:bodyPr/>
          <a:lstStyle/>
          <a:p>
            <a:r>
              <a:rPr lang="en-US"/>
              <a:t>Employment Stability Assessment Form</a:t>
            </a:r>
          </a:p>
        </p:txBody>
      </p:sp>
      <p:sp>
        <p:nvSpPr>
          <p:cNvPr id="5" name="Content Placeholder 4">
            <a:extLst>
              <a:ext uri="{FF2B5EF4-FFF2-40B4-BE49-F238E27FC236}">
                <a16:creationId xmlns:a16="http://schemas.microsoft.com/office/drawing/2014/main" id="{6BDEB9D9-3B1A-4318-B52F-6B50A781576C}"/>
              </a:ext>
            </a:extLst>
          </p:cNvPr>
          <p:cNvSpPr>
            <a:spLocks noGrp="1"/>
          </p:cNvSpPr>
          <p:nvPr>
            <p:ph idx="1"/>
          </p:nvPr>
        </p:nvSpPr>
        <p:spPr>
          <a:xfrm>
            <a:off x="314325" y="1668082"/>
            <a:ext cx="8515350" cy="4941116"/>
          </a:xfrm>
        </p:spPr>
        <p:txBody>
          <a:bodyPr>
            <a:normAutofit fontScale="92500" lnSpcReduction="10000"/>
          </a:bodyPr>
          <a:lstStyle/>
          <a:p>
            <a:pPr marL="0" indent="0">
              <a:buNone/>
            </a:pPr>
            <a:r>
              <a:rPr lang="en-US"/>
              <a:t>Submit Monthly</a:t>
            </a:r>
          </a:p>
          <a:p>
            <a:r>
              <a:rPr lang="en-US"/>
              <a:t>Supported Employment Services Provided</a:t>
            </a:r>
          </a:p>
          <a:p>
            <a:r>
              <a:rPr lang="en-US"/>
              <a:t>Basic Information</a:t>
            </a:r>
          </a:p>
          <a:p>
            <a:r>
              <a:rPr lang="en-US"/>
              <a:t>Questions Related to Employment Stability</a:t>
            </a:r>
          </a:p>
          <a:p>
            <a:pPr lvl="1"/>
            <a:r>
              <a:rPr lang="en-US"/>
              <a:t>Yes/No</a:t>
            </a:r>
          </a:p>
          <a:p>
            <a:pPr lvl="1"/>
            <a:r>
              <a:rPr lang="en-US"/>
              <a:t>Additional info – this is a summary of SES notes</a:t>
            </a:r>
          </a:p>
          <a:p>
            <a:r>
              <a:rPr lang="en-US"/>
              <a:t>Additional Questions</a:t>
            </a:r>
          </a:p>
          <a:p>
            <a:pPr lvl="1"/>
            <a:r>
              <a:rPr lang="en-US"/>
              <a:t>Consistent with PCEP/Career Profile? </a:t>
            </a:r>
          </a:p>
          <a:p>
            <a:pPr lvl="2"/>
            <a:r>
              <a:rPr lang="en-US"/>
              <a:t>IF not, contact VRC immediately to clarify or update</a:t>
            </a:r>
          </a:p>
          <a:p>
            <a:pPr lvl="1"/>
            <a:r>
              <a:rPr lang="en-US"/>
              <a:t>Have hours increased/decreased</a:t>
            </a:r>
          </a:p>
          <a:p>
            <a:pPr lvl="1"/>
            <a:r>
              <a:rPr lang="en-US"/>
              <a:t>Has your support increased/decreased</a:t>
            </a:r>
          </a:p>
          <a:p>
            <a:pPr lvl="1"/>
            <a:r>
              <a:rPr lang="en-US"/>
              <a:t>Issues around benefits (SSI/SSDI)</a:t>
            </a:r>
          </a:p>
          <a:p>
            <a:endParaRPr lang="en-US"/>
          </a:p>
        </p:txBody>
      </p:sp>
    </p:spTree>
    <p:extLst>
      <p:ext uri="{BB962C8B-B14F-4D97-AF65-F5344CB8AC3E}">
        <p14:creationId xmlns:p14="http://schemas.microsoft.com/office/powerpoint/2010/main" val="1187114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E5E9-7D90-4A63-8BB4-3CF379884C03}"/>
              </a:ext>
            </a:extLst>
          </p:cNvPr>
          <p:cNvSpPr>
            <a:spLocks noGrp="1"/>
          </p:cNvSpPr>
          <p:nvPr>
            <p:ph type="title"/>
          </p:nvPr>
        </p:nvSpPr>
        <p:spPr>
          <a:xfrm>
            <a:off x="89635" y="-135387"/>
            <a:ext cx="7886700" cy="1325563"/>
          </a:xfrm>
        </p:spPr>
        <p:txBody>
          <a:bodyPr/>
          <a:lstStyle/>
          <a:p>
            <a:r>
              <a:rPr lang="en-US"/>
              <a:t>Employment Stability Assessment</a:t>
            </a:r>
          </a:p>
        </p:txBody>
      </p:sp>
      <p:pic>
        <p:nvPicPr>
          <p:cNvPr id="7" name="Picture 6" descr="A blank KY OVR Employment Stability Assessment Form. ">
            <a:extLst>
              <a:ext uri="{FF2B5EF4-FFF2-40B4-BE49-F238E27FC236}">
                <a16:creationId xmlns:a16="http://schemas.microsoft.com/office/drawing/2014/main" id="{ABA3B9D2-6B24-4B1F-B5B9-9ED715BC87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363" y="933651"/>
            <a:ext cx="4594904" cy="5777169"/>
          </a:xfrm>
          <a:prstGeom prst="rect">
            <a:avLst/>
          </a:prstGeom>
        </p:spPr>
      </p:pic>
      <p:sp>
        <p:nvSpPr>
          <p:cNvPr id="11" name="Arrow: Left 10" descr="Monthly Report/SES OR&#10;Sustained  Stability&#10;">
            <a:extLst>
              <a:ext uri="{FF2B5EF4-FFF2-40B4-BE49-F238E27FC236}">
                <a16:creationId xmlns:a16="http://schemas.microsoft.com/office/drawing/2014/main" id="{8ACF98D3-A1EC-4723-A804-36F461A3D577}"/>
              </a:ext>
            </a:extLst>
          </p:cNvPr>
          <p:cNvSpPr/>
          <p:nvPr/>
        </p:nvSpPr>
        <p:spPr>
          <a:xfrm>
            <a:off x="4908884" y="1267178"/>
            <a:ext cx="2926079" cy="1604519"/>
          </a:xfrm>
          <a:prstGeom prst="leftArrow">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Monthly Report/SES OR</a:t>
            </a:r>
          </a:p>
          <a:p>
            <a:pPr algn="ctr"/>
            <a:r>
              <a:rPr lang="en-US"/>
              <a:t>Sustained  Stability</a:t>
            </a:r>
          </a:p>
        </p:txBody>
      </p:sp>
      <p:sp>
        <p:nvSpPr>
          <p:cNvPr id="12" name="Arrow: Left 11" descr="IF stability has been achieved &#10;">
            <a:extLst>
              <a:ext uri="{FF2B5EF4-FFF2-40B4-BE49-F238E27FC236}">
                <a16:creationId xmlns:a16="http://schemas.microsoft.com/office/drawing/2014/main" id="{DC707106-A3F4-4E28-AB7A-05494F8FA1A4}"/>
              </a:ext>
            </a:extLst>
          </p:cNvPr>
          <p:cNvSpPr/>
          <p:nvPr/>
        </p:nvSpPr>
        <p:spPr>
          <a:xfrm>
            <a:off x="4816854" y="4231736"/>
            <a:ext cx="2430968" cy="1359086"/>
          </a:xfrm>
          <a:prstGeom prst="leftArrow">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IF stability has been achieved </a:t>
            </a:r>
          </a:p>
        </p:txBody>
      </p:sp>
    </p:spTree>
    <p:extLst>
      <p:ext uri="{BB962C8B-B14F-4D97-AF65-F5344CB8AC3E}">
        <p14:creationId xmlns:p14="http://schemas.microsoft.com/office/powerpoint/2010/main" val="271175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B18B-7606-4FE4-BEB4-9817A9B44C7E}"/>
              </a:ext>
            </a:extLst>
          </p:cNvPr>
          <p:cNvSpPr>
            <a:spLocks noGrp="1"/>
          </p:cNvSpPr>
          <p:nvPr>
            <p:ph type="title"/>
          </p:nvPr>
        </p:nvSpPr>
        <p:spPr/>
        <p:txBody>
          <a:bodyPr/>
          <a:lstStyle/>
          <a:p>
            <a:r>
              <a:rPr lang="en-US"/>
              <a:t>Employment Stability Assessment Form – stability rating scale</a:t>
            </a:r>
          </a:p>
        </p:txBody>
      </p:sp>
      <p:sp>
        <p:nvSpPr>
          <p:cNvPr id="3" name="Content Placeholder 2">
            <a:extLst>
              <a:ext uri="{FF2B5EF4-FFF2-40B4-BE49-F238E27FC236}">
                <a16:creationId xmlns:a16="http://schemas.microsoft.com/office/drawing/2014/main" id="{FDD10B03-82FA-4387-918C-8C4B3FFE4C3E}"/>
              </a:ext>
            </a:extLst>
          </p:cNvPr>
          <p:cNvSpPr>
            <a:spLocks noGrp="1"/>
          </p:cNvSpPr>
          <p:nvPr>
            <p:ph idx="1"/>
          </p:nvPr>
        </p:nvSpPr>
        <p:spPr/>
        <p:txBody>
          <a:bodyPr/>
          <a:lstStyle/>
          <a:p>
            <a:r>
              <a:rPr lang="en-US"/>
              <a:t>Scale of 1 – 10: Gauge according to 6 questions that meet “Stable Employment’ </a:t>
            </a:r>
          </a:p>
          <a:p>
            <a:pPr lvl="1"/>
            <a:r>
              <a:rPr lang="en-US"/>
              <a:t>1 = dismissed due to performance</a:t>
            </a:r>
          </a:p>
          <a:p>
            <a:pPr lvl="1"/>
            <a:r>
              <a:rPr lang="en-US"/>
              <a:t>10 = stable on the job and ready to move into  Extended Services</a:t>
            </a:r>
          </a:p>
          <a:p>
            <a:r>
              <a:rPr lang="en-US"/>
              <a:t>If 9 or below </a:t>
            </a:r>
          </a:p>
          <a:p>
            <a:pPr lvl="1"/>
            <a:r>
              <a:rPr lang="en-US"/>
              <a:t>What keeps it from being higher</a:t>
            </a:r>
          </a:p>
          <a:p>
            <a:pPr lvl="1"/>
            <a:r>
              <a:rPr lang="en-US"/>
              <a:t>What is needed to reach stability </a:t>
            </a:r>
          </a:p>
          <a:p>
            <a:pPr lvl="1"/>
            <a:r>
              <a:rPr lang="en-US"/>
              <a:t>If lower than last month; why?</a:t>
            </a:r>
          </a:p>
        </p:txBody>
      </p:sp>
    </p:spTree>
    <p:extLst>
      <p:ext uri="{BB962C8B-B14F-4D97-AF65-F5344CB8AC3E}">
        <p14:creationId xmlns:p14="http://schemas.microsoft.com/office/powerpoint/2010/main" val="3311728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6484-91DB-481C-9182-914BF0E5A983}"/>
              </a:ext>
            </a:extLst>
          </p:cNvPr>
          <p:cNvSpPr>
            <a:spLocks noGrp="1"/>
          </p:cNvSpPr>
          <p:nvPr>
            <p:ph type="title"/>
          </p:nvPr>
        </p:nvSpPr>
        <p:spPr>
          <a:xfrm>
            <a:off x="298383" y="-143651"/>
            <a:ext cx="7886700" cy="1325563"/>
          </a:xfrm>
        </p:spPr>
        <p:txBody>
          <a:bodyPr/>
          <a:lstStyle/>
          <a:p>
            <a:r>
              <a:rPr lang="en-US"/>
              <a:t>What is Stable Employment?</a:t>
            </a:r>
          </a:p>
        </p:txBody>
      </p:sp>
      <p:sp>
        <p:nvSpPr>
          <p:cNvPr id="3" name="Content Placeholder 2">
            <a:extLst>
              <a:ext uri="{FF2B5EF4-FFF2-40B4-BE49-F238E27FC236}">
                <a16:creationId xmlns:a16="http://schemas.microsoft.com/office/drawing/2014/main" id="{6DCBFAA7-2259-4AC7-8381-A6747BA11074}"/>
              </a:ext>
            </a:extLst>
          </p:cNvPr>
          <p:cNvSpPr>
            <a:spLocks noGrp="1"/>
          </p:cNvSpPr>
          <p:nvPr>
            <p:ph sz="half" idx="1"/>
          </p:nvPr>
        </p:nvSpPr>
        <p:spPr>
          <a:xfrm>
            <a:off x="298383" y="850393"/>
            <a:ext cx="4661034" cy="5907023"/>
          </a:xfrm>
          <a:ln w="12700">
            <a:solidFill>
              <a:schemeClr val="accent2"/>
            </a:solidFill>
          </a:ln>
        </p:spPr>
        <p:txBody>
          <a:bodyPr>
            <a:noAutofit/>
          </a:bodyPr>
          <a:lstStyle/>
          <a:p>
            <a:pPr marL="514350" indent="-514350" algn="l">
              <a:buFont typeface="+mj-lt"/>
              <a:buAutoNum type="arabicPeriod"/>
            </a:pPr>
            <a:r>
              <a:rPr lang="en-US" sz="2400" b="0" i="0">
                <a:effectLst/>
                <a:latin typeface="-apple-system"/>
              </a:rPr>
              <a:t>The individual is satisfied with employment.</a:t>
            </a:r>
          </a:p>
          <a:p>
            <a:pPr marL="514350" indent="-514350" algn="l">
              <a:buFont typeface="+mj-lt"/>
              <a:buAutoNum type="arabicPeriod"/>
            </a:pPr>
            <a:r>
              <a:rPr lang="en-US" sz="2400" b="0" i="0">
                <a:effectLst/>
                <a:latin typeface="-apple-system"/>
              </a:rPr>
              <a:t>The acquired job is consistent with the individual’s strengths, abilities, interests, and informed choice.</a:t>
            </a:r>
          </a:p>
          <a:p>
            <a:pPr marL="514350" indent="-514350" algn="l">
              <a:buFont typeface="+mj-lt"/>
              <a:buAutoNum type="arabicPeriod"/>
            </a:pPr>
            <a:r>
              <a:rPr lang="en-US" sz="2400" b="0" i="0">
                <a:effectLst/>
                <a:latin typeface="-apple-system"/>
              </a:rPr>
              <a:t>The individual’s job performance meets the expectations of the employer.</a:t>
            </a:r>
          </a:p>
          <a:p>
            <a:pPr marL="514350" indent="-514350" algn="l">
              <a:buFont typeface="+mj-lt"/>
              <a:buAutoNum type="arabicPeriod"/>
            </a:pPr>
            <a:r>
              <a:rPr lang="en-US" sz="2400" b="0" i="0">
                <a:effectLst/>
                <a:latin typeface="-apple-system"/>
              </a:rPr>
              <a:t>Natural supports are appropriate and in place.</a:t>
            </a:r>
          </a:p>
          <a:p>
            <a:pPr marL="514350" indent="-514350" algn="l">
              <a:buFont typeface="+mj-lt"/>
              <a:buAutoNum type="arabicPeriod"/>
            </a:pPr>
            <a:r>
              <a:rPr lang="en-US" sz="2400" b="0" i="0">
                <a:effectLst/>
                <a:latin typeface="-apple-system"/>
              </a:rPr>
              <a:t>All necessary accommodations are appropriate and in place.</a:t>
            </a:r>
          </a:p>
          <a:p>
            <a:pPr marL="514350" indent="-514350" algn="l">
              <a:buFont typeface="+mj-lt"/>
              <a:buAutoNum type="arabicPeriod"/>
            </a:pPr>
            <a:r>
              <a:rPr lang="en-US" sz="2400" b="0" i="0">
                <a:effectLst/>
                <a:latin typeface="-apple-system"/>
              </a:rPr>
              <a:t>Intensive Supported Employment Services no longer needed</a:t>
            </a:r>
          </a:p>
        </p:txBody>
      </p:sp>
      <p:sp>
        <p:nvSpPr>
          <p:cNvPr id="5" name="Content Placeholder 4">
            <a:extLst>
              <a:ext uri="{FF2B5EF4-FFF2-40B4-BE49-F238E27FC236}">
                <a16:creationId xmlns:a16="http://schemas.microsoft.com/office/drawing/2014/main" id="{DEF175A5-71DB-475C-AEFE-42EA28568DC1}"/>
              </a:ext>
            </a:extLst>
          </p:cNvPr>
          <p:cNvSpPr>
            <a:spLocks noGrp="1"/>
          </p:cNvSpPr>
          <p:nvPr>
            <p:ph sz="half" idx="2"/>
          </p:nvPr>
        </p:nvSpPr>
        <p:spPr>
          <a:xfrm>
            <a:off x="5180798" y="1889828"/>
            <a:ext cx="3886200" cy="3615823"/>
          </a:xfrm>
        </p:spPr>
        <p:txBody>
          <a:bodyPr>
            <a:noAutofit/>
          </a:bodyPr>
          <a:lstStyle/>
          <a:p>
            <a:pPr>
              <a:buFont typeface="Wingdings" panose="05000000000000000000" pitchFamily="2" charset="2"/>
              <a:buChar char="ü"/>
            </a:pPr>
            <a:r>
              <a:rPr lang="en-US">
                <a:solidFill>
                  <a:schemeClr val="accent2"/>
                </a:solidFill>
              </a:rPr>
              <a:t>Consistently answer YES to each question over time</a:t>
            </a:r>
          </a:p>
          <a:p>
            <a:pPr>
              <a:buFont typeface="Wingdings" panose="05000000000000000000" pitchFamily="2" charset="2"/>
              <a:buChar char="ü"/>
            </a:pPr>
            <a:r>
              <a:rPr lang="en-US">
                <a:solidFill>
                  <a:schemeClr val="accent2"/>
                </a:solidFill>
              </a:rPr>
              <a:t>Job meets Competitive Integrated Employment</a:t>
            </a:r>
          </a:p>
          <a:p>
            <a:pPr>
              <a:buFont typeface="Wingdings" panose="05000000000000000000" pitchFamily="2" charset="2"/>
              <a:buChar char="ü"/>
            </a:pPr>
            <a:r>
              <a:rPr lang="en-US">
                <a:solidFill>
                  <a:schemeClr val="accent2"/>
                </a:solidFill>
              </a:rPr>
              <a:t>Job is consistent with IPE (vocational goal set by VR)</a:t>
            </a:r>
          </a:p>
        </p:txBody>
      </p:sp>
    </p:spTree>
    <p:extLst>
      <p:ext uri="{BB962C8B-B14F-4D97-AF65-F5344CB8AC3E}">
        <p14:creationId xmlns:p14="http://schemas.microsoft.com/office/powerpoint/2010/main" val="2231301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80DD-6996-46F8-A25C-87AF805FF6CA}"/>
              </a:ext>
            </a:extLst>
          </p:cNvPr>
          <p:cNvSpPr>
            <a:spLocks noGrp="1"/>
          </p:cNvSpPr>
          <p:nvPr>
            <p:ph type="title"/>
          </p:nvPr>
        </p:nvSpPr>
        <p:spPr/>
        <p:txBody>
          <a:bodyPr/>
          <a:lstStyle/>
          <a:p>
            <a:r>
              <a:rPr lang="en-US"/>
              <a:t>Stable Employment</a:t>
            </a:r>
          </a:p>
        </p:txBody>
      </p:sp>
      <p:sp>
        <p:nvSpPr>
          <p:cNvPr id="5" name="Content Placeholder 4">
            <a:extLst>
              <a:ext uri="{FF2B5EF4-FFF2-40B4-BE49-F238E27FC236}">
                <a16:creationId xmlns:a16="http://schemas.microsoft.com/office/drawing/2014/main" id="{78313FCF-4A09-4215-8E77-CAD409C85511}"/>
              </a:ext>
            </a:extLst>
          </p:cNvPr>
          <p:cNvSpPr>
            <a:spLocks noGrp="1"/>
          </p:cNvSpPr>
          <p:nvPr>
            <p:ph idx="1"/>
          </p:nvPr>
        </p:nvSpPr>
        <p:spPr/>
        <p:txBody>
          <a:bodyPr/>
          <a:lstStyle/>
          <a:p>
            <a:pPr marL="0" indent="0">
              <a:buNone/>
            </a:pPr>
            <a:r>
              <a:rPr lang="en-US"/>
              <a:t>Consistently answers yes = sustained stability</a:t>
            </a:r>
          </a:p>
          <a:p>
            <a:pPr>
              <a:buFont typeface="Wingdings" panose="05000000000000000000" pitchFamily="2" charset="2"/>
              <a:buChar char="ü"/>
            </a:pPr>
            <a:r>
              <a:rPr lang="en-US"/>
              <a:t>Consistent successful performance</a:t>
            </a:r>
          </a:p>
          <a:p>
            <a:pPr>
              <a:buFont typeface="Wingdings" panose="05000000000000000000" pitchFamily="2" charset="2"/>
              <a:buChar char="ü"/>
            </a:pPr>
            <a:r>
              <a:rPr lang="en-US"/>
              <a:t>With or without natural supports</a:t>
            </a:r>
          </a:p>
          <a:p>
            <a:pPr>
              <a:buFont typeface="Wingdings" panose="05000000000000000000" pitchFamily="2" charset="2"/>
              <a:buChar char="ü"/>
            </a:pPr>
            <a:r>
              <a:rPr lang="en-US"/>
              <a:t>Without intensive supported employment services (you)</a:t>
            </a:r>
          </a:p>
          <a:p>
            <a:pPr marL="0" indent="0">
              <a:buNone/>
            </a:pPr>
            <a:endParaRPr lang="en-US"/>
          </a:p>
        </p:txBody>
      </p:sp>
    </p:spTree>
    <p:extLst>
      <p:ext uri="{BB962C8B-B14F-4D97-AF65-F5344CB8AC3E}">
        <p14:creationId xmlns:p14="http://schemas.microsoft.com/office/powerpoint/2010/main" val="291200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90525" y="2092325"/>
            <a:ext cx="836295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685800" rtl="0" eaLnBrk="1" fontAlgn="auto" latinLnBrk="0" hangingPunct="1">
              <a:lnSpc>
                <a:spcPct val="90000"/>
              </a:lnSpc>
              <a:spcBef>
                <a:spcPts val="750"/>
              </a:spcBef>
              <a:spcAft>
                <a:spcPts val="0"/>
              </a:spcAft>
              <a:buClrTx/>
              <a:buSzPct val="50000"/>
              <a:buFont typeface="Arial" panose="020B0604020202020204" pitchFamily="34" charset="0"/>
              <a:buNone/>
              <a:tabLst/>
              <a:defRPr/>
            </a:pPr>
            <a:r>
              <a:rPr kumimoji="0" lang="en-US" sz="3600" b="0" i="0" u="none" strike="noStrike" kern="1200" cap="none" spc="0" normalizeH="0" baseline="0" noProof="0" dirty="0">
                <a:ln>
                  <a:noFill/>
                </a:ln>
                <a:solidFill>
                  <a:schemeClr val="tx1"/>
                </a:solidFill>
                <a:effectLst/>
                <a:uLnTx/>
                <a:uFillTx/>
                <a:latin typeface="Avenir" panose="02000503020000020003" pitchFamily="2" charset="0"/>
                <a:ea typeface="+mn-ea"/>
                <a:cs typeface="+mn-cs"/>
              </a:rPr>
              <a:t>Learning about the business ahead of time </a:t>
            </a:r>
            <a:br>
              <a:rPr kumimoji="0" lang="en-US" sz="3600" b="0" i="0" u="none" strike="noStrike" kern="1200" cap="none" spc="0" normalizeH="0" baseline="0" noProof="0" dirty="0">
                <a:ln>
                  <a:noFill/>
                </a:ln>
                <a:solidFill>
                  <a:schemeClr val="tx1"/>
                </a:solidFill>
                <a:effectLst/>
                <a:uLnTx/>
                <a:uFillTx/>
                <a:latin typeface="Avenir" panose="02000503020000020003" pitchFamily="2" charset="0"/>
                <a:ea typeface="+mn-ea"/>
                <a:cs typeface="+mn-cs"/>
              </a:rPr>
            </a:br>
            <a:r>
              <a:rPr kumimoji="0" lang="en-US" sz="3600" b="0" i="0" u="none" strike="noStrike" kern="1200" cap="none" spc="0" normalizeH="0" baseline="0" noProof="0" dirty="0">
                <a:ln>
                  <a:noFill/>
                </a:ln>
                <a:solidFill>
                  <a:schemeClr val="tx1"/>
                </a:solidFill>
                <a:effectLst/>
                <a:uLnTx/>
                <a:uFillTx/>
                <a:latin typeface="Avenir" panose="02000503020000020003" pitchFamily="2" charset="0"/>
                <a:ea typeface="+mn-ea"/>
                <a:cs typeface="+mn-cs"/>
              </a:rPr>
              <a:t>allows us to identify potential</a:t>
            </a:r>
            <a:br>
              <a:rPr kumimoji="0" lang="en-US" sz="3600" b="0" i="0" u="none" strike="noStrike" kern="1200" cap="none" spc="0" normalizeH="0" baseline="0" noProof="0" dirty="0">
                <a:ln>
                  <a:noFill/>
                </a:ln>
                <a:solidFill>
                  <a:schemeClr val="tx1"/>
                </a:solidFill>
                <a:effectLst/>
                <a:uLnTx/>
                <a:uFillTx/>
                <a:latin typeface="Avenir" panose="02000503020000020003" pitchFamily="2" charset="0"/>
                <a:ea typeface="+mn-ea"/>
                <a:cs typeface="+mn-cs"/>
              </a:rPr>
            </a:br>
            <a:r>
              <a:rPr kumimoji="0" lang="en-US" sz="6000" b="0" i="0" u="none" strike="noStrike" kern="1200" cap="none" spc="0" normalizeH="0" baseline="0" noProof="0" dirty="0">
                <a:ln>
                  <a:noFill/>
                </a:ln>
                <a:solidFill>
                  <a:schemeClr val="tx1"/>
                </a:solidFill>
                <a:effectLst/>
                <a:uLnTx/>
                <a:uFillTx/>
                <a:latin typeface="Avenir" panose="02000503020000020003" pitchFamily="2" charset="0"/>
                <a:ea typeface="+mn-ea"/>
                <a:cs typeface="+mn-cs"/>
              </a:rPr>
              <a:t>Natural Supports</a:t>
            </a:r>
            <a:br>
              <a:rPr kumimoji="0" lang="en-US" sz="3600" b="0" i="0" u="none" strike="noStrike" kern="1200" cap="none" spc="0" normalizeH="0" baseline="0" noProof="0" dirty="0">
                <a:ln>
                  <a:noFill/>
                </a:ln>
                <a:solidFill>
                  <a:schemeClr val="tx1"/>
                </a:solidFill>
                <a:effectLst/>
                <a:uLnTx/>
                <a:uFillTx/>
                <a:latin typeface="Avenir" panose="02000503020000020003" pitchFamily="2" charset="0"/>
                <a:ea typeface="+mn-ea"/>
                <a:cs typeface="+mn-cs"/>
              </a:rPr>
            </a:br>
            <a:endParaRPr kumimoji="0" lang="en-US" sz="3600" b="0" i="0" u="none" strike="noStrike" kern="1200" cap="none" spc="0" normalizeH="0" baseline="0" noProof="0" dirty="0">
              <a:ln>
                <a:noFill/>
              </a:ln>
              <a:solidFill>
                <a:schemeClr val="accent5"/>
              </a:solidFill>
              <a:effectLst/>
              <a:uLnTx/>
              <a:uFillTx/>
              <a:latin typeface="Avenir" panose="02000503020000020003" pitchFamily="2" charset="0"/>
              <a:ea typeface="+mn-ea"/>
              <a:cs typeface="+mn-cs"/>
            </a:endParaRPr>
          </a:p>
          <a:p>
            <a:pPr marL="171450" marR="0" lvl="0" indent="-171450" algn="ctr" defTabSz="685800" rtl="0" eaLnBrk="1" fontAlgn="auto" latinLnBrk="0" hangingPunct="1">
              <a:lnSpc>
                <a:spcPct val="90000"/>
              </a:lnSpc>
              <a:spcBef>
                <a:spcPts val="750"/>
              </a:spcBef>
              <a:spcAft>
                <a:spcPts val="0"/>
              </a:spcAft>
              <a:buClrTx/>
              <a:buSzPct val="50000"/>
              <a:buFont typeface="Arial" panose="020B0604020202020204" pitchFamily="34" charset="0"/>
              <a:buChar char="•"/>
              <a:tabLst/>
              <a:defRPr/>
            </a:pPr>
            <a:endParaRPr kumimoji="0" lang="en-US" sz="3600" b="0" i="0" u="none" strike="noStrike" kern="1200" cap="none" spc="0" normalizeH="0" baseline="0" noProof="0" dirty="0">
              <a:ln>
                <a:noFill/>
              </a:ln>
              <a:solidFill>
                <a:schemeClr val="accent5"/>
              </a:solidFill>
              <a:effectLst/>
              <a:uLnTx/>
              <a:uFillTx/>
              <a:latin typeface="Avenir" panose="02000503020000020003" pitchFamily="2" charset="0"/>
              <a:ea typeface="+mn-ea"/>
              <a:cs typeface="+mn-cs"/>
            </a:endParaRPr>
          </a:p>
        </p:txBody>
      </p:sp>
    </p:spTree>
    <p:extLst>
      <p:ext uri="{BB962C8B-B14F-4D97-AF65-F5344CB8AC3E}">
        <p14:creationId xmlns:p14="http://schemas.microsoft.com/office/powerpoint/2010/main" val="411025112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9180-11F1-49BD-95AC-38B7BC35857A}"/>
              </a:ext>
            </a:extLst>
          </p:cNvPr>
          <p:cNvSpPr>
            <a:spLocks noGrp="1"/>
          </p:cNvSpPr>
          <p:nvPr>
            <p:ph type="title"/>
          </p:nvPr>
        </p:nvSpPr>
        <p:spPr/>
        <p:txBody>
          <a:bodyPr/>
          <a:lstStyle/>
          <a:p>
            <a:r>
              <a:rPr lang="en-US"/>
              <a:t>Stable Employment – move into Extended Service	</a:t>
            </a:r>
          </a:p>
        </p:txBody>
      </p:sp>
      <p:sp>
        <p:nvSpPr>
          <p:cNvPr id="3" name="Content Placeholder 2">
            <a:extLst>
              <a:ext uri="{FF2B5EF4-FFF2-40B4-BE49-F238E27FC236}">
                <a16:creationId xmlns:a16="http://schemas.microsoft.com/office/drawing/2014/main" id="{6F22A15D-9674-4976-B2EE-4BB23AB1EF62}"/>
              </a:ext>
            </a:extLst>
          </p:cNvPr>
          <p:cNvSpPr>
            <a:spLocks noGrp="1"/>
          </p:cNvSpPr>
          <p:nvPr>
            <p:ph idx="1"/>
          </p:nvPr>
        </p:nvSpPr>
        <p:spPr/>
        <p:txBody>
          <a:bodyPr/>
          <a:lstStyle/>
          <a:p>
            <a:r>
              <a:rPr lang="en-US"/>
              <a:t>Final Employment Stability Assessment may be submitted at ANY point of the month</a:t>
            </a:r>
          </a:p>
          <a:p>
            <a:r>
              <a:rPr lang="en-US"/>
              <a:t>Once approved by VR Counselor</a:t>
            </a:r>
          </a:p>
          <a:p>
            <a:pPr lvl="1"/>
            <a:r>
              <a:rPr lang="en-US"/>
              <a:t>Invoice final Supported Employment Services at $80/hour</a:t>
            </a:r>
          </a:p>
          <a:p>
            <a:pPr marL="342900" lvl="1" indent="0">
              <a:buNone/>
            </a:pPr>
            <a:endParaRPr lang="en-US"/>
          </a:p>
          <a:p>
            <a:pPr marL="0" indent="0">
              <a:buNone/>
            </a:pPr>
            <a:r>
              <a:rPr lang="en-US">
                <a:solidFill>
                  <a:schemeClr val="accent2"/>
                </a:solidFill>
              </a:rPr>
              <a:t>IF consumer is 25+ years of age: hourly payments now END from OVR</a:t>
            </a:r>
          </a:p>
        </p:txBody>
      </p:sp>
    </p:spTree>
    <p:extLst>
      <p:ext uri="{BB962C8B-B14F-4D97-AF65-F5344CB8AC3E}">
        <p14:creationId xmlns:p14="http://schemas.microsoft.com/office/powerpoint/2010/main" val="3381006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0DDD-C81B-425E-99C6-1BEF7515C7E2}"/>
              </a:ext>
            </a:extLst>
          </p:cNvPr>
          <p:cNvSpPr>
            <a:spLocks noGrp="1"/>
          </p:cNvSpPr>
          <p:nvPr>
            <p:ph type="title"/>
          </p:nvPr>
        </p:nvSpPr>
        <p:spPr/>
        <p:txBody>
          <a:bodyPr/>
          <a:lstStyle/>
          <a:p>
            <a:r>
              <a:rPr lang="en-US"/>
              <a:t>Extended Service Plan</a:t>
            </a:r>
          </a:p>
        </p:txBody>
      </p:sp>
      <p:sp>
        <p:nvSpPr>
          <p:cNvPr id="3" name="Content Placeholder 2">
            <a:extLst>
              <a:ext uri="{FF2B5EF4-FFF2-40B4-BE49-F238E27FC236}">
                <a16:creationId xmlns:a16="http://schemas.microsoft.com/office/drawing/2014/main" id="{0FB540EE-7DA3-4404-850D-FB274F2B8CD2}"/>
              </a:ext>
            </a:extLst>
          </p:cNvPr>
          <p:cNvSpPr>
            <a:spLocks noGrp="1"/>
          </p:cNvSpPr>
          <p:nvPr>
            <p:ph idx="1"/>
          </p:nvPr>
        </p:nvSpPr>
        <p:spPr/>
        <p:txBody>
          <a:bodyPr/>
          <a:lstStyle/>
          <a:p>
            <a:r>
              <a:rPr lang="en-US"/>
              <a:t>Submit this plan:</a:t>
            </a:r>
          </a:p>
          <a:p>
            <a:pPr lvl="1"/>
            <a:r>
              <a:rPr lang="en-US"/>
              <a:t>Day 1 of </a:t>
            </a:r>
            <a:r>
              <a:rPr lang="en-US" b="1"/>
              <a:t>stable employment</a:t>
            </a:r>
            <a:r>
              <a:rPr lang="en-US"/>
              <a:t>, along with final Employment Stability Assessment</a:t>
            </a:r>
          </a:p>
          <a:p>
            <a:pPr lvl="2"/>
            <a:r>
              <a:rPr lang="en-US"/>
              <a:t>Once APPROVED you can </a:t>
            </a:r>
            <a:r>
              <a:rPr lang="en-US" b="1"/>
              <a:t>invoice for $500.00</a:t>
            </a:r>
          </a:p>
          <a:p>
            <a:pPr lvl="1"/>
            <a:r>
              <a:rPr lang="en-US"/>
              <a:t>Day 45 of </a:t>
            </a:r>
            <a:r>
              <a:rPr lang="en-US" b="1"/>
              <a:t>stable employment</a:t>
            </a:r>
          </a:p>
          <a:p>
            <a:pPr lvl="2"/>
            <a:r>
              <a:rPr lang="en-US"/>
              <a:t>With </a:t>
            </a:r>
            <a:r>
              <a:rPr lang="en-US" b="1"/>
              <a:t>Invoice $1,500.00</a:t>
            </a:r>
          </a:p>
          <a:p>
            <a:pPr lvl="1"/>
            <a:r>
              <a:rPr lang="en-US"/>
              <a:t>Day 90 </a:t>
            </a:r>
            <a:r>
              <a:rPr lang="en-US" b="1"/>
              <a:t>stable employment</a:t>
            </a:r>
          </a:p>
          <a:p>
            <a:pPr lvl="2"/>
            <a:r>
              <a:rPr lang="en-US"/>
              <a:t>With Invoice </a:t>
            </a:r>
            <a:r>
              <a:rPr lang="en-US" b="1"/>
              <a:t>$3,000.00 </a:t>
            </a:r>
          </a:p>
          <a:p>
            <a:r>
              <a:rPr lang="en-US"/>
              <a:t>Summary of the supports you are providing, how employment is going for consumer</a:t>
            </a:r>
          </a:p>
          <a:p>
            <a:pPr lvl="1"/>
            <a:endParaRPr lang="en-US"/>
          </a:p>
        </p:txBody>
      </p:sp>
    </p:spTree>
    <p:extLst>
      <p:ext uri="{BB962C8B-B14F-4D97-AF65-F5344CB8AC3E}">
        <p14:creationId xmlns:p14="http://schemas.microsoft.com/office/powerpoint/2010/main" val="3984408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596B-EF14-4514-88AC-290CEE105DA5}"/>
              </a:ext>
            </a:extLst>
          </p:cNvPr>
          <p:cNvSpPr>
            <a:spLocks noGrp="1"/>
          </p:cNvSpPr>
          <p:nvPr>
            <p:ph type="title"/>
          </p:nvPr>
        </p:nvSpPr>
        <p:spPr/>
        <p:txBody>
          <a:bodyPr/>
          <a:lstStyle/>
          <a:p>
            <a:r>
              <a:rPr lang="en-US"/>
              <a:t>Extended Services Report</a:t>
            </a:r>
          </a:p>
        </p:txBody>
      </p:sp>
      <p:sp>
        <p:nvSpPr>
          <p:cNvPr id="5" name="Content Placeholder 4">
            <a:extLst>
              <a:ext uri="{FF2B5EF4-FFF2-40B4-BE49-F238E27FC236}">
                <a16:creationId xmlns:a16="http://schemas.microsoft.com/office/drawing/2014/main" id="{9A199EFF-F585-47D7-B3C9-3F017E82708D}"/>
              </a:ext>
            </a:extLst>
          </p:cNvPr>
          <p:cNvSpPr>
            <a:spLocks noGrp="1"/>
          </p:cNvSpPr>
          <p:nvPr>
            <p:ph idx="1"/>
          </p:nvPr>
        </p:nvSpPr>
        <p:spPr/>
        <p:txBody>
          <a:bodyPr>
            <a:normAutofit fontScale="92500"/>
          </a:bodyPr>
          <a:lstStyle/>
          <a:p>
            <a:r>
              <a:rPr lang="en-US"/>
              <a:t>Submit Monthly Day 1 – 90 of Stable Employment</a:t>
            </a:r>
          </a:p>
          <a:p>
            <a:r>
              <a:rPr lang="en-US"/>
              <a:t>IF YOUTH UNDER AGE 25: you can invoice for these hours at $80/hour</a:t>
            </a:r>
          </a:p>
          <a:p>
            <a:r>
              <a:rPr lang="en-US"/>
              <a:t>If 25 years or older – you cannot invoice VR for hourly rate (you can switch to other source available)</a:t>
            </a:r>
          </a:p>
          <a:p>
            <a:r>
              <a:rPr lang="en-US"/>
              <a:t>This is showing that you are checking in at minimum of 2 times per month, at the job site</a:t>
            </a:r>
          </a:p>
          <a:p>
            <a:pPr marL="0" indent="0">
              <a:buNone/>
            </a:pPr>
            <a:endParaRPr lang="en-US"/>
          </a:p>
          <a:p>
            <a:pPr marL="0" indent="0">
              <a:buNone/>
            </a:pPr>
            <a:endParaRPr lang="en-US"/>
          </a:p>
          <a:p>
            <a:pPr marL="0" indent="0">
              <a:buNone/>
            </a:pPr>
            <a:r>
              <a:rPr lang="en-US"/>
              <a:t>Yes, it’s called “report” but they are notes</a:t>
            </a:r>
          </a:p>
        </p:txBody>
      </p:sp>
    </p:spTree>
    <p:extLst>
      <p:ext uri="{BB962C8B-B14F-4D97-AF65-F5344CB8AC3E}">
        <p14:creationId xmlns:p14="http://schemas.microsoft.com/office/powerpoint/2010/main" val="1645134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78" y="0"/>
            <a:ext cx="7886700" cy="1325563"/>
          </a:xfrm>
        </p:spPr>
        <p:txBody>
          <a:bodyPr/>
          <a:lstStyle/>
          <a:p>
            <a:r>
              <a:rPr lang="en-US"/>
              <a:t>Change from VR to other funding</a:t>
            </a:r>
          </a:p>
        </p:txBody>
      </p:sp>
      <p:sp>
        <p:nvSpPr>
          <p:cNvPr id="3" name="Content Placeholder 2"/>
          <p:cNvSpPr>
            <a:spLocks noGrp="1"/>
          </p:cNvSpPr>
          <p:nvPr>
            <p:ph idx="1"/>
          </p:nvPr>
        </p:nvSpPr>
        <p:spPr>
          <a:xfrm>
            <a:off x="269507" y="1318661"/>
            <a:ext cx="8245843" cy="5332396"/>
          </a:xfrm>
        </p:spPr>
        <p:txBody>
          <a:bodyPr>
            <a:normAutofit/>
          </a:bodyPr>
          <a:lstStyle/>
          <a:p>
            <a:pPr>
              <a:spcAft>
                <a:spcPts val="600"/>
              </a:spcAft>
              <a:buFont typeface="Wingdings" panose="05000000000000000000" pitchFamily="2" charset="2"/>
              <a:buChar char="Ø"/>
            </a:pPr>
            <a:r>
              <a:rPr lang="en-US" sz="2400"/>
              <a:t>Once your agency receives the FINAL HOURLY fee you have “exhausted funds from Vocational Rehabilitation”</a:t>
            </a:r>
          </a:p>
          <a:p>
            <a:pPr lvl="1">
              <a:spcAft>
                <a:spcPts val="600"/>
              </a:spcAft>
              <a:buFont typeface="Wingdings" panose="05000000000000000000" pitchFamily="2" charset="2"/>
              <a:buChar char="Ø"/>
            </a:pPr>
            <a:r>
              <a:rPr lang="en-US" sz="2400"/>
              <a:t>If 25+ years this is upon approval of Stable Employment</a:t>
            </a:r>
          </a:p>
          <a:p>
            <a:pPr lvl="1">
              <a:spcAft>
                <a:spcPts val="600"/>
              </a:spcAft>
              <a:buFont typeface="Wingdings" panose="05000000000000000000" pitchFamily="2" charset="2"/>
              <a:buChar char="Ø"/>
            </a:pPr>
            <a:r>
              <a:rPr lang="en-US" sz="2400"/>
              <a:t>If 24 or under, this is at 90 days of Extended Services and closure of case</a:t>
            </a:r>
          </a:p>
          <a:p>
            <a:pPr>
              <a:spcAft>
                <a:spcPts val="600"/>
              </a:spcAft>
              <a:buFont typeface="Wingdings" panose="05000000000000000000" pitchFamily="2" charset="2"/>
              <a:buChar char="Ø"/>
            </a:pPr>
            <a:r>
              <a:rPr lang="en-US" sz="2400"/>
              <a:t>Agency switches to Extended Services (often called Long Term Supports) funding source to support person on the job</a:t>
            </a:r>
          </a:p>
          <a:p>
            <a:pPr lvl="1">
              <a:spcAft>
                <a:spcPts val="600"/>
              </a:spcAft>
              <a:buFont typeface="Wingdings" panose="05000000000000000000" pitchFamily="2" charset="2"/>
              <a:buChar char="Ø"/>
            </a:pPr>
            <a:r>
              <a:rPr lang="en-US" sz="2200"/>
              <a:t>Medicaid waiver, state general fund dollars, United Way, local court dollars, CDBG dollars, this will vary</a:t>
            </a:r>
          </a:p>
          <a:p>
            <a:pPr>
              <a:spcAft>
                <a:spcPts val="600"/>
              </a:spcAft>
              <a:buFont typeface="Wingdings" panose="05000000000000000000" pitchFamily="2" charset="2"/>
              <a:buChar char="Ø"/>
            </a:pPr>
            <a:r>
              <a:rPr lang="en-US" sz="2400"/>
              <a:t>Documentation requirements will differ by funding source – know what’s needed for each person you serve</a:t>
            </a:r>
          </a:p>
          <a:p>
            <a:pPr lvl="1">
              <a:spcAft>
                <a:spcPts val="600"/>
              </a:spcAft>
              <a:buFont typeface="Wingdings" panose="05000000000000000000" pitchFamily="2" charset="2"/>
              <a:buChar char="Ø"/>
            </a:pPr>
            <a:r>
              <a:rPr lang="en-US" sz="2200"/>
              <a:t>If you have no required documentation, continue to use Extended Services Report </a:t>
            </a:r>
          </a:p>
        </p:txBody>
      </p:sp>
    </p:spTree>
    <p:extLst>
      <p:ext uri="{BB962C8B-B14F-4D97-AF65-F5344CB8AC3E}">
        <p14:creationId xmlns:p14="http://schemas.microsoft.com/office/powerpoint/2010/main" val="713553352"/>
      </p:ext>
    </p:extLst>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When will VR close the case?</a:t>
            </a:r>
          </a:p>
        </p:txBody>
      </p:sp>
      <p:sp>
        <p:nvSpPr>
          <p:cNvPr id="3" name="Content Placeholder 2"/>
          <p:cNvSpPr>
            <a:spLocks noGrp="1"/>
          </p:cNvSpPr>
          <p:nvPr>
            <p:ph idx="1"/>
          </p:nvPr>
        </p:nvSpPr>
        <p:spPr>
          <a:xfrm>
            <a:off x="34211" y="1690689"/>
            <a:ext cx="8390222" cy="5120640"/>
          </a:xfrm>
        </p:spPr>
        <p:txBody>
          <a:bodyPr>
            <a:noAutofit/>
          </a:bodyPr>
          <a:lstStyle/>
          <a:p>
            <a:pPr>
              <a:spcAft>
                <a:spcPts val="450"/>
              </a:spcAft>
            </a:pPr>
            <a:r>
              <a:rPr lang="en-US" sz="2400"/>
              <a:t>Counselor wants to be assured the job is going well overall:</a:t>
            </a:r>
          </a:p>
          <a:p>
            <a:pPr>
              <a:spcAft>
                <a:spcPts val="450"/>
              </a:spcAft>
              <a:buFont typeface="Arial" panose="020B0604020202020204" pitchFamily="34" charset="0"/>
              <a:buChar char="•"/>
            </a:pPr>
            <a:r>
              <a:rPr lang="en-US" sz="2400"/>
              <a:t>General satisfaction</a:t>
            </a:r>
          </a:p>
          <a:p>
            <a:pPr>
              <a:spcAft>
                <a:spcPts val="450"/>
              </a:spcAft>
              <a:buFont typeface="Arial" panose="020B0604020202020204" pitchFamily="34" charset="0"/>
              <a:buChar char="•"/>
            </a:pPr>
            <a:r>
              <a:rPr lang="en-US" sz="2400"/>
              <a:t>Number of hours worked</a:t>
            </a:r>
          </a:p>
          <a:p>
            <a:pPr>
              <a:spcAft>
                <a:spcPts val="450"/>
              </a:spcAft>
              <a:buFont typeface="Arial" panose="020B0604020202020204" pitchFamily="34" charset="0"/>
              <a:buChar char="•"/>
            </a:pPr>
            <a:r>
              <a:rPr lang="en-US" sz="2400"/>
              <a:t>Performance of job duties</a:t>
            </a:r>
          </a:p>
          <a:p>
            <a:pPr>
              <a:spcAft>
                <a:spcPts val="450"/>
              </a:spcAft>
              <a:buFont typeface="Arial" panose="020B0604020202020204" pitchFamily="34" charset="0"/>
              <a:buChar char="•"/>
            </a:pPr>
            <a:r>
              <a:rPr lang="en-US" sz="2400"/>
              <a:t>Interacting with co-workers &amp; supervisors</a:t>
            </a:r>
          </a:p>
          <a:p>
            <a:pPr>
              <a:spcAft>
                <a:spcPts val="450"/>
              </a:spcAft>
              <a:buFont typeface="Arial" panose="020B0604020202020204" pitchFamily="34" charset="0"/>
              <a:buChar char="•"/>
            </a:pPr>
            <a:r>
              <a:rPr lang="en-US" sz="2400"/>
              <a:t>Other “less visible” but essential aspects of the job:</a:t>
            </a:r>
          </a:p>
          <a:p>
            <a:pPr lvl="1">
              <a:spcAft>
                <a:spcPts val="450"/>
              </a:spcAft>
              <a:buFont typeface="Arial" panose="020B0604020202020204" pitchFamily="34" charset="0"/>
              <a:buChar char="•"/>
            </a:pPr>
            <a:r>
              <a:rPr lang="en-US" sz="2400"/>
              <a:t>Hard to list, but if unattended, could jeopardize the worker’s future</a:t>
            </a:r>
          </a:p>
        </p:txBody>
      </p:sp>
      <p:sp>
        <p:nvSpPr>
          <p:cNvPr id="4" name="Explosion 1 3">
            <a:extLst>
              <a:ext uri="{C183D7F6-B498-43B3-948B-1728B52AA6E4}">
                <adec:decorative xmlns:adec="http://schemas.microsoft.com/office/drawing/2017/decorative" val="1"/>
              </a:ext>
            </a:extLst>
          </p:cNvPr>
          <p:cNvSpPr/>
          <p:nvPr/>
        </p:nvSpPr>
        <p:spPr>
          <a:xfrm>
            <a:off x="5863526" y="2011402"/>
            <a:ext cx="3246263" cy="278991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6282154" y="2902711"/>
            <a:ext cx="2530415" cy="1200329"/>
          </a:xfrm>
          <a:prstGeom prst="rect">
            <a:avLst/>
          </a:prstGeom>
          <a:noFill/>
        </p:spPr>
        <p:txBody>
          <a:bodyPr wrap="square" rtlCol="0">
            <a:spAutoFit/>
          </a:bodyPr>
          <a:lstStyle/>
          <a:p>
            <a:pPr algn="ctr"/>
            <a:r>
              <a:rPr lang="en-US" b="1"/>
              <a:t>It may be at 90 days of STABLE EMPLOYMENT </a:t>
            </a:r>
          </a:p>
          <a:p>
            <a:pPr algn="ctr"/>
            <a:r>
              <a:rPr lang="en-US" b="1"/>
              <a:t>Not automatic,</a:t>
            </a:r>
          </a:p>
          <a:p>
            <a:pPr algn="ctr"/>
            <a:r>
              <a:rPr lang="en-US" b="1"/>
              <a:t>Consumer driven</a:t>
            </a:r>
          </a:p>
        </p:txBody>
      </p:sp>
    </p:spTree>
    <p:extLst>
      <p:ext uri="{BB962C8B-B14F-4D97-AF65-F5344CB8AC3E}">
        <p14:creationId xmlns:p14="http://schemas.microsoft.com/office/powerpoint/2010/main" val="45849796"/>
      </p:ext>
    </p:extLst>
  </p:cSld>
  <p:clrMapOvr>
    <a:masterClrMapping/>
  </p:clrMapOvr>
  <p:transition spd="slow">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6788-469F-497A-810F-305D21E8A062}"/>
              </a:ext>
            </a:extLst>
          </p:cNvPr>
          <p:cNvSpPr>
            <a:spLocks noGrp="1"/>
          </p:cNvSpPr>
          <p:nvPr>
            <p:ph type="title"/>
          </p:nvPr>
        </p:nvSpPr>
        <p:spPr/>
        <p:txBody>
          <a:bodyPr>
            <a:normAutofit/>
          </a:bodyPr>
          <a:lstStyle/>
          <a:p>
            <a:r>
              <a:rPr lang="en-US" sz="3600"/>
              <a:t>Extended Services beyond OVR dollars</a:t>
            </a:r>
          </a:p>
        </p:txBody>
      </p:sp>
      <p:sp>
        <p:nvSpPr>
          <p:cNvPr id="3" name="Content Placeholder 2">
            <a:extLst>
              <a:ext uri="{FF2B5EF4-FFF2-40B4-BE49-F238E27FC236}">
                <a16:creationId xmlns:a16="http://schemas.microsoft.com/office/drawing/2014/main" id="{E5036C2F-7D20-48A7-8ABC-2F058E83EF64}"/>
              </a:ext>
            </a:extLst>
          </p:cNvPr>
          <p:cNvSpPr>
            <a:spLocks noGrp="1"/>
          </p:cNvSpPr>
          <p:nvPr>
            <p:ph idx="1"/>
          </p:nvPr>
        </p:nvSpPr>
        <p:spPr/>
        <p:txBody>
          <a:bodyPr/>
          <a:lstStyle/>
          <a:p>
            <a:pPr marL="0" indent="0">
              <a:buNone/>
            </a:pPr>
            <a:r>
              <a:rPr lang="en-US"/>
              <a:t>Minimum expectation over term of employment</a:t>
            </a:r>
          </a:p>
          <a:p>
            <a:r>
              <a:rPr lang="en-US"/>
              <a:t>2 times per month</a:t>
            </a:r>
          </a:p>
          <a:p>
            <a:r>
              <a:rPr lang="en-US"/>
              <a:t>In person</a:t>
            </a:r>
          </a:p>
          <a:p>
            <a:r>
              <a:rPr lang="en-US"/>
              <a:t>At the job site</a:t>
            </a:r>
          </a:p>
          <a:p>
            <a:r>
              <a:rPr lang="en-US"/>
              <a:t>YES, EVEN AFTER VR CLOSES THE CASE</a:t>
            </a:r>
          </a:p>
          <a:p>
            <a:endParaRPr lang="en-US"/>
          </a:p>
          <a:p>
            <a:pPr marL="0" indent="0">
              <a:buNone/>
            </a:pPr>
            <a:r>
              <a:rPr lang="en-US" b="1">
                <a:solidFill>
                  <a:schemeClr val="accent2"/>
                </a:solidFill>
              </a:rPr>
              <a:t>IF no disclosure </a:t>
            </a:r>
            <a:r>
              <a:rPr lang="en-US"/>
              <a:t>– visit will not occur at the job site</a:t>
            </a:r>
          </a:p>
          <a:p>
            <a:pPr marL="0" indent="0">
              <a:buNone/>
            </a:pPr>
            <a:r>
              <a:rPr lang="en-US" b="1">
                <a:solidFill>
                  <a:schemeClr val="accent2"/>
                </a:solidFill>
              </a:rPr>
              <a:t>IF the consumer </a:t>
            </a:r>
            <a:r>
              <a:rPr lang="en-US"/>
              <a:t>does not want in person or at job site you need to document this </a:t>
            </a:r>
          </a:p>
        </p:txBody>
      </p:sp>
    </p:spTree>
    <p:extLst>
      <p:ext uri="{BB962C8B-B14F-4D97-AF65-F5344CB8AC3E}">
        <p14:creationId xmlns:p14="http://schemas.microsoft.com/office/powerpoint/2010/main" val="2146790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Extended Services</a:t>
            </a:r>
          </a:p>
        </p:txBody>
      </p:sp>
      <p:sp>
        <p:nvSpPr>
          <p:cNvPr id="69635" name="Rectangle 3"/>
          <p:cNvSpPr>
            <a:spLocks noGrp="1" noChangeArrowheads="1"/>
          </p:cNvSpPr>
          <p:nvPr>
            <p:ph idx="1"/>
          </p:nvPr>
        </p:nvSpPr>
        <p:spPr/>
        <p:txBody>
          <a:bodyPr>
            <a:normAutofit lnSpcReduction="10000"/>
          </a:bodyPr>
          <a:lstStyle/>
          <a:p>
            <a:pPr eaLnBrk="1" hangingPunct="1"/>
            <a:r>
              <a:rPr lang="en-US" sz="3000"/>
              <a:t>Make supported employment unique from other vocational services</a:t>
            </a:r>
          </a:p>
          <a:p>
            <a:pPr eaLnBrk="1" hangingPunct="1">
              <a:buFont typeface="Wingdings" pitchFamily="2" charset="2"/>
              <a:buNone/>
            </a:pPr>
            <a:endParaRPr lang="en-US" sz="3000"/>
          </a:p>
          <a:p>
            <a:pPr eaLnBrk="1" hangingPunct="1"/>
            <a:r>
              <a:rPr lang="en-US" sz="3000"/>
              <a:t>Individualized</a:t>
            </a:r>
          </a:p>
          <a:p>
            <a:pPr eaLnBrk="1" hangingPunct="1">
              <a:buFont typeface="Wingdings" pitchFamily="2" charset="2"/>
              <a:buNone/>
            </a:pPr>
            <a:endParaRPr lang="en-US" sz="3000"/>
          </a:p>
          <a:p>
            <a:pPr eaLnBrk="1" hangingPunct="1"/>
            <a:r>
              <a:rPr lang="en-US" sz="3000"/>
              <a:t>Pro-Active vs. Reactive</a:t>
            </a:r>
          </a:p>
          <a:p>
            <a:pPr eaLnBrk="1" hangingPunct="1"/>
            <a:endParaRPr lang="en-US" sz="3000"/>
          </a:p>
          <a:p>
            <a:pPr eaLnBrk="1" hangingPunct="1"/>
            <a:r>
              <a:rPr lang="en-US" sz="3000"/>
              <a:t>Provided throughout term of employment (the job) even AFTER VR closes the case</a:t>
            </a:r>
            <a:endParaRPr lang="en-US" sz="3000" i="1"/>
          </a:p>
          <a:p>
            <a:pPr eaLnBrk="1" hangingPunct="1"/>
            <a:endParaRPr lang="en-US" sz="2400"/>
          </a:p>
          <a:p>
            <a:pPr eaLnBrk="1" hangingPunct="1"/>
            <a:endParaRPr lang="en-US" sz="2400"/>
          </a:p>
          <a:p>
            <a:pPr eaLnBrk="1" hangingPunct="1"/>
            <a:endParaRPr lang="en-US" sz="2400"/>
          </a:p>
          <a:p>
            <a:pPr eaLnBrk="1" hangingPunct="1"/>
            <a:endParaRPr lang="en-US" sz="2400"/>
          </a:p>
          <a:p>
            <a:pPr eaLnBrk="1" hangingPunct="1"/>
            <a:endParaRPr lang="en-US" sz="2400"/>
          </a:p>
        </p:txBody>
      </p:sp>
    </p:spTree>
    <p:extLst>
      <p:ext uri="{BB962C8B-B14F-4D97-AF65-F5344CB8AC3E}">
        <p14:creationId xmlns:p14="http://schemas.microsoft.com/office/powerpoint/2010/main" val="3114741095"/>
      </p:ext>
    </p:extLst>
  </p:cSld>
  <p:clrMapOvr>
    <a:masterClrMapping/>
  </p:clrMapOvr>
  <p:transition spd="slow">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1151F-61F5-8A95-D827-0BDF163E99FC}"/>
              </a:ext>
            </a:extLst>
          </p:cNvPr>
          <p:cNvSpPr>
            <a:spLocks noGrp="1"/>
          </p:cNvSpPr>
          <p:nvPr>
            <p:ph type="title"/>
          </p:nvPr>
        </p:nvSpPr>
        <p:spPr/>
        <p:txBody>
          <a:bodyPr/>
          <a:lstStyle/>
          <a:p>
            <a:r>
              <a:rPr lang="en-US"/>
              <a:t>Full Example Set - </a:t>
            </a:r>
            <a:r>
              <a:rPr lang="en-US" err="1"/>
              <a:t>JMarcum</a:t>
            </a:r>
            <a:endParaRPr lang="en-US"/>
          </a:p>
        </p:txBody>
      </p:sp>
      <p:sp>
        <p:nvSpPr>
          <p:cNvPr id="3" name="Content Placeholder 2">
            <a:extLst>
              <a:ext uri="{FF2B5EF4-FFF2-40B4-BE49-F238E27FC236}">
                <a16:creationId xmlns:a16="http://schemas.microsoft.com/office/drawing/2014/main" id="{FDE3B948-60A7-5E73-F547-F11746DCEA1A}"/>
              </a:ext>
            </a:extLst>
          </p:cNvPr>
          <p:cNvSpPr>
            <a:spLocks noGrp="1"/>
          </p:cNvSpPr>
          <p:nvPr>
            <p:ph idx="1"/>
          </p:nvPr>
        </p:nvSpPr>
        <p:spPr/>
        <p:txBody>
          <a:bodyPr/>
          <a:lstStyle/>
          <a:p>
            <a:r>
              <a:rPr lang="en-US"/>
              <a:t>Read over to see how each phase builds on the next</a:t>
            </a:r>
          </a:p>
          <a:p>
            <a:r>
              <a:rPr lang="en-US"/>
              <a:t>Example of how to organize information</a:t>
            </a:r>
          </a:p>
          <a:p>
            <a:pPr marL="0" indent="0">
              <a:buNone/>
            </a:pPr>
            <a:endParaRPr lang="en-US"/>
          </a:p>
          <a:p>
            <a:pPr marL="0" indent="0">
              <a:buNone/>
            </a:pPr>
            <a:endParaRPr lang="en-US"/>
          </a:p>
        </p:txBody>
      </p:sp>
    </p:spTree>
    <p:extLst>
      <p:ext uri="{BB962C8B-B14F-4D97-AF65-F5344CB8AC3E}">
        <p14:creationId xmlns:p14="http://schemas.microsoft.com/office/powerpoint/2010/main" val="4162796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B949-F45E-485E-9D6F-6C834D9B53A2}"/>
              </a:ext>
            </a:extLst>
          </p:cNvPr>
          <p:cNvSpPr>
            <a:spLocks noGrp="1"/>
          </p:cNvSpPr>
          <p:nvPr>
            <p:ph type="title"/>
          </p:nvPr>
        </p:nvSpPr>
        <p:spPr/>
        <p:txBody>
          <a:bodyPr/>
          <a:lstStyle/>
          <a:p>
            <a:r>
              <a:rPr lang="en-US"/>
              <a:t>IF USE MEDICAID WAIVER</a:t>
            </a:r>
          </a:p>
        </p:txBody>
      </p:sp>
      <p:sp>
        <p:nvSpPr>
          <p:cNvPr id="4" name="Oval 3">
            <a:extLst>
              <a:ext uri="{FF2B5EF4-FFF2-40B4-BE49-F238E27FC236}">
                <a16:creationId xmlns:a16="http://schemas.microsoft.com/office/drawing/2014/main" id="{6AAEF838-1E1C-4ADC-8627-73EC539BF1B5}"/>
              </a:ext>
            </a:extLst>
          </p:cNvPr>
          <p:cNvSpPr/>
          <p:nvPr/>
        </p:nvSpPr>
        <p:spPr>
          <a:xfrm>
            <a:off x="8320087" y="230190"/>
            <a:ext cx="390525" cy="328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a:t>
            </a:r>
          </a:p>
        </p:txBody>
      </p:sp>
      <p:sp>
        <p:nvSpPr>
          <p:cNvPr id="5" name="Rectangle: Rounded Corners 4">
            <a:extLst>
              <a:ext uri="{FF2B5EF4-FFF2-40B4-BE49-F238E27FC236}">
                <a16:creationId xmlns:a16="http://schemas.microsoft.com/office/drawing/2014/main" id="{73997E23-2AE5-4E87-A86A-07DFA79C9F28}"/>
              </a:ext>
            </a:extLst>
          </p:cNvPr>
          <p:cNvSpPr/>
          <p:nvPr/>
        </p:nvSpPr>
        <p:spPr>
          <a:xfrm>
            <a:off x="1362075" y="1866900"/>
            <a:ext cx="6372225" cy="2847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Usually this is for long term support/extended service </a:t>
            </a:r>
          </a:p>
          <a:p>
            <a:pPr algn="ctr"/>
            <a:r>
              <a:rPr lang="en-US" sz="3200"/>
              <a:t>BUT</a:t>
            </a:r>
          </a:p>
          <a:p>
            <a:pPr algn="ctr"/>
            <a:r>
              <a:rPr lang="en-US" sz="3200"/>
              <a:t>For now it could be everything for new cases wait listed with OVR due to Order of Selection</a:t>
            </a:r>
          </a:p>
        </p:txBody>
      </p:sp>
    </p:spTree>
    <p:extLst>
      <p:ext uri="{BB962C8B-B14F-4D97-AF65-F5344CB8AC3E}">
        <p14:creationId xmlns:p14="http://schemas.microsoft.com/office/powerpoint/2010/main" val="2177619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734E-082C-4D3C-4C06-E4B2E4E5D117}"/>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SCL vs Michelle P.</a:t>
            </a:r>
          </a:p>
        </p:txBody>
      </p:sp>
      <p:sp>
        <p:nvSpPr>
          <p:cNvPr id="8" name="TextBox 7">
            <a:extLst>
              <a:ext uri="{FF2B5EF4-FFF2-40B4-BE49-F238E27FC236}">
                <a16:creationId xmlns:a16="http://schemas.microsoft.com/office/drawing/2014/main" id="{41584E3D-67AA-41BB-AEB0-9DA0205E18BC}"/>
              </a:ext>
            </a:extLst>
          </p:cNvPr>
          <p:cNvSpPr txBox="1"/>
          <p:nvPr/>
        </p:nvSpPr>
        <p:spPr>
          <a:xfrm>
            <a:off x="5821379" y="124287"/>
            <a:ext cx="2703786" cy="461665"/>
          </a:xfrm>
          <a:prstGeom prst="rect">
            <a:avLst/>
          </a:prstGeom>
          <a:solidFill>
            <a:schemeClr val="accent5">
              <a:lumMod val="75000"/>
            </a:schemeClr>
          </a:solidFill>
        </p:spPr>
        <p:txBody>
          <a:bodyPr wrap="square" rtlCol="0">
            <a:spAutoFit/>
          </a:bodyPr>
          <a:lstStyle/>
          <a:p>
            <a:pPr algn="ctr"/>
            <a:r>
              <a:rPr lang="en-US" sz="2400" b="1"/>
              <a:t>Medicaid Waiver</a:t>
            </a:r>
          </a:p>
        </p:txBody>
      </p:sp>
      <p:sp>
        <p:nvSpPr>
          <p:cNvPr id="6" name="TextBox 5"/>
          <p:cNvSpPr txBox="1"/>
          <p:nvPr/>
        </p:nvSpPr>
        <p:spPr>
          <a:xfrm>
            <a:off x="247447" y="798547"/>
            <a:ext cx="3363500" cy="830997"/>
          </a:xfrm>
          <a:prstGeom prst="rect">
            <a:avLst/>
          </a:prstGeom>
          <a:noFill/>
        </p:spPr>
        <p:txBody>
          <a:bodyPr wrap="square" rtlCol="0">
            <a:spAutoFit/>
          </a:bodyPr>
          <a:lstStyle/>
          <a:p>
            <a:pPr algn="ctr"/>
            <a:r>
              <a:rPr lang="en-US" sz="4800"/>
              <a:t>SCL</a:t>
            </a:r>
            <a:r>
              <a:rPr lang="en-US"/>
              <a:t> </a:t>
            </a:r>
          </a:p>
        </p:txBody>
      </p:sp>
      <p:sp>
        <p:nvSpPr>
          <p:cNvPr id="3" name="Content Placeholder 2"/>
          <p:cNvSpPr txBox="1">
            <a:spLocks/>
          </p:cNvSpPr>
          <p:nvPr/>
        </p:nvSpPr>
        <p:spPr>
          <a:xfrm>
            <a:off x="241290" y="1705355"/>
            <a:ext cx="3822192" cy="413615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a:t>Any combination of day training, community access, personal assistance, </a:t>
            </a:r>
            <a:r>
              <a:rPr lang="en-US" sz="1800">
                <a:solidFill>
                  <a:schemeClr val="accent5"/>
                </a:solidFill>
              </a:rPr>
              <a:t>or any hours of paid community employment </a:t>
            </a:r>
            <a:r>
              <a:rPr lang="en-US" sz="1800"/>
              <a:t>or on-site supported employment service shall not exceed sixteen (16) hours per day.</a:t>
            </a:r>
          </a:p>
          <a:p>
            <a:r>
              <a:rPr lang="en-US" sz="1800"/>
              <a:t>160 fifteen (15) minute units per week for day training alone or in combination with any </a:t>
            </a:r>
            <a:r>
              <a:rPr lang="en-US" sz="1800">
                <a:solidFill>
                  <a:schemeClr val="accent5"/>
                </a:solidFill>
              </a:rPr>
              <a:t>hours of paid community employment </a:t>
            </a:r>
            <a:r>
              <a:rPr lang="en-US" sz="1800"/>
              <a:t>or on-site supported employment service. </a:t>
            </a:r>
            <a:r>
              <a:rPr lang="en-US" sz="1800" i="1"/>
              <a:t>(or 40 hours)</a:t>
            </a:r>
          </a:p>
          <a:p>
            <a:endParaRPr lang="en-US" sz="1800"/>
          </a:p>
          <a:p>
            <a:endParaRPr lang="en-US" sz="1800"/>
          </a:p>
          <a:p>
            <a:endParaRPr lang="en-US" sz="1800"/>
          </a:p>
        </p:txBody>
      </p:sp>
      <p:sp>
        <p:nvSpPr>
          <p:cNvPr id="7" name="TextBox 6"/>
          <p:cNvSpPr txBox="1"/>
          <p:nvPr/>
        </p:nvSpPr>
        <p:spPr>
          <a:xfrm>
            <a:off x="4516016" y="885574"/>
            <a:ext cx="3937519" cy="830997"/>
          </a:xfrm>
          <a:prstGeom prst="rect">
            <a:avLst/>
          </a:prstGeom>
          <a:noFill/>
        </p:spPr>
        <p:txBody>
          <a:bodyPr wrap="square" rtlCol="0">
            <a:spAutoFit/>
          </a:bodyPr>
          <a:lstStyle/>
          <a:p>
            <a:pPr algn="ctr"/>
            <a:r>
              <a:rPr lang="en-US" sz="4800"/>
              <a:t>Michelle P.</a:t>
            </a:r>
          </a:p>
        </p:txBody>
      </p:sp>
      <p:sp>
        <p:nvSpPr>
          <p:cNvPr id="4" name="Content Placeholder 3"/>
          <p:cNvSpPr txBox="1">
            <a:spLocks/>
          </p:cNvSpPr>
          <p:nvPr/>
        </p:nvSpPr>
        <p:spPr>
          <a:xfrm>
            <a:off x="4396210" y="1716571"/>
            <a:ext cx="4747790" cy="344728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lnSpc>
                <a:spcPct val="100000"/>
              </a:lnSpc>
              <a:spcBef>
                <a:spcPct val="20000"/>
              </a:spcBef>
              <a:spcAft>
                <a:spcPts val="0"/>
              </a:spcAft>
              <a:buClr>
                <a:srgbClr val="31B6FD"/>
              </a:buClr>
              <a:buNone/>
            </a:pPr>
            <a:r>
              <a:rPr lang="en-US" sz="1800">
                <a:solidFill>
                  <a:schemeClr val="tx1"/>
                </a:solidFill>
              </a:rPr>
              <a:t>The following Michelle P. waiver services, alone or in any combination, shall be limited to forty (40) hours per calendar week:</a:t>
            </a:r>
          </a:p>
          <a:p>
            <a:pPr marL="0" lvl="0" indent="0">
              <a:lnSpc>
                <a:spcPct val="100000"/>
              </a:lnSpc>
              <a:spcBef>
                <a:spcPct val="20000"/>
              </a:spcBef>
              <a:spcAft>
                <a:spcPts val="0"/>
              </a:spcAft>
              <a:buClr>
                <a:srgbClr val="31B6FD"/>
              </a:buClr>
              <a:buNone/>
            </a:pPr>
            <a:r>
              <a:rPr lang="en-US" sz="1800">
                <a:solidFill>
                  <a:schemeClr val="tx1"/>
                </a:solidFill>
              </a:rPr>
              <a:t>	(a) Homemaker;</a:t>
            </a:r>
          </a:p>
          <a:p>
            <a:pPr marL="0" lvl="0" indent="0">
              <a:lnSpc>
                <a:spcPct val="100000"/>
              </a:lnSpc>
              <a:spcBef>
                <a:spcPct val="20000"/>
              </a:spcBef>
              <a:spcAft>
                <a:spcPts val="0"/>
              </a:spcAft>
              <a:buClr>
                <a:srgbClr val="31B6FD"/>
              </a:buClr>
              <a:buNone/>
            </a:pPr>
            <a:r>
              <a:rPr lang="en-US" sz="1800">
                <a:solidFill>
                  <a:schemeClr val="tx1"/>
                </a:solidFill>
              </a:rPr>
              <a:t>	(b) Personal care;</a:t>
            </a:r>
          </a:p>
          <a:p>
            <a:pPr marL="0" lvl="0" indent="0">
              <a:lnSpc>
                <a:spcPct val="100000"/>
              </a:lnSpc>
              <a:spcBef>
                <a:spcPct val="20000"/>
              </a:spcBef>
              <a:spcAft>
                <a:spcPts val="0"/>
              </a:spcAft>
              <a:buClr>
                <a:srgbClr val="31B6FD"/>
              </a:buClr>
              <a:buNone/>
            </a:pPr>
            <a:r>
              <a:rPr lang="en-US" sz="1800">
                <a:solidFill>
                  <a:schemeClr val="tx1"/>
                </a:solidFill>
              </a:rPr>
              <a:t>	(c) Attendant care;</a:t>
            </a:r>
          </a:p>
          <a:p>
            <a:pPr marL="0" lvl="0" indent="0">
              <a:lnSpc>
                <a:spcPct val="100000"/>
              </a:lnSpc>
              <a:spcBef>
                <a:spcPct val="20000"/>
              </a:spcBef>
              <a:spcAft>
                <a:spcPts val="0"/>
              </a:spcAft>
              <a:buClr>
                <a:srgbClr val="31B6FD"/>
              </a:buClr>
              <a:buNone/>
            </a:pPr>
            <a:r>
              <a:rPr lang="en-US" sz="1800">
                <a:solidFill>
                  <a:schemeClr val="tx1"/>
                </a:solidFill>
              </a:rPr>
              <a:t>	(d) </a:t>
            </a:r>
            <a:r>
              <a:rPr lang="en-US" sz="1800">
                <a:solidFill>
                  <a:schemeClr val="accent5"/>
                </a:solidFill>
              </a:rPr>
              <a:t>Supported employment;</a:t>
            </a:r>
          </a:p>
          <a:p>
            <a:pPr marL="0" lvl="0" indent="0">
              <a:lnSpc>
                <a:spcPct val="100000"/>
              </a:lnSpc>
              <a:spcBef>
                <a:spcPct val="20000"/>
              </a:spcBef>
              <a:spcAft>
                <a:spcPts val="0"/>
              </a:spcAft>
              <a:buClr>
                <a:srgbClr val="31B6FD"/>
              </a:buClr>
              <a:buNone/>
            </a:pPr>
            <a:r>
              <a:rPr lang="en-US" sz="1800">
                <a:solidFill>
                  <a:schemeClr val="tx1"/>
                </a:solidFill>
              </a:rPr>
              <a:t>	(e) Adult day health care;</a:t>
            </a:r>
          </a:p>
          <a:p>
            <a:pPr marL="0" lvl="0" indent="0">
              <a:lnSpc>
                <a:spcPct val="100000"/>
              </a:lnSpc>
              <a:spcBef>
                <a:spcPct val="20000"/>
              </a:spcBef>
              <a:spcAft>
                <a:spcPts val="0"/>
              </a:spcAft>
              <a:buClr>
                <a:srgbClr val="31B6FD"/>
              </a:buClr>
              <a:buNone/>
            </a:pPr>
            <a:r>
              <a:rPr lang="en-US" sz="1800">
                <a:solidFill>
                  <a:schemeClr val="tx1"/>
                </a:solidFill>
              </a:rPr>
              <a:t>	(f) Adult day training;</a:t>
            </a:r>
          </a:p>
          <a:p>
            <a:pPr marL="0" lvl="0" indent="0">
              <a:lnSpc>
                <a:spcPct val="100000"/>
              </a:lnSpc>
              <a:spcBef>
                <a:spcPct val="20000"/>
              </a:spcBef>
              <a:spcAft>
                <a:spcPts val="0"/>
              </a:spcAft>
              <a:buClr>
                <a:srgbClr val="31B6FD"/>
              </a:buClr>
              <a:buNone/>
            </a:pPr>
            <a:r>
              <a:rPr lang="en-US" sz="1800">
                <a:solidFill>
                  <a:schemeClr val="tx1"/>
                </a:solidFill>
              </a:rPr>
              <a:t>	(g) Community living supports;</a:t>
            </a:r>
          </a:p>
          <a:p>
            <a:pPr marL="0" lvl="0" indent="0">
              <a:lnSpc>
                <a:spcPct val="100000"/>
              </a:lnSpc>
              <a:spcBef>
                <a:spcPct val="20000"/>
              </a:spcBef>
              <a:spcAft>
                <a:spcPts val="0"/>
              </a:spcAft>
              <a:buClr>
                <a:srgbClr val="31B6FD"/>
              </a:buClr>
              <a:buNone/>
            </a:pPr>
            <a:r>
              <a:rPr lang="en-US" sz="1800">
                <a:solidFill>
                  <a:schemeClr val="tx1"/>
                </a:solidFill>
              </a:rPr>
              <a:t>	(h) Physical therapy;</a:t>
            </a:r>
          </a:p>
          <a:p>
            <a:pPr marL="0" lvl="0" indent="0">
              <a:lnSpc>
                <a:spcPct val="100000"/>
              </a:lnSpc>
              <a:spcBef>
                <a:spcPct val="20000"/>
              </a:spcBef>
              <a:spcAft>
                <a:spcPts val="0"/>
              </a:spcAft>
              <a:buClr>
                <a:srgbClr val="31B6FD"/>
              </a:buClr>
              <a:buNone/>
            </a:pPr>
            <a:r>
              <a:rPr lang="en-US" sz="1800">
                <a:solidFill>
                  <a:schemeClr val="tx1"/>
                </a:solidFill>
              </a:rPr>
              <a:t>	(i) Occupational therapy;</a:t>
            </a:r>
          </a:p>
          <a:p>
            <a:pPr marL="0" lvl="0" indent="0">
              <a:lnSpc>
                <a:spcPct val="100000"/>
              </a:lnSpc>
              <a:spcBef>
                <a:spcPct val="20000"/>
              </a:spcBef>
              <a:spcAft>
                <a:spcPts val="0"/>
              </a:spcAft>
              <a:buClr>
                <a:srgbClr val="31B6FD"/>
              </a:buClr>
              <a:buNone/>
            </a:pPr>
            <a:r>
              <a:rPr lang="en-US" sz="1800">
                <a:solidFill>
                  <a:schemeClr val="tx1"/>
                </a:solidFill>
              </a:rPr>
              <a:t>	(j) Speech therapy; and</a:t>
            </a:r>
          </a:p>
          <a:p>
            <a:pPr marL="0" lvl="0" indent="0">
              <a:lnSpc>
                <a:spcPct val="100000"/>
              </a:lnSpc>
              <a:spcBef>
                <a:spcPct val="20000"/>
              </a:spcBef>
              <a:spcAft>
                <a:spcPts val="0"/>
              </a:spcAft>
              <a:buClr>
                <a:srgbClr val="31B6FD"/>
              </a:buClr>
              <a:buNone/>
            </a:pPr>
            <a:r>
              <a:rPr lang="en-US" sz="1800">
                <a:solidFill>
                  <a:schemeClr val="tx1"/>
                </a:solidFill>
              </a:rPr>
              <a:t>	(k) Behavior supports.</a:t>
            </a:r>
          </a:p>
        </p:txBody>
      </p:sp>
    </p:spTree>
    <p:extLst>
      <p:ext uri="{BB962C8B-B14F-4D97-AF65-F5344CB8AC3E}">
        <p14:creationId xmlns:p14="http://schemas.microsoft.com/office/powerpoint/2010/main" val="2902513538"/>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Natural Supports</a:t>
            </a:r>
          </a:p>
        </p:txBody>
      </p:sp>
      <p:sp>
        <p:nvSpPr>
          <p:cNvPr id="3" name="Content Placeholder 2"/>
          <p:cNvSpPr>
            <a:spLocks noGrp="1"/>
          </p:cNvSpPr>
          <p:nvPr>
            <p:ph idx="1"/>
          </p:nvPr>
        </p:nvSpPr>
        <p:spPr/>
        <p:txBody>
          <a:bodyPr>
            <a:normAutofit fontScale="85000" lnSpcReduction="20000"/>
          </a:bodyPr>
          <a:lstStyle/>
          <a:p>
            <a:pPr>
              <a:lnSpc>
                <a:spcPct val="118000"/>
              </a:lnSpc>
            </a:pPr>
            <a:r>
              <a:rPr lang="en-US" sz="2900">
                <a:solidFill>
                  <a:schemeClr val="tx1"/>
                </a:solidFill>
              </a:rPr>
              <a:t>Are </a:t>
            </a:r>
            <a:r>
              <a:rPr lang="en-US" sz="2900">
                <a:solidFill>
                  <a:schemeClr val="accent5"/>
                </a:solidFill>
              </a:rPr>
              <a:t>methods of inclusion and assistance that exist in any given workplace</a:t>
            </a:r>
            <a:r>
              <a:rPr lang="en-US" sz="2900">
                <a:solidFill>
                  <a:schemeClr val="tx1"/>
                </a:solidFill>
              </a:rPr>
              <a:t>, and that an employee with a disability can tap into.  These supports help the </a:t>
            </a:r>
            <a:r>
              <a:rPr lang="en-US" sz="2900">
                <a:solidFill>
                  <a:schemeClr val="accent5"/>
                </a:solidFill>
              </a:rPr>
              <a:t>person to perform her role</a:t>
            </a:r>
            <a:r>
              <a:rPr lang="en-US" sz="2900">
                <a:solidFill>
                  <a:schemeClr val="tx1"/>
                </a:solidFill>
              </a:rPr>
              <a:t>, and also to feel </a:t>
            </a:r>
            <a:r>
              <a:rPr lang="en-US" sz="2900">
                <a:solidFill>
                  <a:schemeClr val="accent5"/>
                </a:solidFill>
              </a:rPr>
              <a:t>socially included </a:t>
            </a:r>
            <a:r>
              <a:rPr lang="en-US" sz="2900">
                <a:solidFill>
                  <a:schemeClr val="tx1"/>
                </a:solidFill>
              </a:rPr>
              <a:t>– which is crucial for high performance and job retention.  </a:t>
            </a:r>
          </a:p>
          <a:p>
            <a:pPr>
              <a:lnSpc>
                <a:spcPct val="118000"/>
              </a:lnSpc>
            </a:pPr>
            <a:r>
              <a:rPr lang="en-US" sz="2900">
                <a:solidFill>
                  <a:schemeClr val="tx1"/>
                </a:solidFill>
              </a:rPr>
              <a:t>Natural supports can involve people, procedures, customs, tools, and benefits that are </a:t>
            </a:r>
            <a:r>
              <a:rPr lang="en-US" sz="2900">
                <a:solidFill>
                  <a:schemeClr val="accent5"/>
                </a:solidFill>
              </a:rPr>
              <a:t>typically available in the workplace, along with individualized supports seen as normative within the setting. </a:t>
            </a:r>
          </a:p>
          <a:p>
            <a:endParaRPr lang="en-US" sz="2600"/>
          </a:p>
          <a:p>
            <a:pPr marL="0" indent="0">
              <a:buNone/>
            </a:pPr>
            <a:r>
              <a:rPr lang="en-US" sz="2200"/>
              <a:t>Institute for Community Inclusion/</a:t>
            </a:r>
            <a:r>
              <a:rPr lang="en-US" sz="2200" err="1"/>
              <a:t>Umass</a:t>
            </a:r>
            <a:r>
              <a:rPr lang="en-US" sz="2200"/>
              <a:t> Boston</a:t>
            </a:r>
          </a:p>
        </p:txBody>
      </p:sp>
    </p:spTree>
    <p:extLst>
      <p:ext uri="{BB962C8B-B14F-4D97-AF65-F5344CB8AC3E}">
        <p14:creationId xmlns:p14="http://schemas.microsoft.com/office/powerpoint/2010/main" val="863007627"/>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131977"/>
            <a:ext cx="7886700" cy="1325563"/>
          </a:xfrm>
        </p:spPr>
        <p:txBody>
          <a:bodyPr>
            <a:normAutofit fontScale="90000"/>
          </a:bodyPr>
          <a:lstStyle/>
          <a:p>
            <a:r>
              <a:rPr lang="en-US" sz="4100"/>
              <a:t>Waiver &amp; SGF providers</a:t>
            </a:r>
            <a:r>
              <a:rPr lang="en-US" sz="4100" b="1">
                <a:solidFill>
                  <a:schemeClr val="accent5">
                    <a:lumMod val="75000"/>
                  </a:schemeClr>
                </a:solidFill>
              </a:rPr>
              <a:t> </a:t>
            </a:r>
            <a:r>
              <a:rPr lang="en-US" sz="4100" b="1">
                <a:solidFill>
                  <a:schemeClr val="accent2"/>
                </a:solidFill>
              </a:rPr>
              <a:t>Coordination of Employment Services form </a:t>
            </a:r>
            <a:br>
              <a:rPr lang="en-US" sz="4100"/>
            </a:br>
            <a:br>
              <a:rPr lang="en-US" sz="4100"/>
            </a:br>
            <a:r>
              <a:rPr lang="en-US" sz="4100"/>
              <a:t>Email form to – </a:t>
            </a:r>
            <a:r>
              <a:rPr lang="en-US" sz="4100">
                <a:hlinkClick r:id="rId2"/>
              </a:rPr>
              <a:t>DDID.SupportedEmployment@ky.gov</a:t>
            </a:r>
            <a:r>
              <a:rPr lang="en-US" sz="4100"/>
              <a:t> –</a:t>
            </a:r>
            <a:br>
              <a:rPr lang="en-US" sz="4100"/>
            </a:br>
            <a:r>
              <a:rPr lang="en-US" sz="4100"/>
              <a:t>or upload in MWMA and notify </a:t>
            </a:r>
            <a:r>
              <a:rPr lang="en-US" sz="4100">
                <a:hlinkClick r:id="rId2"/>
              </a:rPr>
              <a:t>DDID.SupportedEmployment@ky.gov</a:t>
            </a:r>
            <a:r>
              <a:rPr lang="en-US" sz="4100"/>
              <a:t> that it is there</a:t>
            </a:r>
          </a:p>
        </p:txBody>
      </p:sp>
      <p:sp>
        <p:nvSpPr>
          <p:cNvPr id="3" name="TextBox 2"/>
          <p:cNvSpPr txBox="1"/>
          <p:nvPr/>
        </p:nvSpPr>
        <p:spPr>
          <a:xfrm>
            <a:off x="192024" y="124287"/>
            <a:ext cx="6391655" cy="923330"/>
          </a:xfrm>
          <a:prstGeom prst="rect">
            <a:avLst/>
          </a:prstGeom>
          <a:noFill/>
        </p:spPr>
        <p:txBody>
          <a:bodyPr wrap="square" rtlCol="0">
            <a:spAutoFit/>
          </a:bodyPr>
          <a:lstStyle/>
          <a:p>
            <a:r>
              <a:rPr lang="en-US">
                <a:solidFill>
                  <a:schemeClr val="accent2"/>
                </a:solidFill>
              </a:rPr>
              <a:t>See form on SE Core Training Materials page &amp; chat box: “Coordination of Funding  for SE and/or Supported Education Services-Waiver Only”</a:t>
            </a:r>
          </a:p>
        </p:txBody>
      </p:sp>
      <p:sp>
        <p:nvSpPr>
          <p:cNvPr id="4" name="Right Arrow 3">
            <a:extLst>
              <a:ext uri="{C183D7F6-B498-43B3-948B-1728B52AA6E4}">
                <adec:decorative xmlns:adec="http://schemas.microsoft.com/office/drawing/2017/decorative" val="1"/>
              </a:ext>
            </a:extLst>
          </p:cNvPr>
          <p:cNvSpPr/>
          <p:nvPr/>
        </p:nvSpPr>
        <p:spPr>
          <a:xfrm rot="1817816">
            <a:off x="50618" y="3425120"/>
            <a:ext cx="1328045" cy="61275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03E16BF-D857-4B78-A7EE-B5E1C7F9EFC0}"/>
              </a:ext>
            </a:extLst>
          </p:cNvPr>
          <p:cNvSpPr txBox="1"/>
          <p:nvPr/>
        </p:nvSpPr>
        <p:spPr>
          <a:xfrm>
            <a:off x="7084381" y="124287"/>
            <a:ext cx="1440783" cy="646331"/>
          </a:xfrm>
          <a:prstGeom prst="rect">
            <a:avLst/>
          </a:prstGeom>
          <a:solidFill>
            <a:schemeClr val="accent5">
              <a:lumMod val="75000"/>
            </a:schemeClr>
          </a:solidFill>
        </p:spPr>
        <p:txBody>
          <a:bodyPr wrap="square" rtlCol="0">
            <a:spAutoFit/>
          </a:bodyPr>
          <a:lstStyle/>
          <a:p>
            <a:pPr algn="ctr"/>
            <a:r>
              <a:rPr lang="en-US" b="1"/>
              <a:t>Medicaid Waiver</a:t>
            </a:r>
          </a:p>
        </p:txBody>
      </p:sp>
    </p:spTree>
    <p:extLst>
      <p:ext uri="{BB962C8B-B14F-4D97-AF65-F5344CB8AC3E}">
        <p14:creationId xmlns:p14="http://schemas.microsoft.com/office/powerpoint/2010/main" val="1689218718"/>
      </p:ext>
    </p:extLst>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SCL - Billable Limits </a:t>
            </a:r>
            <a:br>
              <a:rPr lang="en-US"/>
            </a:br>
            <a:endParaRPr lang="en-US" sz="3900"/>
          </a:p>
        </p:txBody>
      </p:sp>
      <p:sp>
        <p:nvSpPr>
          <p:cNvPr id="14" name="TextBox 13">
            <a:extLst>
              <a:ext uri="{FF2B5EF4-FFF2-40B4-BE49-F238E27FC236}">
                <a16:creationId xmlns:a16="http://schemas.microsoft.com/office/drawing/2014/main" id="{5F80AA16-B2F6-44FC-A17E-045290A5BA78}"/>
              </a:ext>
            </a:extLst>
          </p:cNvPr>
          <p:cNvSpPr txBox="1"/>
          <p:nvPr/>
        </p:nvSpPr>
        <p:spPr>
          <a:xfrm>
            <a:off x="5218130" y="442987"/>
            <a:ext cx="2924350" cy="923330"/>
          </a:xfrm>
          <a:prstGeom prst="rect">
            <a:avLst/>
          </a:prstGeom>
          <a:solidFill>
            <a:schemeClr val="accent5">
              <a:lumMod val="75000"/>
            </a:schemeClr>
          </a:solidFill>
        </p:spPr>
        <p:txBody>
          <a:bodyPr wrap="square" rtlCol="0">
            <a:spAutoFit/>
          </a:bodyPr>
          <a:lstStyle/>
          <a:p>
            <a:pPr algn="ctr"/>
            <a:r>
              <a:rPr lang="en-US" b="1"/>
              <a:t>Many people who qualify for waiver services may need more than 2/month check in</a:t>
            </a:r>
          </a:p>
        </p:txBody>
      </p:sp>
      <p:sp>
        <p:nvSpPr>
          <p:cNvPr id="4" name="Rectangle 3">
            <a:extLst>
              <a:ext uri="{C183D7F6-B498-43B3-948B-1728B52AA6E4}">
                <adec:decorative xmlns:adec="http://schemas.microsoft.com/office/drawing/2017/decorative" val="1"/>
              </a:ext>
            </a:extLst>
          </p:cNvPr>
          <p:cNvSpPr/>
          <p:nvPr/>
        </p:nvSpPr>
        <p:spPr>
          <a:xfrm>
            <a:off x="808604" y="1721098"/>
            <a:ext cx="2827176" cy="188478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7204" y="1951672"/>
            <a:ext cx="2369976" cy="1477328"/>
          </a:xfrm>
          <a:prstGeom prst="rect">
            <a:avLst/>
          </a:prstGeom>
          <a:noFill/>
        </p:spPr>
        <p:txBody>
          <a:bodyPr wrap="square" rtlCol="0">
            <a:spAutoFit/>
          </a:bodyPr>
          <a:lstStyle/>
          <a:p>
            <a:pPr algn="ctr"/>
            <a:r>
              <a:rPr lang="en-US">
                <a:solidFill>
                  <a:schemeClr val="bg1">
                    <a:lumMod val="50000"/>
                  </a:schemeClr>
                </a:solidFill>
              </a:rPr>
              <a:t>*Person Centered Job Selection</a:t>
            </a:r>
          </a:p>
          <a:p>
            <a:pPr algn="ctr"/>
            <a:endParaRPr lang="en-US">
              <a:solidFill>
                <a:schemeClr val="bg1">
                  <a:lumMod val="50000"/>
                </a:schemeClr>
              </a:solidFill>
            </a:endParaRPr>
          </a:p>
          <a:p>
            <a:pPr algn="ctr"/>
            <a:endParaRPr lang="en-US">
              <a:solidFill>
                <a:schemeClr val="bg1">
                  <a:lumMod val="50000"/>
                </a:schemeClr>
              </a:solidFill>
            </a:endParaRPr>
          </a:p>
          <a:p>
            <a:pPr algn="ctr"/>
            <a:r>
              <a:rPr lang="en-US">
                <a:solidFill>
                  <a:schemeClr val="bg1">
                    <a:lumMod val="50000"/>
                  </a:schemeClr>
                </a:solidFill>
              </a:rPr>
              <a:t>120 Units</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2656" y="1721098"/>
            <a:ext cx="2847079" cy="1902117"/>
          </a:xfrm>
          <a:prstGeom prst="rect">
            <a:avLst/>
          </a:prstGeom>
        </p:spPr>
      </p:pic>
      <p:sp>
        <p:nvSpPr>
          <p:cNvPr id="6" name="TextBox 5"/>
          <p:cNvSpPr txBox="1"/>
          <p:nvPr/>
        </p:nvSpPr>
        <p:spPr>
          <a:xfrm>
            <a:off x="4927495" y="2063324"/>
            <a:ext cx="2517399" cy="1200329"/>
          </a:xfrm>
          <a:prstGeom prst="rect">
            <a:avLst/>
          </a:prstGeom>
          <a:noFill/>
        </p:spPr>
        <p:txBody>
          <a:bodyPr wrap="square" rtlCol="0">
            <a:spAutoFit/>
          </a:bodyPr>
          <a:lstStyle/>
          <a:p>
            <a:pPr algn="ctr"/>
            <a:r>
              <a:rPr lang="en-US">
                <a:solidFill>
                  <a:schemeClr val="bg1">
                    <a:lumMod val="50000"/>
                  </a:schemeClr>
                </a:solidFill>
              </a:rPr>
              <a:t>*Job Development</a:t>
            </a:r>
          </a:p>
          <a:p>
            <a:pPr algn="ctr"/>
            <a:endParaRPr lang="en-US">
              <a:solidFill>
                <a:schemeClr val="bg1">
                  <a:lumMod val="50000"/>
                </a:schemeClr>
              </a:solidFill>
            </a:endParaRPr>
          </a:p>
          <a:p>
            <a:pPr algn="ctr"/>
            <a:endParaRPr lang="en-US">
              <a:solidFill>
                <a:schemeClr val="bg1">
                  <a:lumMod val="50000"/>
                </a:schemeClr>
              </a:solidFill>
            </a:endParaRPr>
          </a:p>
          <a:p>
            <a:pPr algn="ctr"/>
            <a:r>
              <a:rPr lang="en-US">
                <a:solidFill>
                  <a:schemeClr val="bg1">
                    <a:lumMod val="50000"/>
                  </a:schemeClr>
                </a:solidFill>
              </a:rPr>
              <a:t>90 Units</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381" y="3836455"/>
            <a:ext cx="2847079" cy="1902117"/>
          </a:xfrm>
          <a:prstGeom prst="rect">
            <a:avLst/>
          </a:prstGeom>
          <a:solidFill>
            <a:schemeClr val="accent1">
              <a:lumMod val="75000"/>
            </a:schemeClr>
          </a:solidFill>
        </p:spPr>
      </p:pic>
      <p:sp>
        <p:nvSpPr>
          <p:cNvPr id="11" name="TextBox 10"/>
          <p:cNvSpPr txBox="1"/>
          <p:nvPr/>
        </p:nvSpPr>
        <p:spPr>
          <a:xfrm>
            <a:off x="952220" y="4160295"/>
            <a:ext cx="2517399" cy="1477328"/>
          </a:xfrm>
          <a:prstGeom prst="rect">
            <a:avLst/>
          </a:prstGeom>
          <a:noFill/>
        </p:spPr>
        <p:txBody>
          <a:bodyPr wrap="square" rtlCol="0">
            <a:spAutoFit/>
          </a:bodyPr>
          <a:lstStyle/>
          <a:p>
            <a:pPr algn="ctr"/>
            <a:r>
              <a:rPr lang="en-US">
                <a:solidFill>
                  <a:schemeClr val="bg1">
                    <a:lumMod val="50000"/>
                  </a:schemeClr>
                </a:solidFill>
              </a:rPr>
              <a:t>*Job Acquisition and Stabilization</a:t>
            </a:r>
          </a:p>
          <a:p>
            <a:pPr algn="ctr"/>
            <a:endParaRPr lang="en-US">
              <a:solidFill>
                <a:schemeClr val="bg1">
                  <a:lumMod val="50000"/>
                </a:schemeClr>
              </a:solidFill>
            </a:endParaRPr>
          </a:p>
          <a:p>
            <a:pPr algn="ctr"/>
            <a:endParaRPr lang="en-US">
              <a:solidFill>
                <a:schemeClr val="bg1">
                  <a:lumMod val="50000"/>
                </a:schemeClr>
              </a:solidFill>
            </a:endParaRPr>
          </a:p>
          <a:p>
            <a:pPr algn="ctr"/>
            <a:r>
              <a:rPr lang="en-US">
                <a:solidFill>
                  <a:schemeClr val="bg1">
                    <a:lumMod val="50000"/>
                  </a:schemeClr>
                </a:solidFill>
              </a:rPr>
              <a:t>800 Units</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2656" y="3836455"/>
            <a:ext cx="2847079" cy="1902117"/>
          </a:xfrm>
          <a:prstGeom prst="rect">
            <a:avLst/>
          </a:prstGeom>
          <a:solidFill>
            <a:schemeClr val="accent2">
              <a:lumMod val="40000"/>
              <a:lumOff val="60000"/>
            </a:schemeClr>
          </a:solidFill>
        </p:spPr>
      </p:pic>
      <p:sp>
        <p:nvSpPr>
          <p:cNvPr id="12" name="TextBox 11"/>
          <p:cNvSpPr txBox="1"/>
          <p:nvPr/>
        </p:nvSpPr>
        <p:spPr>
          <a:xfrm>
            <a:off x="5001206" y="3944955"/>
            <a:ext cx="2369976" cy="1754326"/>
          </a:xfrm>
          <a:prstGeom prst="rect">
            <a:avLst/>
          </a:prstGeom>
          <a:noFill/>
        </p:spPr>
        <p:txBody>
          <a:bodyPr wrap="square" rtlCol="0">
            <a:spAutoFit/>
          </a:bodyPr>
          <a:lstStyle/>
          <a:p>
            <a:pPr algn="ctr"/>
            <a:r>
              <a:rPr lang="en-US">
                <a:solidFill>
                  <a:schemeClr val="bg1">
                    <a:lumMod val="50000"/>
                  </a:schemeClr>
                </a:solidFill>
              </a:rPr>
              <a:t>Long Term Supports</a:t>
            </a:r>
          </a:p>
          <a:p>
            <a:pPr algn="ctr"/>
            <a:endParaRPr lang="en-US">
              <a:solidFill>
                <a:schemeClr val="bg1">
                  <a:lumMod val="50000"/>
                </a:schemeClr>
              </a:solidFill>
            </a:endParaRPr>
          </a:p>
          <a:p>
            <a:pPr algn="ctr"/>
            <a:r>
              <a:rPr lang="en-US">
                <a:solidFill>
                  <a:schemeClr val="bg1">
                    <a:lumMod val="50000"/>
                  </a:schemeClr>
                </a:solidFill>
              </a:rPr>
              <a:t>24 units each month (unless granted more due to approved justification)</a:t>
            </a:r>
          </a:p>
        </p:txBody>
      </p:sp>
      <p:sp>
        <p:nvSpPr>
          <p:cNvPr id="13" name="TextBox 12">
            <a:extLst>
              <a:ext uri="{FF2B5EF4-FFF2-40B4-BE49-F238E27FC236}">
                <a16:creationId xmlns:a16="http://schemas.microsoft.com/office/drawing/2014/main" id="{1DECCD0D-697C-4977-B13F-C8CEEA9E28FE}"/>
              </a:ext>
            </a:extLst>
          </p:cNvPr>
          <p:cNvSpPr txBox="1"/>
          <p:nvPr/>
        </p:nvSpPr>
        <p:spPr>
          <a:xfrm>
            <a:off x="173254" y="5969146"/>
            <a:ext cx="7748337" cy="646331"/>
          </a:xfrm>
          <a:prstGeom prst="rect">
            <a:avLst/>
          </a:prstGeom>
          <a:solidFill>
            <a:schemeClr val="accent2">
              <a:lumMod val="40000"/>
              <a:lumOff val="60000"/>
            </a:schemeClr>
          </a:solidFill>
        </p:spPr>
        <p:txBody>
          <a:bodyPr wrap="square" rtlCol="0">
            <a:spAutoFit/>
          </a:bodyPr>
          <a:lstStyle/>
          <a:p>
            <a:r>
              <a:rPr lang="en-US">
                <a:solidFill>
                  <a:schemeClr val="bg1"/>
                </a:solidFill>
              </a:rPr>
              <a:t>*Requires Coordination of Funding for Employment Services form sent DDID.SupportedEmployment@ky.gov</a:t>
            </a:r>
          </a:p>
        </p:txBody>
      </p:sp>
    </p:spTree>
    <p:extLst>
      <p:ext uri="{BB962C8B-B14F-4D97-AF65-F5344CB8AC3E}">
        <p14:creationId xmlns:p14="http://schemas.microsoft.com/office/powerpoint/2010/main" val="2311823505"/>
      </p:ext>
    </p:extLst>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Whom do I talk to?</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600"/>
              <a:t>Supported Employee</a:t>
            </a:r>
          </a:p>
          <a:p>
            <a:pPr>
              <a:buFont typeface="Arial" panose="020B0604020202020204" pitchFamily="34" charset="0"/>
              <a:buChar char="•"/>
            </a:pPr>
            <a:r>
              <a:rPr lang="en-US" sz="2600"/>
              <a:t>Supervisor</a:t>
            </a:r>
          </a:p>
          <a:p>
            <a:pPr>
              <a:buFont typeface="Arial" panose="020B0604020202020204" pitchFamily="34" charset="0"/>
              <a:buChar char="•"/>
            </a:pPr>
            <a:r>
              <a:rPr lang="en-US" sz="2600"/>
              <a:t>Co-workers</a:t>
            </a:r>
          </a:p>
          <a:p>
            <a:pPr>
              <a:buFont typeface="Arial" panose="020B0604020202020204" pitchFamily="34" charset="0"/>
              <a:buChar char="•"/>
            </a:pPr>
            <a:r>
              <a:rPr lang="en-US" sz="2600"/>
              <a:t>Family or residential staff (key people)</a:t>
            </a:r>
          </a:p>
          <a:p>
            <a:endParaRPr lang="en-US" sz="2600"/>
          </a:p>
          <a:p>
            <a:pPr>
              <a:buNone/>
            </a:pPr>
            <a:r>
              <a:rPr lang="en-US" sz="2600"/>
              <a:t>Obviously, you only speak to people you are allowed to speak with. If employee didn’t disclose, you do not begin to follow up with employer or co-workers.</a:t>
            </a:r>
          </a:p>
          <a:p>
            <a:endParaRPr lang="en-US"/>
          </a:p>
        </p:txBody>
      </p:sp>
    </p:spTree>
    <p:extLst>
      <p:ext uri="{BB962C8B-B14F-4D97-AF65-F5344CB8AC3E}">
        <p14:creationId xmlns:p14="http://schemas.microsoft.com/office/powerpoint/2010/main" val="1714665059"/>
      </p:ext>
    </p:extLst>
  </p:cSld>
  <p:clrMapOvr>
    <a:masterClrMapping/>
  </p:clrMapOvr>
  <p:transition spd="slow">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D9D8-4E4F-41E0-80E2-257F27AD73F9}"/>
              </a:ext>
            </a:extLst>
          </p:cNvPr>
          <p:cNvSpPr>
            <a:spLocks noGrp="1"/>
          </p:cNvSpPr>
          <p:nvPr>
            <p:ph type="title"/>
          </p:nvPr>
        </p:nvSpPr>
        <p:spPr/>
        <p:txBody>
          <a:bodyPr/>
          <a:lstStyle/>
          <a:p>
            <a:r>
              <a:rPr lang="en-US"/>
              <a:t>What do I ask? </a:t>
            </a:r>
          </a:p>
        </p:txBody>
      </p:sp>
      <p:graphicFrame>
        <p:nvGraphicFramePr>
          <p:cNvPr id="4" name="Content Placeholder 2" descr="Be conversational! This is an extention of relationship buildling/growing. Don't just ask &quot;how are things going?&quot;.">
            <a:extLst>
              <a:ext uri="{FF2B5EF4-FFF2-40B4-BE49-F238E27FC236}">
                <a16:creationId xmlns:a16="http://schemas.microsoft.com/office/drawing/2014/main" id="{2401243A-9A0C-4748-A4D1-FFAF2AC8AA00}"/>
              </a:ext>
            </a:extLst>
          </p:cNvPr>
          <p:cNvGraphicFramePr>
            <a:graphicFrameLocks noGrp="1"/>
          </p:cNvGraphicFramePr>
          <p:nvPr>
            <p:ph idx="1"/>
            <p:extLst>
              <p:ext uri="{D42A27DB-BD31-4B8C-83A1-F6EECF244321}">
                <p14:modId xmlns:p14="http://schemas.microsoft.com/office/powerpoint/2010/main" val="72588582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7096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America’s favorite question:</a:t>
            </a:r>
          </a:p>
        </p:txBody>
      </p:sp>
      <p:sp>
        <p:nvSpPr>
          <p:cNvPr id="3" name="Content Placeholder 2"/>
          <p:cNvSpPr>
            <a:spLocks noGrp="1"/>
          </p:cNvSpPr>
          <p:nvPr>
            <p:ph idx="1"/>
          </p:nvPr>
        </p:nvSpPr>
        <p:spPr/>
        <p:txBody>
          <a:bodyPr>
            <a:normAutofit/>
          </a:bodyPr>
          <a:lstStyle/>
          <a:p>
            <a:pPr>
              <a:buNone/>
            </a:pPr>
            <a:r>
              <a:rPr lang="en-US" sz="4500"/>
              <a:t>How are you?</a:t>
            </a:r>
          </a:p>
          <a:p>
            <a:pPr>
              <a:buNone/>
            </a:pPr>
            <a:endParaRPr lang="en-US" sz="4500"/>
          </a:p>
          <a:p>
            <a:pPr>
              <a:buNone/>
            </a:pPr>
            <a:r>
              <a:rPr lang="en-US" sz="3200"/>
              <a:t>You all know the “answer”</a:t>
            </a:r>
          </a:p>
        </p:txBody>
      </p:sp>
    </p:spTree>
    <p:extLst>
      <p:ext uri="{BB962C8B-B14F-4D97-AF65-F5344CB8AC3E}">
        <p14:creationId xmlns:p14="http://schemas.microsoft.com/office/powerpoint/2010/main" val="1260594410"/>
      </p:ext>
    </p:extLst>
  </p:cSld>
  <p:clrMapOvr>
    <a:masterClrMapping/>
  </p:clrMapOvr>
  <p:transition spd="slow">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do I need to learn?	</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600"/>
              <a:t>Individualized!</a:t>
            </a:r>
          </a:p>
          <a:p>
            <a:pPr>
              <a:buFont typeface="Arial" panose="020B0604020202020204" pitchFamily="34" charset="0"/>
              <a:buChar char="•"/>
            </a:pPr>
            <a:r>
              <a:rPr lang="en-US" sz="2600"/>
              <a:t>Is work getting done?</a:t>
            </a:r>
          </a:p>
          <a:p>
            <a:pPr>
              <a:buFont typeface="Arial" panose="020B0604020202020204" pitchFamily="34" charset="0"/>
              <a:buChar char="•"/>
            </a:pPr>
            <a:r>
              <a:rPr lang="en-US" sz="2600"/>
              <a:t>Does employee know what to do and where to get info if needed?</a:t>
            </a:r>
          </a:p>
          <a:p>
            <a:pPr>
              <a:buFont typeface="Arial" panose="020B0604020202020204" pitchFamily="34" charset="0"/>
              <a:buChar char="•"/>
            </a:pPr>
            <a:r>
              <a:rPr lang="en-US" sz="2600"/>
              <a:t>Are there parts that are a struggle or concern?</a:t>
            </a:r>
          </a:p>
          <a:p>
            <a:pPr>
              <a:buFont typeface="Arial" panose="020B0604020202020204" pitchFamily="34" charset="0"/>
              <a:buChar char="•"/>
            </a:pPr>
            <a:r>
              <a:rPr lang="en-US" sz="2600"/>
              <a:t>Are natural supports effective?</a:t>
            </a:r>
          </a:p>
          <a:p>
            <a:pPr>
              <a:buFont typeface="Arial" panose="020B0604020202020204" pitchFamily="34" charset="0"/>
              <a:buChar char="•"/>
            </a:pPr>
            <a:r>
              <a:rPr lang="en-US" sz="2600"/>
              <a:t>Is s/he seen as a valued employee?</a:t>
            </a:r>
          </a:p>
          <a:p>
            <a:pPr>
              <a:buFont typeface="Arial" panose="020B0604020202020204" pitchFamily="34" charset="0"/>
              <a:buChar char="•"/>
            </a:pPr>
            <a:r>
              <a:rPr lang="en-US" sz="2600"/>
              <a:t>Is s/he underutilized?</a:t>
            </a:r>
          </a:p>
          <a:p>
            <a:pPr>
              <a:buNone/>
            </a:pPr>
            <a:endParaRPr lang="en-US" sz="2600"/>
          </a:p>
        </p:txBody>
      </p:sp>
    </p:spTree>
    <p:extLst>
      <p:ext uri="{BB962C8B-B14F-4D97-AF65-F5344CB8AC3E}">
        <p14:creationId xmlns:p14="http://schemas.microsoft.com/office/powerpoint/2010/main" val="1436986730"/>
      </p:ext>
    </p:extLst>
  </p:cSld>
  <p:clrMapOvr>
    <a:masterClrMapping/>
  </p:clrMapOvr>
  <p:transition spd="slow">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39" y="-19885"/>
            <a:ext cx="7886700" cy="1325563"/>
          </a:xfrm>
        </p:spPr>
        <p:txBody>
          <a:bodyPr anchor="ctr">
            <a:normAutofit/>
          </a:bodyPr>
          <a:lstStyle/>
          <a:p>
            <a:r>
              <a:rPr lang="en-US"/>
              <a:t>Example Questions to Employee</a:t>
            </a:r>
          </a:p>
        </p:txBody>
      </p:sp>
      <p:graphicFrame>
        <p:nvGraphicFramePr>
          <p:cNvPr id="5" name="Content Placeholder 2" descr="Ask about specific tasks: which files have you worked on today? Is the calendar helpful to you? Are you confused about anything? Where is the date on this form? Ask about general happenings: what is going well at work? what is frustrating you? Is Suzy still able to answer questions when you have them?">
            <a:extLst>
              <a:ext uri="{FF2B5EF4-FFF2-40B4-BE49-F238E27FC236}">
                <a16:creationId xmlns:a16="http://schemas.microsoft.com/office/drawing/2014/main" id="{10E376DC-30A4-46E0-9295-AF26151C8448}"/>
              </a:ext>
            </a:extLst>
          </p:cNvPr>
          <p:cNvGraphicFramePr>
            <a:graphicFrameLocks noGrp="1"/>
          </p:cNvGraphicFramePr>
          <p:nvPr>
            <p:ph idx="1"/>
            <p:extLst>
              <p:ext uri="{D42A27DB-BD31-4B8C-83A1-F6EECF244321}">
                <p14:modId xmlns:p14="http://schemas.microsoft.com/office/powerpoint/2010/main" val="1278505960"/>
              </p:ext>
            </p:extLst>
          </p:nvPr>
        </p:nvGraphicFramePr>
        <p:xfrm>
          <a:off x="510139" y="1395663"/>
          <a:ext cx="8005211" cy="4966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5669477"/>
      </p:ext>
    </p:extLst>
  </p:cSld>
  <p:clrMapOvr>
    <a:masterClrMapping/>
  </p:clrMapOvr>
  <p:transition spd="slow">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DD28-6A4C-404D-AD99-341951528370}"/>
              </a:ext>
            </a:extLst>
          </p:cNvPr>
          <p:cNvSpPr>
            <a:spLocks noGrp="1"/>
          </p:cNvSpPr>
          <p:nvPr>
            <p:ph type="title"/>
          </p:nvPr>
        </p:nvSpPr>
        <p:spPr/>
        <p:txBody>
          <a:bodyPr/>
          <a:lstStyle/>
          <a:p>
            <a:r>
              <a:rPr lang="en-US"/>
              <a:t>Example questions to Employee</a:t>
            </a:r>
          </a:p>
        </p:txBody>
      </p:sp>
      <p:graphicFrame>
        <p:nvGraphicFramePr>
          <p:cNvPr id="4" name="Content Placeholder 2" descr="Ask about changes in the workplace and keep things conversational: do you understand changes in the schedule coming up? How will this impact your transportation? Is there anything new that everyone is talking about? How come I see offices with packing boxes? Are there new tasks you would like to learn?">
            <a:extLst>
              <a:ext uri="{FF2B5EF4-FFF2-40B4-BE49-F238E27FC236}">
                <a16:creationId xmlns:a16="http://schemas.microsoft.com/office/drawing/2014/main" id="{76189F2A-9C12-41E0-AA75-4DFCFCBFFDAC}"/>
              </a:ext>
            </a:extLst>
          </p:cNvPr>
          <p:cNvGraphicFramePr>
            <a:graphicFrameLocks noGrp="1"/>
          </p:cNvGraphicFramePr>
          <p:nvPr>
            <p:ph idx="1"/>
            <p:extLst>
              <p:ext uri="{D42A27DB-BD31-4B8C-83A1-F6EECF244321}">
                <p14:modId xmlns:p14="http://schemas.microsoft.com/office/powerpoint/2010/main" val="1201893873"/>
              </p:ext>
            </p:extLst>
          </p:nvPr>
        </p:nvGraphicFramePr>
        <p:xfrm>
          <a:off x="192505" y="1405288"/>
          <a:ext cx="8322845" cy="529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96189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5A4F-4D69-47F9-ABC8-DF5A50FE1FCF}"/>
              </a:ext>
            </a:extLst>
          </p:cNvPr>
          <p:cNvSpPr>
            <a:spLocks noGrp="1"/>
          </p:cNvSpPr>
          <p:nvPr>
            <p:ph type="title"/>
          </p:nvPr>
        </p:nvSpPr>
        <p:spPr>
          <a:xfrm>
            <a:off x="436145" y="167808"/>
            <a:ext cx="7886700" cy="1325563"/>
          </a:xfrm>
        </p:spPr>
        <p:txBody>
          <a:bodyPr/>
          <a:lstStyle/>
          <a:p>
            <a:r>
              <a:rPr lang="en-US"/>
              <a:t>Example questions to Employer</a:t>
            </a:r>
          </a:p>
        </p:txBody>
      </p:sp>
      <p:graphicFrame>
        <p:nvGraphicFramePr>
          <p:cNvPr id="4" name="Content Placeholder 2" descr="Is Teresa keeping pace with other employees? Does she know who to go to with questions? How is it going with her using the new calendar? Are there other tasks she could take on in her down time? How is she handling the recent schedule changes? Anything else going on with co-workers I should be aware of? Are there any changes in company coming up? Keep things conversational; not just list of questions. ">
            <a:extLst>
              <a:ext uri="{FF2B5EF4-FFF2-40B4-BE49-F238E27FC236}">
                <a16:creationId xmlns:a16="http://schemas.microsoft.com/office/drawing/2014/main" id="{BFFF0BC9-9D6B-4061-A761-D4F85BA82045}"/>
              </a:ext>
            </a:extLst>
          </p:cNvPr>
          <p:cNvGraphicFramePr>
            <a:graphicFrameLocks noGrp="1"/>
          </p:cNvGraphicFramePr>
          <p:nvPr>
            <p:ph idx="1"/>
            <p:extLst>
              <p:ext uri="{D42A27DB-BD31-4B8C-83A1-F6EECF244321}">
                <p14:modId xmlns:p14="http://schemas.microsoft.com/office/powerpoint/2010/main" val="3786844659"/>
              </p:ext>
            </p:extLst>
          </p:nvPr>
        </p:nvGraphicFramePr>
        <p:xfrm>
          <a:off x="436145" y="1493371"/>
          <a:ext cx="8604985" cy="5196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4568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 ready to advocate</a:t>
            </a:r>
          </a:p>
        </p:txBody>
      </p:sp>
      <p:sp>
        <p:nvSpPr>
          <p:cNvPr id="3" name="Content Placeholder 2"/>
          <p:cNvSpPr>
            <a:spLocks noGrp="1"/>
          </p:cNvSpPr>
          <p:nvPr>
            <p:ph idx="1"/>
          </p:nvPr>
        </p:nvSpPr>
        <p:spPr/>
        <p:txBody>
          <a:bodyPr/>
          <a:lstStyle/>
          <a:p>
            <a:pPr>
              <a:spcAft>
                <a:spcPts val="600"/>
              </a:spcAft>
              <a:buFont typeface="Arial" panose="020B0604020202020204" pitchFamily="34" charset="0"/>
              <a:buChar char="•"/>
            </a:pPr>
            <a:r>
              <a:rPr lang="en-US" sz="2800"/>
              <a:t>For more hours, tasks if wanted</a:t>
            </a:r>
          </a:p>
          <a:p>
            <a:pPr>
              <a:spcAft>
                <a:spcPts val="600"/>
              </a:spcAft>
              <a:buFont typeface="Arial" panose="020B0604020202020204" pitchFamily="34" charset="0"/>
              <a:buChar char="•"/>
            </a:pPr>
            <a:r>
              <a:rPr lang="en-US" sz="2800"/>
              <a:t>If there are problems, be ready to help speak on behalf of employee</a:t>
            </a:r>
          </a:p>
          <a:p>
            <a:pPr>
              <a:spcAft>
                <a:spcPts val="600"/>
              </a:spcAft>
              <a:buFont typeface="Arial" panose="020B0604020202020204" pitchFamily="34" charset="0"/>
              <a:buChar char="•"/>
            </a:pPr>
            <a:r>
              <a:rPr lang="en-US" sz="2800"/>
              <a:t>Not pity, but being sure expectations &amp; communications are clear</a:t>
            </a:r>
          </a:p>
          <a:p>
            <a:endParaRPr lang="en-US"/>
          </a:p>
        </p:txBody>
      </p:sp>
    </p:spTree>
    <p:extLst>
      <p:ext uri="{BB962C8B-B14F-4D97-AF65-F5344CB8AC3E}">
        <p14:creationId xmlns:p14="http://schemas.microsoft.com/office/powerpoint/2010/main" val="4411778"/>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F84A6-F1DE-44AC-8663-2158788297B9}"/>
              </a:ext>
            </a:extLst>
          </p:cNvPr>
          <p:cNvSpPr>
            <a:spLocks noGrp="1"/>
          </p:cNvSpPr>
          <p:nvPr>
            <p:ph type="title"/>
          </p:nvPr>
        </p:nvSpPr>
        <p:spPr>
          <a:xfrm>
            <a:off x="25749" y="-1081837"/>
            <a:ext cx="7886700" cy="1325563"/>
          </a:xfrm>
        </p:spPr>
        <p:txBody>
          <a:bodyPr/>
          <a:lstStyle/>
          <a:p>
            <a:r>
              <a:rPr lang="en-US"/>
              <a:t>Natural supports 2</a:t>
            </a:r>
          </a:p>
        </p:txBody>
      </p:sp>
      <p:sp>
        <p:nvSpPr>
          <p:cNvPr id="3" name="Content Placeholder 2"/>
          <p:cNvSpPr>
            <a:spLocks noGrp="1"/>
          </p:cNvSpPr>
          <p:nvPr>
            <p:ph idx="1"/>
          </p:nvPr>
        </p:nvSpPr>
        <p:spPr/>
        <p:txBody>
          <a:bodyPr>
            <a:normAutofit/>
          </a:bodyPr>
          <a:lstStyle/>
          <a:p>
            <a:r>
              <a:rPr lang="en-US" sz="2800"/>
              <a:t>While you use what “naturally” exists in the workplace….</a:t>
            </a:r>
          </a:p>
          <a:p>
            <a:r>
              <a:rPr lang="en-US" sz="2800"/>
              <a:t>This may not happen “naturally” without you being intentional!</a:t>
            </a:r>
          </a:p>
          <a:p>
            <a:endParaRPr lang="en-US" sz="2800"/>
          </a:p>
          <a:p>
            <a:r>
              <a:rPr lang="en-US" sz="2800"/>
              <a:t>It’s natural. Not magic. </a:t>
            </a:r>
          </a:p>
        </p:txBody>
      </p:sp>
    </p:spTree>
    <p:extLst>
      <p:ext uri="{BB962C8B-B14F-4D97-AF65-F5344CB8AC3E}">
        <p14:creationId xmlns:p14="http://schemas.microsoft.com/office/powerpoint/2010/main" val="3294478173"/>
      </p:ext>
    </p:extLst>
  </p:cSld>
  <p:clrMapOvr>
    <a:masterClrMapping/>
  </p:clrMapOvr>
  <p:transition spd="slow">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89" y="139731"/>
            <a:ext cx="7886700" cy="1325563"/>
          </a:xfrm>
        </p:spPr>
        <p:txBody>
          <a:bodyPr>
            <a:normAutofit/>
          </a:bodyPr>
          <a:lstStyle/>
          <a:p>
            <a:r>
              <a:rPr lang="en-US"/>
              <a:t>Extended Services example: </a:t>
            </a:r>
            <a:endParaRPr lang="en-US" sz="2400"/>
          </a:p>
        </p:txBody>
      </p:sp>
      <p:pic>
        <p:nvPicPr>
          <p:cNvPr id="5" name="Picture 4" descr="A woman wearing a pink polo writing on a large dry erase board in an office setting.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7660" y="2216589"/>
            <a:ext cx="4267200" cy="3233235"/>
          </a:xfrm>
          <a:prstGeom prst="rect">
            <a:avLst/>
          </a:prstGeom>
        </p:spPr>
      </p:pic>
      <p:sp>
        <p:nvSpPr>
          <p:cNvPr id="3" name="TextBox 2"/>
          <p:cNvSpPr txBox="1"/>
          <p:nvPr/>
        </p:nvSpPr>
        <p:spPr>
          <a:xfrm>
            <a:off x="4745736" y="1728217"/>
            <a:ext cx="4114800" cy="4524315"/>
          </a:xfrm>
          <a:prstGeom prst="rect">
            <a:avLst/>
          </a:prstGeom>
          <a:noFill/>
        </p:spPr>
        <p:txBody>
          <a:bodyPr wrap="square" rtlCol="0">
            <a:spAutoFit/>
          </a:bodyPr>
          <a:lstStyle/>
          <a:p>
            <a:pPr marL="285750" indent="-285750">
              <a:buFont typeface="Arial" panose="020B0604020202020204" pitchFamily="34" charset="0"/>
              <a:buChar char="•"/>
            </a:pPr>
            <a:r>
              <a:rPr lang="en-US"/>
              <a:t>No one needed on the job; just drop in to check on things &amp; look for new opportunities</a:t>
            </a:r>
          </a:p>
          <a:p>
            <a:pPr marL="285750" indent="-285750">
              <a:buFont typeface="Arial" panose="020B0604020202020204" pitchFamily="34" charset="0"/>
              <a:buChar char="•"/>
            </a:pPr>
            <a:r>
              <a:rPr lang="en-US"/>
              <a:t>Support her in confidence, seeing her role there</a:t>
            </a:r>
          </a:p>
          <a:p>
            <a:pPr marL="285750" indent="-285750">
              <a:buFont typeface="Arial" panose="020B0604020202020204" pitchFamily="34" charset="0"/>
              <a:buChar char="•"/>
            </a:pPr>
            <a:r>
              <a:rPr lang="en-US"/>
              <a:t>As company has changed, so have her tasks</a:t>
            </a:r>
          </a:p>
          <a:p>
            <a:pPr marL="285750" indent="-285750">
              <a:buFont typeface="Arial" panose="020B0604020202020204" pitchFamily="34" charset="0"/>
              <a:buChar char="•"/>
            </a:pPr>
            <a:r>
              <a:rPr lang="en-US"/>
              <a:t>How to learn these boards (on the job v. simulation)</a:t>
            </a:r>
          </a:p>
          <a:p>
            <a:pPr marL="285750" indent="-285750">
              <a:buFont typeface="Arial" panose="020B0604020202020204" pitchFamily="34" charset="0"/>
              <a:buChar char="•"/>
            </a:pPr>
            <a:r>
              <a:rPr lang="en-US"/>
              <a:t>Prompts – Lists, reviewing numbers, ordering tasks (boards before mail)</a:t>
            </a:r>
          </a:p>
          <a:p>
            <a:pPr marL="285750" indent="-285750">
              <a:buFont typeface="Arial" panose="020B0604020202020204" pitchFamily="34" charset="0"/>
              <a:buChar char="•"/>
            </a:pPr>
            <a:r>
              <a:rPr lang="en-US"/>
              <a:t>Helping her understand the “no talking” rule on the call center floor</a:t>
            </a:r>
          </a:p>
          <a:p>
            <a:pPr marL="285750" indent="-285750">
              <a:buFont typeface="Arial" panose="020B0604020202020204" pitchFamily="34" charset="0"/>
              <a:buChar char="•"/>
            </a:pPr>
            <a:r>
              <a:rPr lang="en-US"/>
              <a:t>Trusted conversations are possible – with her, her family, and her supervisor – and helpful</a:t>
            </a:r>
          </a:p>
        </p:txBody>
      </p:sp>
    </p:spTree>
    <p:extLst>
      <p:ext uri="{BB962C8B-B14F-4D97-AF65-F5344CB8AC3E}">
        <p14:creationId xmlns:p14="http://schemas.microsoft.com/office/powerpoint/2010/main" val="2325452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8CC0-1707-4EF1-A940-1DB8EB797199}"/>
              </a:ext>
            </a:extLst>
          </p:cNvPr>
          <p:cNvSpPr>
            <a:spLocks noGrp="1"/>
          </p:cNvSpPr>
          <p:nvPr>
            <p:ph type="title"/>
          </p:nvPr>
        </p:nvSpPr>
        <p:spPr/>
        <p:txBody>
          <a:bodyPr/>
          <a:lstStyle/>
          <a:p>
            <a:r>
              <a:rPr lang="en-US" sz="4000"/>
              <a:t>Don’t forget what you know</a:t>
            </a:r>
            <a:endParaRPr lang="en-US"/>
          </a:p>
        </p:txBody>
      </p:sp>
      <p:graphicFrame>
        <p:nvGraphicFramePr>
          <p:cNvPr id="4" name="Content Placeholder 2" descr="Ask things that make sense regarding that individual. Know impact of disability on the person and position. Be aware of concerns that arise. If you don't find out about concerns until they are full blown problems you're too late!">
            <a:extLst>
              <a:ext uri="{FF2B5EF4-FFF2-40B4-BE49-F238E27FC236}">
                <a16:creationId xmlns:a16="http://schemas.microsoft.com/office/drawing/2014/main" id="{9E91E52B-B7DA-453F-A27E-423BF9B933FC}"/>
              </a:ext>
            </a:extLst>
          </p:cNvPr>
          <p:cNvGraphicFramePr>
            <a:graphicFrameLocks noGrp="1"/>
          </p:cNvGraphicFramePr>
          <p:nvPr>
            <p:ph idx="1"/>
            <p:extLst>
              <p:ext uri="{D42A27DB-BD31-4B8C-83A1-F6EECF244321}">
                <p14:modId xmlns:p14="http://schemas.microsoft.com/office/powerpoint/2010/main" val="1212521869"/>
              </p:ext>
            </p:extLst>
          </p:nvPr>
        </p:nvGraphicFramePr>
        <p:xfrm>
          <a:off x="628650" y="184242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610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Look toward the future</a:t>
            </a:r>
          </a:p>
        </p:txBody>
      </p:sp>
      <p:sp>
        <p:nvSpPr>
          <p:cNvPr id="3" name="Content Placeholder 2"/>
          <p:cNvSpPr>
            <a:spLocks noGrp="1"/>
          </p:cNvSpPr>
          <p:nvPr>
            <p:ph idx="1"/>
          </p:nvPr>
        </p:nvSpPr>
        <p:spPr/>
        <p:txBody>
          <a:bodyPr>
            <a:normAutofit/>
          </a:bodyPr>
          <a:lstStyle/>
          <a:p>
            <a:pPr>
              <a:spcAft>
                <a:spcPts val="600"/>
              </a:spcAft>
            </a:pPr>
            <a:r>
              <a:rPr lang="en-US" sz="2800"/>
              <a:t>Just because someone is independent for a long time doesn’t mean they don’t need any support</a:t>
            </a:r>
          </a:p>
          <a:p>
            <a:pPr>
              <a:spcAft>
                <a:spcPts val="600"/>
              </a:spcAft>
              <a:buFont typeface="Arial" panose="020B0604020202020204" pitchFamily="34" charset="0"/>
              <a:buChar char="•"/>
            </a:pPr>
            <a:r>
              <a:rPr lang="en-US" sz="2800"/>
              <a:t>Are there new tasks to try? </a:t>
            </a:r>
          </a:p>
          <a:p>
            <a:pPr>
              <a:spcAft>
                <a:spcPts val="600"/>
              </a:spcAft>
              <a:buFont typeface="Arial" panose="020B0604020202020204" pitchFamily="34" charset="0"/>
              <a:buChar char="•"/>
            </a:pPr>
            <a:r>
              <a:rPr lang="en-US" sz="2800"/>
              <a:t>Can they get more hours?</a:t>
            </a:r>
          </a:p>
          <a:p>
            <a:pPr>
              <a:spcAft>
                <a:spcPts val="600"/>
              </a:spcAft>
              <a:buFont typeface="Arial" panose="020B0604020202020204" pitchFamily="34" charset="0"/>
              <a:buChar char="•"/>
            </a:pPr>
            <a:r>
              <a:rPr lang="en-US" sz="2800"/>
              <a:t>Are they ready for a change?</a:t>
            </a:r>
          </a:p>
          <a:p>
            <a:pPr>
              <a:spcAft>
                <a:spcPts val="600"/>
              </a:spcAft>
              <a:buFont typeface="Arial" panose="020B0604020202020204" pitchFamily="34" charset="0"/>
              <a:buChar char="•"/>
            </a:pPr>
            <a:r>
              <a:rPr lang="en-US" sz="2800"/>
              <a:t>Has the impact of disability changed?</a:t>
            </a:r>
          </a:p>
          <a:p>
            <a:pPr>
              <a:spcAft>
                <a:spcPts val="600"/>
              </a:spcAft>
              <a:buFont typeface="Arial" panose="020B0604020202020204" pitchFamily="34" charset="0"/>
              <a:buChar char="•"/>
            </a:pPr>
            <a:r>
              <a:rPr lang="en-US" sz="2800"/>
              <a:t>Are they bored?</a:t>
            </a:r>
          </a:p>
          <a:p>
            <a:endParaRPr lang="en-US"/>
          </a:p>
          <a:p>
            <a:endParaRPr lang="en-US"/>
          </a:p>
        </p:txBody>
      </p:sp>
    </p:spTree>
    <p:extLst>
      <p:ext uri="{BB962C8B-B14F-4D97-AF65-F5344CB8AC3E}">
        <p14:creationId xmlns:p14="http://schemas.microsoft.com/office/powerpoint/2010/main" val="3946523139"/>
      </p:ext>
    </p:extLst>
  </p:cSld>
  <p:clrMapOvr>
    <a:masterClrMapping/>
  </p:clrMapOvr>
  <p:transition spd="slow">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2BCF-7BBB-981D-7AE2-2DC81EB757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666B02-E5D4-AD55-2B82-3D10A0AE8CC7}"/>
              </a:ext>
            </a:extLst>
          </p:cNvPr>
          <p:cNvSpPr>
            <a:spLocks noGrp="1"/>
          </p:cNvSpPr>
          <p:nvPr>
            <p:ph idx="1"/>
          </p:nvPr>
        </p:nvSpPr>
        <p:spPr/>
        <p:txBody>
          <a:bodyPr/>
          <a:lstStyle/>
          <a:p>
            <a:pPr marL="0" indent="0">
              <a:buNone/>
            </a:pPr>
            <a:r>
              <a:rPr lang="en-US"/>
              <a:t>Damonte has been writing since he was a child. After receiving a bachelor’s degree in English, he knew he wanted to pursue a career in writing. He has been working as a technical writer for the past five years for a business magazine. Damonte has a mental illness and, increasingly, has times when he finds focus difficult. This is beginning to impact his ability to meet deadlines. What might you suggest as accommodations for Damonte to request from his supervisor? </a:t>
            </a:r>
          </a:p>
        </p:txBody>
      </p:sp>
    </p:spTree>
    <p:extLst>
      <p:ext uri="{BB962C8B-B14F-4D97-AF65-F5344CB8AC3E}">
        <p14:creationId xmlns:p14="http://schemas.microsoft.com/office/powerpoint/2010/main" val="2100666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What if no disclosure?</a:t>
            </a:r>
          </a:p>
        </p:txBody>
      </p:sp>
      <p:sp>
        <p:nvSpPr>
          <p:cNvPr id="3" name="Content Placeholder 2"/>
          <p:cNvSpPr>
            <a:spLocks noGrp="1"/>
          </p:cNvSpPr>
          <p:nvPr>
            <p:ph sz="half" idx="1"/>
          </p:nvPr>
        </p:nvSpPr>
        <p:spPr>
          <a:xfrm>
            <a:off x="628650" y="1825625"/>
            <a:ext cx="3886200" cy="4351338"/>
          </a:xfrm>
        </p:spPr>
        <p:txBody>
          <a:bodyPr>
            <a:normAutofit/>
          </a:bodyPr>
          <a:lstStyle/>
          <a:p>
            <a:r>
              <a:rPr lang="en-US" dirty="0"/>
              <a:t>Call</a:t>
            </a:r>
          </a:p>
          <a:p>
            <a:r>
              <a:rPr lang="en-US" dirty="0"/>
              <a:t>Email </a:t>
            </a:r>
          </a:p>
          <a:p>
            <a:r>
              <a:rPr lang="en-US" dirty="0"/>
              <a:t>Text</a:t>
            </a:r>
          </a:p>
          <a:p>
            <a:r>
              <a:rPr lang="en-US" dirty="0"/>
              <a:t>If public place, pose as customer</a:t>
            </a:r>
          </a:p>
          <a:p>
            <a:r>
              <a:rPr lang="en-US" dirty="0"/>
              <a:t>Be in parking lot on breaks</a:t>
            </a:r>
          </a:p>
          <a:p>
            <a:r>
              <a:rPr lang="en-US" dirty="0"/>
              <a:t>Meet for lunch or coffee</a:t>
            </a:r>
          </a:p>
        </p:txBody>
      </p:sp>
      <p:pic>
        <p:nvPicPr>
          <p:cNvPr id="5" name="Picture 4">
            <a:extLst>
              <a:ext uri="{FF2B5EF4-FFF2-40B4-BE49-F238E27FC236}">
                <a16:creationId xmlns:a16="http://schemas.microsoft.com/office/drawing/2014/main" id="{042ACE88-D99B-41DC-B18B-8F64C71DF60E}"/>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629152" y="1479115"/>
            <a:ext cx="3886200" cy="4351338"/>
          </a:xfrm>
          <a:prstGeom prst="rect">
            <a:avLst/>
          </a:prstGeom>
          <a:noFill/>
        </p:spPr>
      </p:pic>
    </p:spTree>
    <p:extLst>
      <p:ext uri="{BB962C8B-B14F-4D97-AF65-F5344CB8AC3E}">
        <p14:creationId xmlns:p14="http://schemas.microsoft.com/office/powerpoint/2010/main" val="21356883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Remote Supports </a:t>
            </a:r>
          </a:p>
        </p:txBody>
      </p:sp>
      <p:sp>
        <p:nvSpPr>
          <p:cNvPr id="5" name="Content Placeholder 4"/>
          <p:cNvSpPr>
            <a:spLocks noGrp="1"/>
          </p:cNvSpPr>
          <p:nvPr>
            <p:ph idx="1"/>
          </p:nvPr>
        </p:nvSpPr>
        <p:spPr>
          <a:xfrm>
            <a:off x="144379" y="1825625"/>
            <a:ext cx="8370971" cy="4825432"/>
          </a:xfrm>
        </p:spPr>
        <p:txBody>
          <a:bodyPr>
            <a:normAutofit/>
          </a:bodyPr>
          <a:lstStyle/>
          <a:p>
            <a:pPr>
              <a:buFont typeface="Arial" panose="020B0604020202020204" pitchFamily="34" charset="0"/>
              <a:buChar char="•"/>
            </a:pPr>
            <a:r>
              <a:rPr lang="en-US" sz="2600" dirty="0"/>
              <a:t>FaceTime on the Job (with permission) </a:t>
            </a:r>
          </a:p>
          <a:p>
            <a:pPr>
              <a:buFont typeface="Arial" panose="020B0604020202020204" pitchFamily="34" charset="0"/>
              <a:buChar char="•"/>
            </a:pPr>
            <a:r>
              <a:rPr lang="en-US" sz="2600" dirty="0"/>
              <a:t>Phone calls during break</a:t>
            </a:r>
          </a:p>
          <a:p>
            <a:pPr>
              <a:buFont typeface="Arial" panose="020B0604020202020204" pitchFamily="34" charset="0"/>
              <a:buChar char="•"/>
            </a:pPr>
            <a:r>
              <a:rPr lang="en-US" sz="2600" dirty="0"/>
              <a:t>Phone calls with supervisors</a:t>
            </a:r>
          </a:p>
          <a:p>
            <a:pPr>
              <a:buFont typeface="Arial" panose="020B0604020202020204" pitchFamily="34" charset="0"/>
              <a:buChar char="•"/>
            </a:pPr>
            <a:r>
              <a:rPr lang="en-US" sz="2600" dirty="0"/>
              <a:t>Emailing tools to supervisor/co-workers that could  be helpful on the job (task lists, reminders of apps s/he uses…) </a:t>
            </a:r>
          </a:p>
          <a:p>
            <a:pPr>
              <a:buFont typeface="Arial" panose="020B0604020202020204" pitchFamily="34" charset="0"/>
              <a:buChar char="•"/>
            </a:pPr>
            <a:r>
              <a:rPr lang="en-US" sz="2600" dirty="0"/>
              <a:t>FaceTime/Zoom/Google Duo after hours to debrief and go over important topics/interactions with others </a:t>
            </a:r>
          </a:p>
          <a:p>
            <a:pPr>
              <a:buFont typeface="Arial" panose="020B0604020202020204" pitchFamily="34" charset="0"/>
              <a:buChar char="•"/>
            </a:pPr>
            <a:r>
              <a:rPr lang="en-US" sz="2600" dirty="0"/>
              <a:t>Review task list via Zoom shared screen before a shift</a:t>
            </a:r>
          </a:p>
        </p:txBody>
      </p:sp>
      <p:sp>
        <p:nvSpPr>
          <p:cNvPr id="3" name="Speech Bubble: Oval 2">
            <a:extLst>
              <a:ext uri="{FF2B5EF4-FFF2-40B4-BE49-F238E27FC236}">
                <a16:creationId xmlns:a16="http://schemas.microsoft.com/office/drawing/2014/main" id="{D1A88874-A5DD-4CFA-A52E-9EA2D1536A62}"/>
              </a:ext>
              <a:ext uri="{C183D7F6-B498-43B3-948B-1728B52AA6E4}">
                <adec:decorative xmlns:adec="http://schemas.microsoft.com/office/drawing/2017/decorative" val="1"/>
              </a:ext>
            </a:extLst>
          </p:cNvPr>
          <p:cNvSpPr/>
          <p:nvPr/>
        </p:nvSpPr>
        <p:spPr>
          <a:xfrm>
            <a:off x="5794408" y="286604"/>
            <a:ext cx="3051208" cy="1867301"/>
          </a:xfrm>
          <a:prstGeom prst="wedgeEllipseCallo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6A44E3E-F203-4C46-9B4C-D4DED119C413}"/>
              </a:ext>
            </a:extLst>
          </p:cNvPr>
          <p:cNvSpPr txBox="1"/>
          <p:nvPr/>
        </p:nvSpPr>
        <p:spPr>
          <a:xfrm>
            <a:off x="6177831" y="481590"/>
            <a:ext cx="2464067" cy="1477328"/>
          </a:xfrm>
          <a:prstGeom prst="rect">
            <a:avLst/>
          </a:prstGeom>
          <a:noFill/>
        </p:spPr>
        <p:txBody>
          <a:bodyPr wrap="square" rtlCol="0">
            <a:spAutoFit/>
          </a:bodyPr>
          <a:lstStyle/>
          <a:p>
            <a:r>
              <a:rPr lang="en-US">
                <a:solidFill>
                  <a:schemeClr val="bg1">
                    <a:lumMod val="75000"/>
                  </a:schemeClr>
                </a:solidFill>
              </a:rPr>
              <a:t>In addition to 2/month in person check ins. </a:t>
            </a:r>
          </a:p>
          <a:p>
            <a:r>
              <a:rPr lang="en-US">
                <a:solidFill>
                  <a:schemeClr val="bg1">
                    <a:lumMod val="75000"/>
                  </a:schemeClr>
                </a:solidFill>
              </a:rPr>
              <a:t>OR if consumer has specifically requested you to not be on site. </a:t>
            </a:r>
          </a:p>
        </p:txBody>
      </p:sp>
    </p:spTree>
    <p:extLst>
      <p:ext uri="{BB962C8B-B14F-4D97-AF65-F5344CB8AC3E}">
        <p14:creationId xmlns:p14="http://schemas.microsoft.com/office/powerpoint/2010/main" val="14273491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20" y="364492"/>
            <a:ext cx="7886700" cy="1325563"/>
          </a:xfrm>
        </p:spPr>
        <p:txBody>
          <a:bodyPr>
            <a:normAutofit/>
          </a:bodyPr>
          <a:lstStyle/>
          <a:p>
            <a:r>
              <a:rPr lang="en-US"/>
              <a:t>Step Down Supports – OVR </a:t>
            </a:r>
            <a:br>
              <a:rPr lang="en-US"/>
            </a:br>
            <a:r>
              <a:rPr lang="en-US">
                <a:solidFill>
                  <a:srgbClr val="FFFF00"/>
                </a:solidFill>
              </a:rPr>
              <a:t>OPTIONAL</a:t>
            </a:r>
            <a:endParaRPr lang="en-US"/>
          </a:p>
        </p:txBody>
      </p:sp>
      <p:sp>
        <p:nvSpPr>
          <p:cNvPr id="3" name="Content Placeholder 2"/>
          <p:cNvSpPr>
            <a:spLocks noGrp="1"/>
          </p:cNvSpPr>
          <p:nvPr>
            <p:ph idx="1"/>
          </p:nvPr>
        </p:nvSpPr>
        <p:spPr>
          <a:xfrm>
            <a:off x="144379" y="1825624"/>
            <a:ext cx="8370971" cy="4835057"/>
          </a:xfrm>
        </p:spPr>
        <p:txBody>
          <a:bodyPr>
            <a:normAutofit lnSpcReduction="10000"/>
          </a:bodyPr>
          <a:lstStyle/>
          <a:p>
            <a:pPr marL="0" indent="0">
              <a:buNone/>
            </a:pPr>
            <a:r>
              <a:rPr lang="en-US">
                <a:solidFill>
                  <a:srgbClr val="FFFF00"/>
                </a:solidFill>
              </a:rPr>
              <a:t>If need for Extended Services is less than 2 on site visits/month </a:t>
            </a:r>
            <a:r>
              <a:rPr lang="en-US"/>
              <a:t>AND on the job one year AND in Extended Services: </a:t>
            </a:r>
          </a:p>
          <a:p>
            <a:r>
              <a:rPr lang="en-US"/>
              <a:t>Submit Step-Down Support Plan to CRP Consultant </a:t>
            </a:r>
          </a:p>
          <a:p>
            <a:r>
              <a:rPr lang="en-US"/>
              <a:t>Keep signed approval form as well as documentation supporting your timed commitments in your agency files. OVR may request at any time.</a:t>
            </a:r>
          </a:p>
          <a:p>
            <a:r>
              <a:rPr lang="en-US"/>
              <a:t>If supported employee experiences issues and needs assistance, you must provide the service immediately and remove from SDS until stable on the job for at least 6 months. New Step Down Support Agreement will need to be submitted.  </a:t>
            </a:r>
          </a:p>
        </p:txBody>
      </p:sp>
    </p:spTree>
    <p:extLst>
      <p:ext uri="{BB962C8B-B14F-4D97-AF65-F5344CB8AC3E}">
        <p14:creationId xmlns:p14="http://schemas.microsoft.com/office/powerpoint/2010/main" val="21096505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741F-8F75-45D7-84F2-D729CFBB452D}"/>
              </a:ext>
            </a:extLst>
          </p:cNvPr>
          <p:cNvSpPr>
            <a:spLocks noGrp="1"/>
          </p:cNvSpPr>
          <p:nvPr>
            <p:ph type="title"/>
          </p:nvPr>
        </p:nvSpPr>
        <p:spPr/>
        <p:txBody>
          <a:bodyPr/>
          <a:lstStyle/>
          <a:p>
            <a:r>
              <a:rPr lang="en-US"/>
              <a:t>IPS Supported Employment: </a:t>
            </a:r>
          </a:p>
        </p:txBody>
      </p:sp>
      <p:sp>
        <p:nvSpPr>
          <p:cNvPr id="3" name="Content Placeholder 2">
            <a:extLst>
              <a:ext uri="{FF2B5EF4-FFF2-40B4-BE49-F238E27FC236}">
                <a16:creationId xmlns:a16="http://schemas.microsoft.com/office/drawing/2014/main" id="{F34E5FCB-49F7-4C23-90B1-2B6994E60623}"/>
              </a:ext>
            </a:extLst>
          </p:cNvPr>
          <p:cNvSpPr>
            <a:spLocks noGrp="1"/>
          </p:cNvSpPr>
          <p:nvPr>
            <p:ph idx="1"/>
          </p:nvPr>
        </p:nvSpPr>
        <p:spPr/>
        <p:txBody>
          <a:bodyPr>
            <a:normAutofit lnSpcReduction="10000"/>
          </a:bodyPr>
          <a:lstStyle/>
          <a:p>
            <a:pPr marL="0" indent="0">
              <a:buNone/>
            </a:pPr>
            <a:r>
              <a:rPr lang="en-US"/>
              <a:t>Transition to the Team</a:t>
            </a:r>
          </a:p>
          <a:p>
            <a:r>
              <a:rPr lang="en-US"/>
              <a:t>Once stable on the job, you can “transition the consumer to the team”</a:t>
            </a:r>
          </a:p>
          <a:p>
            <a:r>
              <a:rPr lang="en-US"/>
              <a:t>You will need to complete Step Down Support Plan</a:t>
            </a:r>
          </a:p>
          <a:p>
            <a:r>
              <a:rPr lang="en-US"/>
              <a:t>You will need to complete the IPS Transition Plan (for your records; not OVR) </a:t>
            </a:r>
          </a:p>
          <a:p>
            <a:endParaRPr lang="en-US"/>
          </a:p>
          <a:p>
            <a:pPr marL="0" indent="0">
              <a:buNone/>
            </a:pPr>
            <a:r>
              <a:rPr lang="en-US"/>
              <a:t>Job End</a:t>
            </a:r>
          </a:p>
          <a:p>
            <a:r>
              <a:rPr lang="en-US"/>
              <a:t>IPS has a Job End Report you complete and keep in your own records</a:t>
            </a:r>
          </a:p>
        </p:txBody>
      </p:sp>
    </p:spTree>
    <p:extLst>
      <p:ext uri="{BB962C8B-B14F-4D97-AF65-F5344CB8AC3E}">
        <p14:creationId xmlns:p14="http://schemas.microsoft.com/office/powerpoint/2010/main" val="636807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C8779-D57F-4447-A498-7A8046807913}"/>
              </a:ext>
            </a:extLst>
          </p:cNvPr>
          <p:cNvSpPr>
            <a:spLocks noGrp="1"/>
          </p:cNvSpPr>
          <p:nvPr>
            <p:ph type="title"/>
          </p:nvPr>
        </p:nvSpPr>
        <p:spPr/>
        <p:txBody>
          <a:bodyPr/>
          <a:lstStyle/>
          <a:p>
            <a:r>
              <a:rPr lang="en-US" sz="4000"/>
              <a:t>Examples of Extended Services</a:t>
            </a:r>
            <a:endParaRPr lang="en-US"/>
          </a:p>
        </p:txBody>
      </p:sp>
      <p:graphicFrame>
        <p:nvGraphicFramePr>
          <p:cNvPr id="4" name="Content Placeholder 2" descr="Visit at job site, conversation. Email. Text. Phone call. Meet for lunch or coffee. Be present during annual evaluation. ">
            <a:extLst>
              <a:ext uri="{FF2B5EF4-FFF2-40B4-BE49-F238E27FC236}">
                <a16:creationId xmlns:a16="http://schemas.microsoft.com/office/drawing/2014/main" id="{C53CC0EF-25FF-4376-A533-DBADF4D3AA05}"/>
              </a:ext>
            </a:extLst>
          </p:cNvPr>
          <p:cNvGraphicFramePr>
            <a:graphicFrameLocks noGrp="1"/>
          </p:cNvGraphicFramePr>
          <p:nvPr>
            <p:ph idx="1"/>
            <p:extLst>
              <p:ext uri="{D42A27DB-BD31-4B8C-83A1-F6EECF244321}">
                <p14:modId xmlns:p14="http://schemas.microsoft.com/office/powerpoint/2010/main" val="288083273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79461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Look for new</a:t>
            </a:r>
          </a:p>
        </p:txBody>
      </p:sp>
      <p:sp>
        <p:nvSpPr>
          <p:cNvPr id="3" name="Content Placeholder 2"/>
          <p:cNvSpPr>
            <a:spLocks noGrp="1"/>
          </p:cNvSpPr>
          <p:nvPr>
            <p:ph idx="1"/>
          </p:nvPr>
        </p:nvSpPr>
        <p:spPr/>
        <p:txBody>
          <a:bodyPr>
            <a:noAutofit/>
          </a:bodyPr>
          <a:lstStyle/>
          <a:p>
            <a:pPr>
              <a:spcAft>
                <a:spcPts val="600"/>
              </a:spcAft>
              <a:buFont typeface="Wingdings" panose="05000000000000000000" pitchFamily="2" charset="2"/>
              <a:buChar char="Ø"/>
            </a:pPr>
            <a:r>
              <a:rPr lang="en-US"/>
              <a:t>People lose jobs</a:t>
            </a:r>
          </a:p>
          <a:p>
            <a:pPr>
              <a:spcAft>
                <a:spcPts val="600"/>
              </a:spcAft>
              <a:buFont typeface="Wingdings" panose="05000000000000000000" pitchFamily="2" charset="2"/>
              <a:buChar char="Ø"/>
            </a:pPr>
            <a:r>
              <a:rPr lang="en-US"/>
              <a:t>People want NEW jobs – new challenges, better pay, better fit</a:t>
            </a:r>
          </a:p>
          <a:p>
            <a:pPr>
              <a:spcAft>
                <a:spcPts val="600"/>
              </a:spcAft>
              <a:buFont typeface="Wingdings" panose="05000000000000000000" pitchFamily="2" charset="2"/>
              <a:buChar char="Ø"/>
            </a:pPr>
            <a:r>
              <a:rPr lang="en-US"/>
              <a:t>People can have a second job – add more work hours to the week without leaving a place they like</a:t>
            </a:r>
          </a:p>
          <a:p>
            <a:pPr>
              <a:spcAft>
                <a:spcPts val="600"/>
              </a:spcAft>
              <a:buFont typeface="Wingdings" panose="05000000000000000000" pitchFamily="2" charset="2"/>
              <a:buChar char="Ø"/>
            </a:pPr>
            <a:r>
              <a:rPr lang="en-US"/>
              <a:t>Spend time with individual</a:t>
            </a:r>
          </a:p>
          <a:p>
            <a:pPr>
              <a:spcAft>
                <a:spcPts val="600"/>
              </a:spcAft>
              <a:buFont typeface="Wingdings" panose="05000000000000000000" pitchFamily="2" charset="2"/>
              <a:buChar char="Ø"/>
            </a:pPr>
            <a:r>
              <a:rPr lang="en-US"/>
              <a:t>Spend time on behalf of individual</a:t>
            </a:r>
          </a:p>
          <a:p>
            <a:pPr>
              <a:spcAft>
                <a:spcPts val="600"/>
              </a:spcAft>
              <a:buFont typeface="Wingdings" panose="05000000000000000000" pitchFamily="2" charset="2"/>
              <a:buChar char="Ø"/>
            </a:pPr>
            <a:r>
              <a:rPr lang="en-US">
                <a:solidFill>
                  <a:srgbClr val="FFC000"/>
                </a:solidFill>
              </a:rPr>
              <a:t>Re-apply for OVR services (new case) </a:t>
            </a:r>
          </a:p>
        </p:txBody>
      </p:sp>
    </p:spTree>
    <p:extLst>
      <p:ext uri="{BB962C8B-B14F-4D97-AF65-F5344CB8AC3E}">
        <p14:creationId xmlns:p14="http://schemas.microsoft.com/office/powerpoint/2010/main" val="303206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4735-B97B-4049-BE81-C5E7480E4E0A}"/>
              </a:ext>
            </a:extLst>
          </p:cNvPr>
          <p:cNvSpPr>
            <a:spLocks noGrp="1"/>
          </p:cNvSpPr>
          <p:nvPr>
            <p:ph type="title"/>
          </p:nvPr>
        </p:nvSpPr>
        <p:spPr/>
        <p:txBody>
          <a:bodyPr>
            <a:normAutofit/>
          </a:bodyPr>
          <a:lstStyle/>
          <a:p>
            <a:r>
              <a:rPr lang="en-US" sz="4200"/>
              <a:t>Culture Diagram – What to Look For</a:t>
            </a:r>
          </a:p>
        </p:txBody>
      </p:sp>
      <p:graphicFrame>
        <p:nvGraphicFramePr>
          <p:cNvPr id="3" name="Diagram 2" descr="Venn diagram with workplace culture in the center. Surrounding that are flexibility, management style, values, and team vs. individual focus. ">
            <a:extLst>
              <a:ext uri="{FF2B5EF4-FFF2-40B4-BE49-F238E27FC236}">
                <a16:creationId xmlns:a16="http://schemas.microsoft.com/office/drawing/2014/main" id="{CF94E027-ED58-47CD-B22E-EA5BC8887A38}"/>
              </a:ext>
            </a:extLst>
          </p:cNvPr>
          <p:cNvGraphicFramePr/>
          <p:nvPr>
            <p:extLst>
              <p:ext uri="{D42A27DB-BD31-4B8C-83A1-F6EECF244321}">
                <p14:modId xmlns:p14="http://schemas.microsoft.com/office/powerpoint/2010/main" val="1275179012"/>
              </p:ext>
            </p:extLst>
          </p:nvPr>
        </p:nvGraphicFramePr>
        <p:xfrm>
          <a:off x="-96252" y="1209609"/>
          <a:ext cx="8889476" cy="5792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8402673"/>
      </p:ext>
    </p:extLst>
  </p:cSld>
  <p:clrMapOvr>
    <a:masterClrMapping/>
  </p:clrMapOvr>
  <p:transition spd="slow">
    <p:wipe di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50BFF-248A-4352-9089-C1043A8F1070}"/>
              </a:ext>
            </a:extLst>
          </p:cNvPr>
          <p:cNvSpPr>
            <a:spLocks noGrp="1"/>
          </p:cNvSpPr>
          <p:nvPr>
            <p:ph type="title"/>
          </p:nvPr>
        </p:nvSpPr>
        <p:spPr>
          <a:xfrm>
            <a:off x="628650" y="365126"/>
            <a:ext cx="7886700" cy="1325563"/>
          </a:xfrm>
        </p:spPr>
        <p:txBody>
          <a:bodyPr anchor="ctr">
            <a:normAutofit/>
          </a:bodyPr>
          <a:lstStyle/>
          <a:p>
            <a:r>
              <a:rPr lang="en-US"/>
              <a:t>How Do I Do It ALL? </a:t>
            </a:r>
          </a:p>
        </p:txBody>
      </p:sp>
      <p:pic>
        <p:nvPicPr>
          <p:cNvPr id="1026" name="Picture 2">
            <a:extLst>
              <a:ext uri="{FF2B5EF4-FFF2-40B4-BE49-F238E27FC236}">
                <a16:creationId xmlns:a16="http://schemas.microsoft.com/office/drawing/2014/main" id="{37967207-BB05-49DE-84F8-5C2EAF06589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628650" y="2177769"/>
            <a:ext cx="3886200" cy="3647049"/>
          </a:xfrm>
          <a:prstGeom prst="rect">
            <a:avLst/>
          </a:prstGeom>
          <a:solidFill>
            <a:srgbClr val="FFFFFF"/>
          </a:solidFill>
        </p:spPr>
      </p:pic>
      <p:sp>
        <p:nvSpPr>
          <p:cNvPr id="3" name="Content Placeholder 2">
            <a:extLst>
              <a:ext uri="{FF2B5EF4-FFF2-40B4-BE49-F238E27FC236}">
                <a16:creationId xmlns:a16="http://schemas.microsoft.com/office/drawing/2014/main" id="{660E865D-578F-4D63-8398-AA4214EBC4F6}"/>
              </a:ext>
            </a:extLst>
          </p:cNvPr>
          <p:cNvSpPr>
            <a:spLocks noGrp="1"/>
          </p:cNvSpPr>
          <p:nvPr>
            <p:ph sz="half" idx="2"/>
          </p:nvPr>
        </p:nvSpPr>
        <p:spPr>
          <a:xfrm>
            <a:off x="4629150" y="1825625"/>
            <a:ext cx="3886200" cy="4351338"/>
          </a:xfrm>
        </p:spPr>
        <p:txBody>
          <a:bodyPr>
            <a:normAutofit/>
          </a:bodyPr>
          <a:lstStyle/>
          <a:p>
            <a:pPr>
              <a:spcAft>
                <a:spcPts val="600"/>
              </a:spcAft>
            </a:pPr>
            <a:r>
              <a:rPr lang="en-US" sz="2400"/>
              <a:t>You have to be able to organize your time</a:t>
            </a:r>
          </a:p>
          <a:p>
            <a:pPr>
              <a:spcAft>
                <a:spcPts val="600"/>
              </a:spcAft>
            </a:pPr>
            <a:r>
              <a:rPr lang="en-US" sz="2400"/>
              <a:t>Schedule follow up visits on your calendar</a:t>
            </a:r>
          </a:p>
          <a:p>
            <a:pPr>
              <a:spcAft>
                <a:spcPts val="600"/>
              </a:spcAft>
            </a:pPr>
            <a:r>
              <a:rPr lang="en-US" sz="2400"/>
              <a:t>If you do not plan in advance for follow up visits, they’ll get dropped – beware</a:t>
            </a:r>
          </a:p>
          <a:p>
            <a:pPr>
              <a:spcAft>
                <a:spcPts val="600"/>
              </a:spcAft>
            </a:pPr>
            <a:r>
              <a:rPr lang="en-US" sz="2400"/>
              <a:t>Don’t let just “the squeaky wheel get the grease”</a:t>
            </a:r>
          </a:p>
          <a:p>
            <a:endParaRPr lang="en-US" sz="2400"/>
          </a:p>
        </p:txBody>
      </p:sp>
    </p:spTree>
    <p:extLst>
      <p:ext uri="{BB962C8B-B14F-4D97-AF65-F5344CB8AC3E}">
        <p14:creationId xmlns:p14="http://schemas.microsoft.com/office/powerpoint/2010/main" val="14057379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7F5-E449-4344-9C09-C136A339D017}"/>
              </a:ext>
            </a:extLst>
          </p:cNvPr>
          <p:cNvSpPr>
            <a:spLocks noGrp="1"/>
          </p:cNvSpPr>
          <p:nvPr>
            <p:ph type="title"/>
          </p:nvPr>
        </p:nvSpPr>
        <p:spPr/>
        <p:txBody>
          <a:bodyPr/>
          <a:lstStyle/>
          <a:p>
            <a:r>
              <a:rPr lang="en-US"/>
              <a:t>Remember…</a:t>
            </a:r>
          </a:p>
        </p:txBody>
      </p:sp>
      <p:graphicFrame>
        <p:nvGraphicFramePr>
          <p:cNvPr id="4" name="Content Placeholder 2" descr="Supported Employment is a support received so someone can be EMPLOYED. Employment is not a “program”- it’s a JOB. You do not have to be with the person all the time. It does not work the same for everyone&#10;&#10;&#10;&#10;">
            <a:extLst>
              <a:ext uri="{FF2B5EF4-FFF2-40B4-BE49-F238E27FC236}">
                <a16:creationId xmlns:a16="http://schemas.microsoft.com/office/drawing/2014/main" id="{9996191E-DD2F-425A-A972-E73BE1623415}"/>
              </a:ext>
            </a:extLst>
          </p:cNvPr>
          <p:cNvGraphicFramePr>
            <a:graphicFrameLocks noGrp="1"/>
          </p:cNvGraphicFramePr>
          <p:nvPr>
            <p:ph idx="1"/>
            <p:extLst>
              <p:ext uri="{D42A27DB-BD31-4B8C-83A1-F6EECF244321}">
                <p14:modId xmlns:p14="http://schemas.microsoft.com/office/powerpoint/2010/main" val="319168576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31621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690689"/>
            <a:ext cx="7886700" cy="1325563"/>
          </a:xfrm>
        </p:spPr>
        <p:txBody>
          <a:bodyPr>
            <a:normAutofit/>
          </a:bodyPr>
          <a:lstStyle/>
          <a:p>
            <a:r>
              <a:rPr lang="en-US"/>
              <a:t>Employment Specialist/Job Coach: </a:t>
            </a:r>
            <a:br>
              <a:rPr lang="en-US"/>
            </a:br>
            <a:r>
              <a:rPr lang="en-US">
                <a:solidFill>
                  <a:schemeClr val="accent5"/>
                </a:solidFill>
              </a:rPr>
              <a:t>Facilitator of Integration</a:t>
            </a:r>
          </a:p>
        </p:txBody>
      </p:sp>
      <p:sp>
        <p:nvSpPr>
          <p:cNvPr id="5" name="Text Placeholder 4"/>
          <p:cNvSpPr>
            <a:spLocks noGrp="1"/>
          </p:cNvSpPr>
          <p:nvPr>
            <p:ph idx="1"/>
          </p:nvPr>
        </p:nvSpPr>
        <p:spPr>
          <a:xfrm>
            <a:off x="628650" y="3837305"/>
            <a:ext cx="7886700" cy="725070"/>
          </a:xfrm>
        </p:spPr>
        <p:txBody>
          <a:bodyPr/>
          <a:lstStyle/>
          <a:p>
            <a:pPr marL="0" indent="0">
              <a:buNone/>
            </a:pPr>
            <a:r>
              <a:rPr lang="en-US" cap="none">
                <a:solidFill>
                  <a:schemeClr val="tx1"/>
                </a:solidFill>
              </a:rPr>
              <a:t>David Hoff, UMASS Boston</a:t>
            </a:r>
          </a:p>
        </p:txBody>
      </p:sp>
    </p:spTree>
    <p:extLst>
      <p:ext uri="{BB962C8B-B14F-4D97-AF65-F5344CB8AC3E}">
        <p14:creationId xmlns:p14="http://schemas.microsoft.com/office/powerpoint/2010/main" val="289003095"/>
      </p:ext>
    </p:extLst>
  </p:cSld>
  <p:clrMapOvr>
    <a:masterClrMapping/>
  </p:clrMapOvr>
  <p:transition spd="slow">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Whether you feel…</a:t>
            </a:r>
          </a:p>
        </p:txBody>
      </p:sp>
      <p:pic>
        <p:nvPicPr>
          <p:cNvPr id="6" name="Content Placeholder 5" descr="A smiling dog and a dog sleeping. "/>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96331" y="1825625"/>
            <a:ext cx="4351338" cy="4351338"/>
          </a:xfrm>
          <a:prstGeom prst="rect">
            <a:avLst/>
          </a:prstGeom>
        </p:spPr>
      </p:pic>
    </p:spTree>
    <p:extLst>
      <p:ext uri="{BB962C8B-B14F-4D97-AF65-F5344CB8AC3E}">
        <p14:creationId xmlns:p14="http://schemas.microsoft.com/office/powerpoint/2010/main" val="771717940"/>
      </p:ext>
    </p:extLst>
  </p:cSld>
  <p:clrMapOvr>
    <a:masterClrMapping/>
  </p:clrMapOvr>
  <p:transition spd="slow">
    <p:wipe dir="d"/>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C6A49-A783-644E-8BCC-06E09C9CAC1B}"/>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Maya Angelou Quote</a:t>
            </a:r>
          </a:p>
        </p:txBody>
      </p:sp>
      <p:pic>
        <p:nvPicPr>
          <p:cNvPr id="5" name="Picture 4" descr="Do the best you can until you know better. Then when you know better, do better. Maya Angelou."/>
          <p:cNvPicPr>
            <a:picLocks noChangeAspect="1"/>
          </p:cNvPicPr>
          <p:nvPr/>
        </p:nvPicPr>
        <p:blipFill rotWithShape="1">
          <a:blip r:embed="rId2" cstate="email">
            <a:extLst>
              <a:ext uri="{28A0092B-C50C-407E-A947-70E740481C1C}">
                <a14:useLocalDpi xmlns:a14="http://schemas.microsoft.com/office/drawing/2010/main"/>
              </a:ext>
            </a:extLst>
          </a:blip>
          <a:srcRect t="13319" b="11025"/>
          <a:stretch/>
        </p:blipFill>
        <p:spPr>
          <a:xfrm>
            <a:off x="1994393" y="905933"/>
            <a:ext cx="5179216" cy="5039728"/>
          </a:xfrm>
          <a:prstGeom prst="rect">
            <a:avLst/>
          </a:prstGeom>
        </p:spPr>
      </p:pic>
    </p:spTree>
    <p:extLst>
      <p:ext uri="{BB962C8B-B14F-4D97-AF65-F5344CB8AC3E}">
        <p14:creationId xmlns:p14="http://schemas.microsoft.com/office/powerpoint/2010/main" val="4017608586"/>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4"/>
          <p:cNvSpPr>
            <a:spLocks noGrp="1" noChangeArrowheads="1"/>
          </p:cNvSpPr>
          <p:nvPr>
            <p:ph type="title"/>
          </p:nvPr>
        </p:nvSpPr>
        <p:spPr/>
        <p:txBody>
          <a:bodyPr/>
          <a:lstStyle/>
          <a:p>
            <a:r>
              <a:rPr lang="en-US"/>
              <a:t>Natural Supports Research</a:t>
            </a:r>
          </a:p>
        </p:txBody>
      </p:sp>
      <p:sp>
        <p:nvSpPr>
          <p:cNvPr id="148485" name="Rectangle 5"/>
          <p:cNvSpPr>
            <a:spLocks noGrp="1" noChangeArrowheads="1"/>
          </p:cNvSpPr>
          <p:nvPr>
            <p:ph idx="1"/>
          </p:nvPr>
        </p:nvSpPr>
        <p:spPr/>
        <p:txBody>
          <a:bodyPr>
            <a:normAutofit/>
          </a:bodyPr>
          <a:lstStyle/>
          <a:p>
            <a:pPr>
              <a:lnSpc>
                <a:spcPct val="90000"/>
              </a:lnSpc>
              <a:buClr>
                <a:schemeClr val="tx1"/>
              </a:buClr>
            </a:pPr>
            <a:r>
              <a:rPr lang="en-US" sz="2600">
                <a:solidFill>
                  <a:schemeClr val="accent5"/>
                </a:solidFill>
              </a:rPr>
              <a:t>typical business practices =</a:t>
            </a:r>
          </a:p>
          <a:p>
            <a:pPr lvl="1">
              <a:lnSpc>
                <a:spcPct val="90000"/>
              </a:lnSpc>
            </a:pPr>
            <a:r>
              <a:rPr lang="en-US" sz="2600"/>
              <a:t>higher wages</a:t>
            </a:r>
          </a:p>
          <a:p>
            <a:pPr lvl="1">
              <a:lnSpc>
                <a:spcPct val="90000"/>
              </a:lnSpc>
            </a:pPr>
            <a:r>
              <a:rPr lang="en-US" sz="2600"/>
              <a:t>better integration and interaction with non-disabled co-workers</a:t>
            </a:r>
          </a:p>
          <a:p>
            <a:pPr>
              <a:lnSpc>
                <a:spcPct val="90000"/>
              </a:lnSpc>
              <a:buClr>
                <a:schemeClr val="tx1"/>
              </a:buClr>
            </a:pPr>
            <a:r>
              <a:rPr lang="en-US" sz="2600">
                <a:solidFill>
                  <a:schemeClr val="accent5"/>
                </a:solidFill>
              </a:rPr>
              <a:t>greater hours of direct support* = </a:t>
            </a:r>
          </a:p>
          <a:p>
            <a:pPr lvl="1">
              <a:lnSpc>
                <a:spcPct val="90000"/>
              </a:lnSpc>
            </a:pPr>
            <a:r>
              <a:rPr lang="en-US" sz="2600"/>
              <a:t>less typical orientation and training</a:t>
            </a:r>
          </a:p>
          <a:p>
            <a:pPr lvl="1">
              <a:lnSpc>
                <a:spcPct val="90000"/>
              </a:lnSpc>
            </a:pPr>
            <a:r>
              <a:rPr lang="en-US" sz="2600"/>
              <a:t>lower wages and less typical compensation package</a:t>
            </a:r>
          </a:p>
          <a:p>
            <a:pPr>
              <a:lnSpc>
                <a:spcPct val="90000"/>
              </a:lnSpc>
              <a:buFont typeface="Wingdings" charset="2"/>
              <a:buNone/>
            </a:pPr>
            <a:r>
              <a:rPr lang="en-US" sz="2600" i="1">
                <a:solidFill>
                  <a:schemeClr val="accent5"/>
                </a:solidFill>
              </a:rPr>
              <a:t>regardless of level of disability </a:t>
            </a:r>
          </a:p>
        </p:txBody>
      </p:sp>
      <p:sp>
        <p:nvSpPr>
          <p:cNvPr id="14343" name="Rectangle 6"/>
          <p:cNvSpPr>
            <a:spLocks noChangeArrowheads="1"/>
          </p:cNvSpPr>
          <p:nvPr/>
        </p:nvSpPr>
        <p:spPr bwMode="auto">
          <a:xfrm>
            <a:off x="697627" y="5295631"/>
            <a:ext cx="7080250" cy="1394228"/>
          </a:xfrm>
          <a:prstGeom prst="rect">
            <a:avLst/>
          </a:prstGeom>
          <a:noFill/>
          <a:ln w="9525">
            <a:noFill/>
            <a:miter lim="800000"/>
            <a:headEnd/>
            <a:tailEnd/>
          </a:ln>
        </p:spPr>
        <p:txBody>
          <a:bodyPr>
            <a:prstTxWarp prst="textNoShape">
              <a:avLst/>
            </a:prstTxWarp>
            <a:spAutoFit/>
          </a:bodyPr>
          <a:lstStyle/>
          <a:p>
            <a:pPr>
              <a:lnSpc>
                <a:spcPct val="90000"/>
              </a:lnSpc>
              <a:spcBef>
                <a:spcPct val="20000"/>
              </a:spcBef>
              <a:buClr>
                <a:schemeClr val="hlink"/>
              </a:buClr>
              <a:buSzPct val="80000"/>
              <a:buFont typeface="Wingdings" charset="2"/>
              <a:buNone/>
            </a:pPr>
            <a:r>
              <a:rPr lang="en-US">
                <a:latin typeface="Calibri" charset="0"/>
              </a:rPr>
              <a:t>“Analysis or Typicalness of Supported Employment Jobs, Natural Supports, and Wage and Integration Outcomes” (</a:t>
            </a:r>
            <a:r>
              <a:rPr lang="en-US" err="1">
                <a:latin typeface="Calibri" charset="0"/>
              </a:rPr>
              <a:t>Mank</a:t>
            </a:r>
            <a:r>
              <a:rPr lang="en-US">
                <a:latin typeface="Calibri" charset="0"/>
              </a:rPr>
              <a:t>, et al., AAMR, 1997) “Patterns of Support for Employees with Severe Disabilities” (</a:t>
            </a:r>
            <a:r>
              <a:rPr lang="en-US" err="1">
                <a:latin typeface="Calibri" charset="0"/>
              </a:rPr>
              <a:t>Mank</a:t>
            </a:r>
            <a:r>
              <a:rPr lang="en-US">
                <a:latin typeface="Calibri" charset="0"/>
              </a:rPr>
              <a:t>, et al., – AAMR, 1997)</a:t>
            </a:r>
          </a:p>
          <a:p>
            <a:pPr>
              <a:lnSpc>
                <a:spcPct val="90000"/>
              </a:lnSpc>
              <a:spcBef>
                <a:spcPct val="20000"/>
              </a:spcBef>
              <a:buClr>
                <a:schemeClr val="hlink"/>
              </a:buClr>
              <a:buSzPct val="80000"/>
              <a:buFont typeface="Wingdings" charset="2"/>
              <a:buNone/>
            </a:pPr>
            <a:endParaRPr lang="en-US">
              <a:latin typeface="Calibri"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48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84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48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848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848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84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sz="4000"/>
              <a:t>More natural support considerations</a:t>
            </a:r>
          </a:p>
        </p:txBody>
      </p:sp>
      <p:sp>
        <p:nvSpPr>
          <p:cNvPr id="139267" name="Rectangle 3"/>
          <p:cNvSpPr>
            <a:spLocks noGrp="1" noChangeArrowheads="1"/>
          </p:cNvSpPr>
          <p:nvPr>
            <p:ph idx="1"/>
          </p:nvPr>
        </p:nvSpPr>
        <p:spPr/>
        <p:txBody>
          <a:bodyPr>
            <a:normAutofit/>
          </a:bodyPr>
          <a:lstStyle/>
          <a:p>
            <a:pPr marL="0" indent="0">
              <a:buNone/>
            </a:pPr>
            <a:r>
              <a:rPr lang="en-US"/>
              <a:t>“…these data show that if a person’s employment features and conditions are atypical in the beginning, then their employment is likely to </a:t>
            </a:r>
            <a:r>
              <a:rPr lang="en-US" i="1"/>
              <a:t>continue</a:t>
            </a:r>
            <a:r>
              <a:rPr lang="en-US"/>
              <a:t> to be atypical over time.”</a:t>
            </a:r>
          </a:p>
          <a:p>
            <a:pPr marL="0" indent="0">
              <a:buNone/>
            </a:pPr>
            <a:r>
              <a:rPr lang="en-US"/>
              <a:t>Or “once funky, always funky.”</a:t>
            </a:r>
          </a:p>
        </p:txBody>
      </p:sp>
      <p:sp>
        <p:nvSpPr>
          <p:cNvPr id="15365" name="Rectangle 4"/>
          <p:cNvSpPr>
            <a:spLocks noChangeArrowheads="1"/>
          </p:cNvSpPr>
          <p:nvPr/>
        </p:nvSpPr>
        <p:spPr bwMode="auto">
          <a:xfrm>
            <a:off x="838200" y="5334000"/>
            <a:ext cx="7080250" cy="835025"/>
          </a:xfrm>
          <a:prstGeom prst="rect">
            <a:avLst/>
          </a:prstGeom>
          <a:noFill/>
          <a:ln w="9525">
            <a:noFill/>
            <a:miter lim="800000"/>
            <a:headEnd/>
            <a:tailEnd/>
          </a:ln>
        </p:spPr>
        <p:txBody>
          <a:bodyPr>
            <a:prstTxWarp prst="textNoShape">
              <a:avLst/>
            </a:prstTxWarp>
            <a:spAutoFit/>
          </a:bodyPr>
          <a:lstStyle/>
          <a:p>
            <a:pPr>
              <a:lnSpc>
                <a:spcPct val="90000"/>
              </a:lnSpc>
              <a:spcBef>
                <a:spcPct val="20000"/>
              </a:spcBef>
              <a:buClr>
                <a:schemeClr val="hlink"/>
              </a:buClr>
              <a:buSzPct val="80000"/>
              <a:buFont typeface="Wingdings" charset="2"/>
              <a:buNone/>
            </a:pPr>
            <a:r>
              <a:rPr lang="en-US">
                <a:latin typeface="Calibri" charset="0"/>
              </a:rPr>
              <a:t>“Analysis or Typicalness of Supported Employment Jobs, Natural Supports, and Wage and Integration Outcomes” (</a:t>
            </a:r>
            <a:r>
              <a:rPr lang="en-US" err="1">
                <a:latin typeface="Calibri" charset="0"/>
              </a:rPr>
              <a:t>Mank</a:t>
            </a:r>
            <a:r>
              <a:rPr lang="en-US">
                <a:latin typeface="Calibri" charset="0"/>
              </a:rPr>
              <a:t>, Cioffi, and </a:t>
            </a:r>
            <a:r>
              <a:rPr lang="en-US" err="1">
                <a:latin typeface="Calibri" charset="0"/>
              </a:rPr>
              <a:t>Yovanoff</a:t>
            </a:r>
            <a:r>
              <a:rPr lang="en-US">
                <a:latin typeface="Calibri" charset="0"/>
              </a:rPr>
              <a:t> – AAMR, 1997)</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theme/theme1.xml><?xml version="1.0" encoding="utf-8"?>
<a:theme xmlns:a="http://schemas.openxmlformats.org/drawingml/2006/main" name="HDI template 2022 additional options">
  <a:themeElements>
    <a:clrScheme name="UK HDI Branding">
      <a:dk1>
        <a:srgbClr val="00329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I template 2022 additional options" id="{8E01AE1F-48A3-46C3-8377-7C761DCDC470}" vid="{47A7E5F8-AF3D-4E79-828D-12A057C98E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AFA71510541943BA3DFF58A29B809C" ma:contentTypeVersion="15" ma:contentTypeDescription="Create a new document." ma:contentTypeScope="" ma:versionID="b5bece2a069bc7a7e92e54e0d88ed1f5">
  <xsd:schema xmlns:xsd="http://www.w3.org/2001/XMLSchema" xmlns:xs="http://www.w3.org/2001/XMLSchema" xmlns:p="http://schemas.microsoft.com/office/2006/metadata/properties" xmlns:ns2="1373f2d8-c5b8-42f8-bd9a-53dbe5814526" xmlns:ns3="3a9bcb35-91e0-4fab-bcdb-1a82f31be8ee" targetNamespace="http://schemas.microsoft.com/office/2006/metadata/properties" ma:root="true" ma:fieldsID="c23344c3dfdbe819b126582b614e1e4f" ns2:_="" ns3:_="">
    <xsd:import namespace="1373f2d8-c5b8-42f8-bd9a-53dbe5814526"/>
    <xsd:import namespace="3a9bcb35-91e0-4fab-bcdb-1a82f31be8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EventHashCode" minOccurs="0"/>
                <xsd:element ref="ns2:MediaServiceGenerationTim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3f2d8-c5b8-42f8-bd9a-53dbe581452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9bcb35-91e0-4fab-bcdb-1a82f31be8e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cf85e6b4-1868-4bae-92c8-4c11c9bc25b5}" ma:internalName="TaxCatchAll" ma:showField="CatchAllData" ma:web="3a9bcb35-91e0-4fab-bcdb-1a82f31be8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73f2d8-c5b8-42f8-bd9a-53dbe5814526">
      <Terms xmlns="http://schemas.microsoft.com/office/infopath/2007/PartnerControls"/>
    </lcf76f155ced4ddcb4097134ff3c332f>
    <TaxCatchAll xmlns="3a9bcb35-91e0-4fab-bcdb-1a82f31be8ee" xsi:nil="true"/>
  </documentManagement>
</p:properties>
</file>

<file path=customXml/itemProps1.xml><?xml version="1.0" encoding="utf-8"?>
<ds:datastoreItem xmlns:ds="http://schemas.openxmlformats.org/officeDocument/2006/customXml" ds:itemID="{4B48FB83-0998-48D9-B5E5-275700325CE4}">
  <ds:schemaRefs>
    <ds:schemaRef ds:uri="1373f2d8-c5b8-42f8-bd9a-53dbe5814526"/>
    <ds:schemaRef ds:uri="3a9bcb35-91e0-4fab-bcdb-1a82f31be8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981679-FF16-4717-8466-76DB6F2C244C}">
  <ds:schemaRefs>
    <ds:schemaRef ds:uri="http://schemas.microsoft.com/sharepoint/v3/contenttype/forms"/>
  </ds:schemaRefs>
</ds:datastoreItem>
</file>

<file path=customXml/itemProps3.xml><?xml version="1.0" encoding="utf-8"?>
<ds:datastoreItem xmlns:ds="http://schemas.openxmlformats.org/officeDocument/2006/customXml" ds:itemID="{9E88C459-B7BA-40EF-83C7-96D90FD82052}">
  <ds:schemaRefs>
    <ds:schemaRef ds:uri="http://www.w3.org/XML/1998/namespace"/>
    <ds:schemaRef ds:uri="1373f2d8-c5b8-42f8-bd9a-53dbe5814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3a9bcb35-91e0-4fab-bcdb-1a82f31be8e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HDI template 2022 additional options</Template>
  <TotalTime>9</TotalTime>
  <Words>3898</Words>
  <Application>Microsoft Office PowerPoint</Application>
  <PresentationFormat>On-screen Show (4:3)</PresentationFormat>
  <Paragraphs>489</Paragraphs>
  <Slides>74</Slides>
  <Notes>19</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-apple-system</vt:lpstr>
      <vt:lpstr>Arial</vt:lpstr>
      <vt:lpstr>Avenir</vt:lpstr>
      <vt:lpstr>Avenir Black</vt:lpstr>
      <vt:lpstr>Avenir Book</vt:lpstr>
      <vt:lpstr>Avenir Heavy</vt:lpstr>
      <vt:lpstr>Calibri</vt:lpstr>
      <vt:lpstr>Georgia</vt:lpstr>
      <vt:lpstr>Wingdings</vt:lpstr>
      <vt:lpstr>HDI template 2022 additional options</vt:lpstr>
      <vt:lpstr>Getting to Know the Business, On the Job &amp;  Long Term Supports</vt:lpstr>
      <vt:lpstr>Be Prepared for the First Day</vt:lpstr>
      <vt:lpstr>Personal quote</vt:lpstr>
      <vt:lpstr>Learning about the business ahead of time  allows us to identify potential Natural Supports  </vt:lpstr>
      <vt:lpstr>Natural Supports</vt:lpstr>
      <vt:lpstr>Natural supports 2</vt:lpstr>
      <vt:lpstr>Culture Diagram – What to Look For</vt:lpstr>
      <vt:lpstr>Natural Supports Research</vt:lpstr>
      <vt:lpstr>More natural support considerations</vt:lpstr>
      <vt:lpstr>Once the Job Begins</vt:lpstr>
      <vt:lpstr>Supported Employment Services </vt:lpstr>
      <vt:lpstr>Supported Employment Services </vt:lpstr>
      <vt:lpstr>On the Job</vt:lpstr>
      <vt:lpstr>Balance of support and independence</vt:lpstr>
      <vt:lpstr>Supported Employment Services - examples</vt:lpstr>
      <vt:lpstr>Supported Employment Services – examples </vt:lpstr>
      <vt:lpstr>Supported Employment Services –  connecting people to what they need</vt:lpstr>
      <vt:lpstr>Assistive Technology –  Rehab Techs</vt:lpstr>
      <vt:lpstr>Who do I talk to?</vt:lpstr>
      <vt:lpstr>Intro example</vt:lpstr>
      <vt:lpstr>Example of Supported Employment Services – Old Navy</vt:lpstr>
      <vt:lpstr>Example of Supported Employment Services – Old Navy</vt:lpstr>
      <vt:lpstr>An example of Supported Employment Services –modeling &amp; instruction</vt:lpstr>
      <vt:lpstr>Melissa’s Picture Book –  Remote Support</vt:lpstr>
      <vt:lpstr>Melissa’s Picture Book –  Remote Support 2</vt:lpstr>
      <vt:lpstr>Melissa’s Picture Book –  Remote Support 3</vt:lpstr>
      <vt:lpstr>Melissa’s Picture Book –  Remote Support 4</vt:lpstr>
      <vt:lpstr>Melissa’s Picture Book –  Remote Support 5</vt:lpstr>
      <vt:lpstr>Melissa’s Picture Book –  Remote Support  6</vt:lpstr>
      <vt:lpstr>Melissa’s Picture Book –  Remote Support 7</vt:lpstr>
      <vt:lpstr>Example Questions to Employee as you start to fade out</vt:lpstr>
      <vt:lpstr>Supported Employment Services – OVR documentation</vt:lpstr>
      <vt:lpstr>Supported Employment Services Note</vt:lpstr>
      <vt:lpstr>Supported Employment Services Note </vt:lpstr>
      <vt:lpstr>Employment Stability Assessment Form</vt:lpstr>
      <vt:lpstr>Employment Stability Assessment</vt:lpstr>
      <vt:lpstr>Employment Stability Assessment Form – stability rating scale</vt:lpstr>
      <vt:lpstr>What is Stable Employment?</vt:lpstr>
      <vt:lpstr>Stable Employment</vt:lpstr>
      <vt:lpstr>Stable Employment – move into Extended Service </vt:lpstr>
      <vt:lpstr>Extended Service Plan</vt:lpstr>
      <vt:lpstr>Extended Services Report</vt:lpstr>
      <vt:lpstr>Change from VR to other funding</vt:lpstr>
      <vt:lpstr>When will VR close the case?</vt:lpstr>
      <vt:lpstr>Extended Services beyond OVR dollars</vt:lpstr>
      <vt:lpstr>Extended Services</vt:lpstr>
      <vt:lpstr>Full Example Set - JMarcum</vt:lpstr>
      <vt:lpstr>IF USE MEDICAID WAIVER</vt:lpstr>
      <vt:lpstr>SCL vs Michelle P.</vt:lpstr>
      <vt:lpstr>Waiver &amp; SGF providers Coordination of Employment Services form   Email form to – DDID.SupportedEmployment@ky.gov – or upload in MWMA and notify DDID.SupportedEmployment@ky.gov that it is there</vt:lpstr>
      <vt:lpstr>SCL - Billable Limits  </vt:lpstr>
      <vt:lpstr>Whom do I talk to?</vt:lpstr>
      <vt:lpstr>What do I ask? </vt:lpstr>
      <vt:lpstr>America’s favorite question:</vt:lpstr>
      <vt:lpstr>What do I need to learn? </vt:lpstr>
      <vt:lpstr>Example Questions to Employee</vt:lpstr>
      <vt:lpstr>Example questions to Employee</vt:lpstr>
      <vt:lpstr>Example questions to Employer</vt:lpstr>
      <vt:lpstr>Be ready to advocate</vt:lpstr>
      <vt:lpstr>Extended Services example: </vt:lpstr>
      <vt:lpstr>Don’t forget what you know</vt:lpstr>
      <vt:lpstr>Look toward the future</vt:lpstr>
      <vt:lpstr>PowerPoint Presentation</vt:lpstr>
      <vt:lpstr>What if no disclosure?</vt:lpstr>
      <vt:lpstr>Remote Supports </vt:lpstr>
      <vt:lpstr>Step Down Supports – OVR  OPTIONAL</vt:lpstr>
      <vt:lpstr>IPS Supported Employment: </vt:lpstr>
      <vt:lpstr>Examples of Extended Services</vt:lpstr>
      <vt:lpstr>Look for new</vt:lpstr>
      <vt:lpstr>How Do I Do It ALL? </vt:lpstr>
      <vt:lpstr>Remember…</vt:lpstr>
      <vt:lpstr>Employment Specialist/Job Coach:  Facilitator of Integration</vt:lpstr>
      <vt:lpstr>Whether you feel…</vt:lpstr>
      <vt:lpstr>Maya Angelou Quote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 and Extended Services</dc:title>
  <dc:creator>Whaley, Katie L.</dc:creator>
  <cp:lastModifiedBy>Bocard, Chelsea J.</cp:lastModifiedBy>
  <cp:revision>1</cp:revision>
  <dcterms:created xsi:type="dcterms:W3CDTF">2021-02-11T22:29:15Z</dcterms:created>
  <dcterms:modified xsi:type="dcterms:W3CDTF">2026-01-21T23:40:08Z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0x01010085AFA71510541943BA3DFF58A29B809C</vt:lpwstr>
  </property>
</Properties>
</file>