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5" r:id="rId4"/>
  </p:sldMasterIdLst>
  <p:notesMasterIdLst>
    <p:notesMasterId r:id="rId146"/>
  </p:notesMasterIdLst>
  <p:handoutMasterIdLst>
    <p:handoutMasterId r:id="rId147"/>
  </p:handoutMasterIdLst>
  <p:sldIdLst>
    <p:sldId id="257" r:id="rId5"/>
    <p:sldId id="532" r:id="rId6"/>
    <p:sldId id="533" r:id="rId7"/>
    <p:sldId id="610" r:id="rId8"/>
    <p:sldId id="538" r:id="rId9"/>
    <p:sldId id="539" r:id="rId10"/>
    <p:sldId id="541" r:id="rId11"/>
    <p:sldId id="542" r:id="rId12"/>
    <p:sldId id="543" r:id="rId13"/>
    <p:sldId id="544" r:id="rId14"/>
    <p:sldId id="545" r:id="rId15"/>
    <p:sldId id="547" r:id="rId16"/>
    <p:sldId id="549" r:id="rId17"/>
    <p:sldId id="550" r:id="rId18"/>
    <p:sldId id="551" r:id="rId19"/>
    <p:sldId id="553" r:id="rId20"/>
    <p:sldId id="556" r:id="rId21"/>
    <p:sldId id="650" r:id="rId22"/>
    <p:sldId id="645" r:id="rId23"/>
    <p:sldId id="656" r:id="rId24"/>
    <p:sldId id="576" r:id="rId25"/>
    <p:sldId id="685" r:id="rId26"/>
    <p:sldId id="678" r:id="rId27"/>
    <p:sldId id="679" r:id="rId28"/>
    <p:sldId id="575" r:id="rId29"/>
    <p:sldId id="577" r:id="rId30"/>
    <p:sldId id="657" r:id="rId31"/>
    <p:sldId id="578" r:id="rId32"/>
    <p:sldId id="658" r:id="rId33"/>
    <p:sldId id="661" r:id="rId34"/>
    <p:sldId id="662" r:id="rId35"/>
    <p:sldId id="649" r:id="rId36"/>
    <p:sldId id="663" r:id="rId37"/>
    <p:sldId id="664" r:id="rId38"/>
    <p:sldId id="582" r:id="rId39"/>
    <p:sldId id="665" r:id="rId40"/>
    <p:sldId id="585" r:id="rId41"/>
    <p:sldId id="591" r:id="rId42"/>
    <p:sldId id="595" r:id="rId43"/>
    <p:sldId id="599" r:id="rId44"/>
    <p:sldId id="601" r:id="rId45"/>
    <p:sldId id="639" r:id="rId46"/>
    <p:sldId id="603" r:id="rId47"/>
    <p:sldId id="643" r:id="rId48"/>
    <p:sldId id="510" r:id="rId49"/>
    <p:sldId id="310" r:id="rId50"/>
    <p:sldId id="311" r:id="rId51"/>
    <p:sldId id="498" r:id="rId52"/>
    <p:sldId id="514" r:id="rId53"/>
    <p:sldId id="496" r:id="rId54"/>
    <p:sldId id="653" r:id="rId55"/>
    <p:sldId id="671" r:id="rId56"/>
    <p:sldId id="675" r:id="rId57"/>
    <p:sldId id="676" r:id="rId58"/>
    <p:sldId id="627" r:id="rId59"/>
    <p:sldId id="573" r:id="rId60"/>
    <p:sldId id="364" r:id="rId61"/>
    <p:sldId id="365" r:id="rId62"/>
    <p:sldId id="672" r:id="rId63"/>
    <p:sldId id="673" r:id="rId64"/>
    <p:sldId id="367" r:id="rId65"/>
    <p:sldId id="500" r:id="rId66"/>
    <p:sldId id="372" r:id="rId67"/>
    <p:sldId id="374" r:id="rId68"/>
    <p:sldId id="522" r:id="rId69"/>
    <p:sldId id="682" r:id="rId70"/>
    <p:sldId id="316" r:id="rId71"/>
    <p:sldId id="317" r:id="rId72"/>
    <p:sldId id="318" r:id="rId73"/>
    <p:sldId id="319" r:id="rId74"/>
    <p:sldId id="667" r:id="rId75"/>
    <p:sldId id="668" r:id="rId76"/>
    <p:sldId id="323" r:id="rId77"/>
    <p:sldId id="324" r:id="rId78"/>
    <p:sldId id="325" r:id="rId79"/>
    <p:sldId id="326" r:id="rId80"/>
    <p:sldId id="327" r:id="rId81"/>
    <p:sldId id="328" r:id="rId82"/>
    <p:sldId id="329" r:id="rId83"/>
    <p:sldId id="330" r:id="rId84"/>
    <p:sldId id="331" r:id="rId85"/>
    <p:sldId id="332" r:id="rId86"/>
    <p:sldId id="333" r:id="rId87"/>
    <p:sldId id="334" r:id="rId88"/>
    <p:sldId id="335" r:id="rId89"/>
    <p:sldId id="336" r:id="rId90"/>
    <p:sldId id="337" r:id="rId91"/>
    <p:sldId id="338" r:id="rId92"/>
    <p:sldId id="339" r:id="rId93"/>
    <p:sldId id="340" r:id="rId94"/>
    <p:sldId id="341" r:id="rId95"/>
    <p:sldId id="342" r:id="rId96"/>
    <p:sldId id="669" r:id="rId97"/>
    <p:sldId id="670" r:id="rId98"/>
    <p:sldId id="345" r:id="rId99"/>
    <p:sldId id="346" r:id="rId100"/>
    <p:sldId id="684" r:id="rId101"/>
    <p:sldId id="634" r:id="rId102"/>
    <p:sldId id="503" r:id="rId103"/>
    <p:sldId id="349" r:id="rId104"/>
    <p:sldId id="350" r:id="rId105"/>
    <p:sldId id="351" r:id="rId106"/>
    <p:sldId id="421" r:id="rId107"/>
    <p:sldId id="422" r:id="rId108"/>
    <p:sldId id="427" r:id="rId109"/>
    <p:sldId id="428" r:id="rId110"/>
    <p:sldId id="432" r:id="rId111"/>
    <p:sldId id="642" r:id="rId112"/>
    <p:sldId id="469" r:id="rId113"/>
    <p:sldId id="470" r:id="rId114"/>
    <p:sldId id="471" r:id="rId115"/>
    <p:sldId id="472" r:id="rId116"/>
    <p:sldId id="517" r:id="rId117"/>
    <p:sldId id="652" r:id="rId118"/>
    <p:sldId id="473" r:id="rId119"/>
    <p:sldId id="518" r:id="rId120"/>
    <p:sldId id="519" r:id="rId121"/>
    <p:sldId id="474" r:id="rId122"/>
    <p:sldId id="475" r:id="rId123"/>
    <p:sldId id="476" r:id="rId124"/>
    <p:sldId id="477" r:id="rId125"/>
    <p:sldId id="478" r:id="rId126"/>
    <p:sldId id="479" r:id="rId127"/>
    <p:sldId id="480" r:id="rId128"/>
    <p:sldId id="481" r:id="rId129"/>
    <p:sldId id="482" r:id="rId130"/>
    <p:sldId id="483" r:id="rId131"/>
    <p:sldId id="484" r:id="rId132"/>
    <p:sldId id="485" r:id="rId133"/>
    <p:sldId id="486" r:id="rId134"/>
    <p:sldId id="487" r:id="rId135"/>
    <p:sldId id="488" r:id="rId136"/>
    <p:sldId id="489" r:id="rId137"/>
    <p:sldId id="490" r:id="rId138"/>
    <p:sldId id="491" r:id="rId139"/>
    <p:sldId id="492" r:id="rId140"/>
    <p:sldId id="493" r:id="rId141"/>
    <p:sldId id="494" r:id="rId142"/>
    <p:sldId id="495" r:id="rId143"/>
    <p:sldId id="507" r:id="rId144"/>
    <p:sldId id="508" r:id="rId1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haley, Katie Wolf" initials="WKW" lastIdx="20" clrIdx="0">
    <p:extLst>
      <p:ext uri="{19B8F6BF-5375-455C-9EA6-DF929625EA0E}">
        <p15:presenceInfo xmlns:p15="http://schemas.microsoft.com/office/powerpoint/2012/main" userId="S-1-5-21-436374069-1454471165-682003330-14413" providerId="AD"/>
      </p:ext>
    </p:extLst>
  </p:cmAuthor>
  <p:cmAuthor id="2" name="Author" initials="A" lastIdx="2" clrIdx="1"/>
  <p:cmAuthor id="3" name="Whaley, Katie L." initials="WKL" lastIdx="1" clrIdx="2">
    <p:extLst>
      <p:ext uri="{19B8F6BF-5375-455C-9EA6-DF929625EA0E}">
        <p15:presenceInfo xmlns:p15="http://schemas.microsoft.com/office/powerpoint/2012/main" userId="S::kwolf@uky.edu::11a60a7b-5a5c-407d-ad79-f3e9296b38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0EB4CA"/>
    <a:srgbClr val="008000"/>
    <a:srgbClr val="009900"/>
    <a:srgbClr val="2AAE3A"/>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E896B6-0616-4103-9DAF-9CB0BAB4F6AC}" v="27" dt="2026-01-21T22:59:05.3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598" autoAdjust="0"/>
  </p:normalViewPr>
  <p:slideViewPr>
    <p:cSldViewPr snapToGrid="0">
      <p:cViewPr varScale="1">
        <p:scale>
          <a:sx n="110" d="100"/>
          <a:sy n="110" d="100"/>
        </p:scale>
        <p:origin x="92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presProps" Target="presProps.xml"/><Relationship Id="rId5" Type="http://schemas.openxmlformats.org/officeDocument/2006/relationships/slide" Target="slides/slide1.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viewProps" Target="viewProps.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microsoft.com/office/2015/10/relationships/revisionInfo" Target="revisionInfo.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card, Chelsea J." userId="ffb4b71c-6c6b-4edc-9b28-e3af4437f501" providerId="ADAL" clId="{FAB8B25C-E85A-4375-8B0C-FDDA4B308439}"/>
    <pc:docChg chg="undo redo custSel addSld delSld modSld">
      <pc:chgData name="Bocard, Chelsea J." userId="ffb4b71c-6c6b-4edc-9b28-e3af4437f501" providerId="ADAL" clId="{FAB8B25C-E85A-4375-8B0C-FDDA4B308439}" dt="2026-01-21T22:56:38.086" v="605" actId="47"/>
      <pc:docMkLst>
        <pc:docMk/>
      </pc:docMkLst>
      <pc:sldChg chg="del">
        <pc:chgData name="Bocard, Chelsea J." userId="ffb4b71c-6c6b-4edc-9b28-e3af4437f501" providerId="ADAL" clId="{FAB8B25C-E85A-4375-8B0C-FDDA4B308439}" dt="2026-01-21T22:08:47.601" v="40" actId="47"/>
        <pc:sldMkLst>
          <pc:docMk/>
          <pc:sldMk cId="1191697810" sldId="313"/>
        </pc:sldMkLst>
      </pc:sldChg>
      <pc:sldChg chg="delSp modSp mod">
        <pc:chgData name="Bocard, Chelsea J." userId="ffb4b71c-6c6b-4edc-9b28-e3af4437f501" providerId="ADAL" clId="{FAB8B25C-E85A-4375-8B0C-FDDA4B308439}" dt="2026-01-21T22:00:55.108" v="17" actId="478"/>
        <pc:sldMkLst>
          <pc:docMk/>
          <pc:sldMk cId="2739594639" sldId="316"/>
        </pc:sldMkLst>
        <pc:spChg chg="del mod">
          <ac:chgData name="Bocard, Chelsea J." userId="ffb4b71c-6c6b-4edc-9b28-e3af4437f501" providerId="ADAL" clId="{FAB8B25C-E85A-4375-8B0C-FDDA4B308439}" dt="2026-01-21T22:00:55.108" v="17" actId="478"/>
          <ac:spMkLst>
            <pc:docMk/>
            <pc:sldMk cId="2739594639" sldId="316"/>
            <ac:spMk id="2" creationId="{85FF40EB-346E-44A2-83EF-A215051796B7}"/>
          </ac:spMkLst>
        </pc:spChg>
      </pc:sldChg>
      <pc:sldChg chg="modSp mod">
        <pc:chgData name="Bocard, Chelsea J." userId="ffb4b71c-6c6b-4edc-9b28-e3af4437f501" providerId="ADAL" clId="{FAB8B25C-E85A-4375-8B0C-FDDA4B308439}" dt="2026-01-21T22:13:39.533" v="89" actId="5793"/>
        <pc:sldMkLst>
          <pc:docMk/>
          <pc:sldMk cId="2316597454" sldId="327"/>
        </pc:sldMkLst>
        <pc:spChg chg="mod">
          <ac:chgData name="Bocard, Chelsea J." userId="ffb4b71c-6c6b-4edc-9b28-e3af4437f501" providerId="ADAL" clId="{FAB8B25C-E85A-4375-8B0C-FDDA4B308439}" dt="2026-01-21T22:13:39.533" v="89" actId="5793"/>
          <ac:spMkLst>
            <pc:docMk/>
            <pc:sldMk cId="2316597454" sldId="327"/>
            <ac:spMk id="29698" creationId="{00000000-0000-0000-0000-000000000000}"/>
          </ac:spMkLst>
        </pc:spChg>
      </pc:sldChg>
      <pc:sldChg chg="modSp mod">
        <pc:chgData name="Bocard, Chelsea J." userId="ffb4b71c-6c6b-4edc-9b28-e3af4437f501" providerId="ADAL" clId="{FAB8B25C-E85A-4375-8B0C-FDDA4B308439}" dt="2026-01-21T22:15:11.710" v="111" actId="20577"/>
        <pc:sldMkLst>
          <pc:docMk/>
          <pc:sldMk cId="2191037048" sldId="331"/>
        </pc:sldMkLst>
        <pc:spChg chg="mod">
          <ac:chgData name="Bocard, Chelsea J." userId="ffb4b71c-6c6b-4edc-9b28-e3af4437f501" providerId="ADAL" clId="{FAB8B25C-E85A-4375-8B0C-FDDA4B308439}" dt="2026-01-21T22:15:11.710" v="111" actId="20577"/>
          <ac:spMkLst>
            <pc:docMk/>
            <pc:sldMk cId="2191037048" sldId="331"/>
            <ac:spMk id="33794" creationId="{00000000-0000-0000-0000-000000000000}"/>
          </ac:spMkLst>
        </pc:spChg>
      </pc:sldChg>
      <pc:sldChg chg="modSp mod">
        <pc:chgData name="Bocard, Chelsea J." userId="ffb4b71c-6c6b-4edc-9b28-e3af4437f501" providerId="ADAL" clId="{FAB8B25C-E85A-4375-8B0C-FDDA4B308439}" dt="2026-01-21T22:20:52.263" v="214" actId="20577"/>
        <pc:sldMkLst>
          <pc:docMk/>
          <pc:sldMk cId="2619773845" sldId="333"/>
        </pc:sldMkLst>
        <pc:spChg chg="mod">
          <ac:chgData name="Bocard, Chelsea J." userId="ffb4b71c-6c6b-4edc-9b28-e3af4437f501" providerId="ADAL" clId="{FAB8B25C-E85A-4375-8B0C-FDDA4B308439}" dt="2026-01-21T22:20:52.263" v="214" actId="20577"/>
          <ac:spMkLst>
            <pc:docMk/>
            <pc:sldMk cId="2619773845" sldId="333"/>
            <ac:spMk id="35842" creationId="{00000000-0000-0000-0000-000000000000}"/>
          </ac:spMkLst>
        </pc:spChg>
      </pc:sldChg>
      <pc:sldChg chg="modSp mod">
        <pc:chgData name="Bocard, Chelsea J." userId="ffb4b71c-6c6b-4edc-9b28-e3af4437f501" providerId="ADAL" clId="{FAB8B25C-E85A-4375-8B0C-FDDA4B308439}" dt="2026-01-21T22:20:54.573" v="215" actId="20577"/>
        <pc:sldMkLst>
          <pc:docMk/>
          <pc:sldMk cId="1893088442" sldId="338"/>
        </pc:sldMkLst>
        <pc:spChg chg="mod">
          <ac:chgData name="Bocard, Chelsea J." userId="ffb4b71c-6c6b-4edc-9b28-e3af4437f501" providerId="ADAL" clId="{FAB8B25C-E85A-4375-8B0C-FDDA4B308439}" dt="2026-01-21T22:20:54.573" v="215" actId="20577"/>
          <ac:spMkLst>
            <pc:docMk/>
            <pc:sldMk cId="1893088442" sldId="338"/>
            <ac:spMk id="40962" creationId="{00000000-0000-0000-0000-000000000000}"/>
          </ac:spMkLst>
        </pc:spChg>
      </pc:sldChg>
      <pc:sldChg chg="modSp mod">
        <pc:chgData name="Bocard, Chelsea J." userId="ffb4b71c-6c6b-4edc-9b28-e3af4437f501" providerId="ADAL" clId="{FAB8B25C-E85A-4375-8B0C-FDDA4B308439}" dt="2026-01-21T22:20:57.023" v="217" actId="5793"/>
        <pc:sldMkLst>
          <pc:docMk/>
          <pc:sldMk cId="3161965753" sldId="340"/>
        </pc:sldMkLst>
        <pc:spChg chg="mod">
          <ac:chgData name="Bocard, Chelsea J." userId="ffb4b71c-6c6b-4edc-9b28-e3af4437f501" providerId="ADAL" clId="{FAB8B25C-E85A-4375-8B0C-FDDA4B308439}" dt="2026-01-21T22:20:57.023" v="217" actId="5793"/>
          <ac:spMkLst>
            <pc:docMk/>
            <pc:sldMk cId="3161965753" sldId="340"/>
            <ac:spMk id="43010" creationId="{00000000-0000-0000-0000-000000000000}"/>
          </ac:spMkLst>
        </pc:spChg>
      </pc:sldChg>
      <pc:sldChg chg="del">
        <pc:chgData name="Bocard, Chelsea J." userId="ffb4b71c-6c6b-4edc-9b28-e3af4437f501" providerId="ADAL" clId="{FAB8B25C-E85A-4375-8B0C-FDDA4B308439}" dt="2026-01-21T22:56:38.086" v="605" actId="47"/>
        <pc:sldMkLst>
          <pc:docMk/>
          <pc:sldMk cId="3006456786" sldId="347"/>
        </pc:sldMkLst>
      </pc:sldChg>
      <pc:sldChg chg="modNotes">
        <pc:chgData name="Bocard, Chelsea J." userId="ffb4b71c-6c6b-4edc-9b28-e3af4437f501" providerId="ADAL" clId="{FAB8B25C-E85A-4375-8B0C-FDDA4B308439}" dt="2026-01-21T22:39:06.675" v="598" actId="368"/>
        <pc:sldMkLst>
          <pc:docMk/>
          <pc:sldMk cId="0" sldId="372"/>
        </pc:sldMkLst>
      </pc:sldChg>
      <pc:sldChg chg="modSp mod">
        <pc:chgData name="Bocard, Chelsea J." userId="ffb4b71c-6c6b-4edc-9b28-e3af4437f501" providerId="ADAL" clId="{FAB8B25C-E85A-4375-8B0C-FDDA4B308439}" dt="2026-01-21T22:27:04.820" v="310" actId="962"/>
        <pc:sldMkLst>
          <pc:docMk/>
          <pc:sldMk cId="0" sldId="421"/>
        </pc:sldMkLst>
        <pc:spChg chg="mod">
          <ac:chgData name="Bocard, Chelsea J." userId="ffb4b71c-6c6b-4edc-9b28-e3af4437f501" providerId="ADAL" clId="{FAB8B25C-E85A-4375-8B0C-FDDA4B308439}" dt="2026-01-21T22:27:04.127" v="308" actId="962"/>
          <ac:spMkLst>
            <pc:docMk/>
            <pc:sldMk cId="0" sldId="421"/>
            <ac:spMk id="2" creationId="{690D25D0-94F8-BF77-EFD1-3EF0698176D1}"/>
          </ac:spMkLst>
        </pc:spChg>
        <pc:spChg chg="mod">
          <ac:chgData name="Bocard, Chelsea J." userId="ffb4b71c-6c6b-4edc-9b28-e3af4437f501" providerId="ADAL" clId="{FAB8B25C-E85A-4375-8B0C-FDDA4B308439}" dt="2026-01-21T22:27:04.488" v="309" actId="962"/>
          <ac:spMkLst>
            <pc:docMk/>
            <pc:sldMk cId="0" sldId="421"/>
            <ac:spMk id="3" creationId="{FE5E79BC-07A2-2E8F-44E3-00F903713765}"/>
          </ac:spMkLst>
        </pc:spChg>
        <pc:spChg chg="mod">
          <ac:chgData name="Bocard, Chelsea J." userId="ffb4b71c-6c6b-4edc-9b28-e3af4437f501" providerId="ADAL" clId="{FAB8B25C-E85A-4375-8B0C-FDDA4B308439}" dt="2026-01-21T22:27:04.820" v="310" actId="962"/>
          <ac:spMkLst>
            <pc:docMk/>
            <pc:sldMk cId="0" sldId="421"/>
            <ac:spMk id="4" creationId="{10DA5205-BA9D-98E6-24AC-3EF6329B68CC}"/>
          </ac:spMkLst>
        </pc:spChg>
        <pc:graphicFrameChg chg="mod">
          <ac:chgData name="Bocard, Chelsea J." userId="ffb4b71c-6c6b-4edc-9b28-e3af4437f501" providerId="ADAL" clId="{FAB8B25C-E85A-4375-8B0C-FDDA4B308439}" dt="2026-01-21T22:26:59.410" v="307" actId="962"/>
          <ac:graphicFrameMkLst>
            <pc:docMk/>
            <pc:sldMk cId="0" sldId="421"/>
            <ac:graphicFrameMk id="5125" creationId="{E714B044-F2AF-4EE7-8558-05C6C7474B70}"/>
          </ac:graphicFrameMkLst>
        </pc:graphicFrameChg>
      </pc:sldChg>
      <pc:sldChg chg="modSp mod">
        <pc:chgData name="Bocard, Chelsea J." userId="ffb4b71c-6c6b-4edc-9b28-e3af4437f501" providerId="ADAL" clId="{FAB8B25C-E85A-4375-8B0C-FDDA4B308439}" dt="2026-01-21T22:06:20.948" v="23" actId="27636"/>
        <pc:sldMkLst>
          <pc:docMk/>
          <pc:sldMk cId="0" sldId="428"/>
        </pc:sldMkLst>
        <pc:spChg chg="mod">
          <ac:chgData name="Bocard, Chelsea J." userId="ffb4b71c-6c6b-4edc-9b28-e3af4437f501" providerId="ADAL" clId="{FAB8B25C-E85A-4375-8B0C-FDDA4B308439}" dt="2026-01-21T22:06:20.948" v="23" actId="27636"/>
          <ac:spMkLst>
            <pc:docMk/>
            <pc:sldMk cId="0" sldId="428"/>
            <ac:spMk id="12291" creationId="{00000000-0000-0000-0000-000000000000}"/>
          </ac:spMkLst>
        </pc:spChg>
      </pc:sldChg>
      <pc:sldChg chg="modSp mod">
        <pc:chgData name="Bocard, Chelsea J." userId="ffb4b71c-6c6b-4edc-9b28-e3af4437f501" providerId="ADAL" clId="{FAB8B25C-E85A-4375-8B0C-FDDA4B308439}" dt="2026-01-21T22:06:43.135" v="25" actId="114"/>
        <pc:sldMkLst>
          <pc:docMk/>
          <pc:sldMk cId="2733573410" sldId="472"/>
        </pc:sldMkLst>
        <pc:spChg chg="mod">
          <ac:chgData name="Bocard, Chelsea J." userId="ffb4b71c-6c6b-4edc-9b28-e3af4437f501" providerId="ADAL" clId="{FAB8B25C-E85A-4375-8B0C-FDDA4B308439}" dt="2026-01-21T22:06:43.135" v="25" actId="114"/>
          <ac:spMkLst>
            <pc:docMk/>
            <pc:sldMk cId="2733573410" sldId="472"/>
            <ac:spMk id="25603" creationId="{00000000-0000-0000-0000-000000000000}"/>
          </ac:spMkLst>
        </pc:spChg>
      </pc:sldChg>
      <pc:sldChg chg="modSp mod">
        <pc:chgData name="Bocard, Chelsea J." userId="ffb4b71c-6c6b-4edc-9b28-e3af4437f501" providerId="ADAL" clId="{FAB8B25C-E85A-4375-8B0C-FDDA4B308439}" dt="2026-01-21T22:07:14.614" v="28" actId="114"/>
        <pc:sldMkLst>
          <pc:docMk/>
          <pc:sldMk cId="1551705720" sldId="474"/>
        </pc:sldMkLst>
        <pc:spChg chg="mod">
          <ac:chgData name="Bocard, Chelsea J." userId="ffb4b71c-6c6b-4edc-9b28-e3af4437f501" providerId="ADAL" clId="{FAB8B25C-E85A-4375-8B0C-FDDA4B308439}" dt="2026-01-21T22:07:14.614" v="28" actId="114"/>
          <ac:spMkLst>
            <pc:docMk/>
            <pc:sldMk cId="1551705720" sldId="474"/>
            <ac:spMk id="30724" creationId="{00000000-0000-0000-0000-000000000000}"/>
          </ac:spMkLst>
        </pc:spChg>
      </pc:sldChg>
      <pc:sldChg chg="modSp mod">
        <pc:chgData name="Bocard, Chelsea J." userId="ffb4b71c-6c6b-4edc-9b28-e3af4437f501" providerId="ADAL" clId="{FAB8B25C-E85A-4375-8B0C-FDDA4B308439}" dt="2026-01-21T22:21:37.129" v="245" actId="20577"/>
        <pc:sldMkLst>
          <pc:docMk/>
          <pc:sldMk cId="2270258493" sldId="487"/>
        </pc:sldMkLst>
        <pc:spChg chg="mod">
          <ac:chgData name="Bocard, Chelsea J." userId="ffb4b71c-6c6b-4edc-9b28-e3af4437f501" providerId="ADAL" clId="{FAB8B25C-E85A-4375-8B0C-FDDA4B308439}" dt="2026-01-21T22:21:37.129" v="245" actId="20577"/>
          <ac:spMkLst>
            <pc:docMk/>
            <pc:sldMk cId="2270258493" sldId="487"/>
            <ac:spMk id="44034" creationId="{00000000-0000-0000-0000-000000000000}"/>
          </ac:spMkLst>
        </pc:spChg>
      </pc:sldChg>
      <pc:sldChg chg="addSp delSp modSp mod">
        <pc:chgData name="Bocard, Chelsea J." userId="ffb4b71c-6c6b-4edc-9b28-e3af4437f501" providerId="ADAL" clId="{FAB8B25C-E85A-4375-8B0C-FDDA4B308439}" dt="2026-01-21T22:34:10.756" v="559" actId="13244"/>
        <pc:sldMkLst>
          <pc:docMk/>
          <pc:sldMk cId="3104375151" sldId="488"/>
        </pc:sldMkLst>
        <pc:spChg chg="add del mod">
          <ac:chgData name="Bocard, Chelsea J." userId="ffb4b71c-6c6b-4edc-9b28-e3af4437f501" providerId="ADAL" clId="{FAB8B25C-E85A-4375-8B0C-FDDA4B308439}" dt="2026-01-21T22:17:20.406" v="157" actId="478"/>
          <ac:spMkLst>
            <pc:docMk/>
            <pc:sldMk cId="3104375151" sldId="488"/>
            <ac:spMk id="4" creationId="{F668C6E1-EE91-1B0E-F6EF-00917A189145}"/>
          </ac:spMkLst>
        </pc:spChg>
        <pc:spChg chg="add del mod ord">
          <ac:chgData name="Bocard, Chelsea J." userId="ffb4b71c-6c6b-4edc-9b28-e3af4437f501" providerId="ADAL" clId="{FAB8B25C-E85A-4375-8B0C-FDDA4B308439}" dt="2026-01-21T22:34:07.443" v="558" actId="13244"/>
          <ac:spMkLst>
            <pc:docMk/>
            <pc:sldMk cId="3104375151" sldId="488"/>
            <ac:spMk id="6" creationId="{FA9FDC19-2CA6-478A-8F68-2F5034FE41C9}"/>
          </ac:spMkLst>
        </pc:spChg>
        <pc:spChg chg="add del mod">
          <ac:chgData name="Bocard, Chelsea J." userId="ffb4b71c-6c6b-4edc-9b28-e3af4437f501" providerId="ADAL" clId="{FAB8B25C-E85A-4375-8B0C-FDDA4B308439}" dt="2026-01-21T22:20:37.847" v="201" actId="33771"/>
          <ac:spMkLst>
            <pc:docMk/>
            <pc:sldMk cId="3104375151" sldId="488"/>
            <ac:spMk id="7" creationId="{4C32BD59-986E-D2C9-83ED-9079A5FEFC96}"/>
          </ac:spMkLst>
        </pc:spChg>
        <pc:spChg chg="add del">
          <ac:chgData name="Bocard, Chelsea J." userId="ffb4b71c-6c6b-4edc-9b28-e3af4437f501" providerId="ADAL" clId="{FAB8B25C-E85A-4375-8B0C-FDDA4B308439}" dt="2026-01-21T22:20:57.723" v="218" actId="478"/>
          <ac:spMkLst>
            <pc:docMk/>
            <pc:sldMk cId="3104375151" sldId="488"/>
            <ac:spMk id="45058" creationId="{00000000-0000-0000-0000-000000000000}"/>
          </ac:spMkLst>
        </pc:spChg>
        <pc:spChg chg="ord">
          <ac:chgData name="Bocard, Chelsea J." userId="ffb4b71c-6c6b-4edc-9b28-e3af4437f501" providerId="ADAL" clId="{FAB8B25C-E85A-4375-8B0C-FDDA4B308439}" dt="2026-01-21T22:34:10.756" v="559" actId="13244"/>
          <ac:spMkLst>
            <pc:docMk/>
            <pc:sldMk cId="3104375151" sldId="488"/>
            <ac:spMk id="45060" creationId="{00000000-0000-0000-0000-000000000000}"/>
          </ac:spMkLst>
        </pc:spChg>
      </pc:sldChg>
      <pc:sldChg chg="addSp delSp modSp mod">
        <pc:chgData name="Bocard, Chelsea J." userId="ffb4b71c-6c6b-4edc-9b28-e3af4437f501" providerId="ADAL" clId="{FAB8B25C-E85A-4375-8B0C-FDDA4B308439}" dt="2026-01-21T22:21:45.230" v="257" actId="20577"/>
        <pc:sldMkLst>
          <pc:docMk/>
          <pc:sldMk cId="3412040214" sldId="489"/>
        </pc:sldMkLst>
        <pc:spChg chg="add del mod">
          <ac:chgData name="Bocard, Chelsea J." userId="ffb4b71c-6c6b-4edc-9b28-e3af4437f501" providerId="ADAL" clId="{FAB8B25C-E85A-4375-8B0C-FDDA4B308439}" dt="2026-01-21T22:20:41.826" v="208" actId="478"/>
          <ac:spMkLst>
            <pc:docMk/>
            <pc:sldMk cId="3412040214" sldId="489"/>
            <ac:spMk id="3" creationId="{FDA0076C-E984-4C93-7EFF-555BAC175E8F}"/>
          </ac:spMkLst>
        </pc:spChg>
        <pc:spChg chg="add del mod">
          <ac:chgData name="Bocard, Chelsea J." userId="ffb4b71c-6c6b-4edc-9b28-e3af4437f501" providerId="ADAL" clId="{FAB8B25C-E85A-4375-8B0C-FDDA4B308439}" dt="2026-01-21T22:20:37.077" v="199" actId="33771"/>
          <ac:spMkLst>
            <pc:docMk/>
            <pc:sldMk cId="3412040214" sldId="489"/>
            <ac:spMk id="4" creationId="{E284FD7F-C4EB-3C96-C29D-38D45BC33C61}"/>
          </ac:spMkLst>
        </pc:spChg>
        <pc:spChg chg="add del mod">
          <ac:chgData name="Bocard, Chelsea J." userId="ffb4b71c-6c6b-4edc-9b28-e3af4437f501" providerId="ADAL" clId="{FAB8B25C-E85A-4375-8B0C-FDDA4B308439}" dt="2026-01-21T22:21:45.230" v="257" actId="20577"/>
          <ac:spMkLst>
            <pc:docMk/>
            <pc:sldMk cId="3412040214" sldId="489"/>
            <ac:spMk id="46082" creationId="{00000000-0000-0000-0000-000000000000}"/>
          </ac:spMkLst>
        </pc:spChg>
      </pc:sldChg>
      <pc:sldChg chg="addSp delSp modSp mod">
        <pc:chgData name="Bocard, Chelsea J." userId="ffb4b71c-6c6b-4edc-9b28-e3af4437f501" providerId="ADAL" clId="{FAB8B25C-E85A-4375-8B0C-FDDA4B308439}" dt="2026-01-21T22:21:50.594" v="268" actId="20577"/>
        <pc:sldMkLst>
          <pc:docMk/>
          <pc:sldMk cId="1222378189" sldId="490"/>
        </pc:sldMkLst>
        <pc:spChg chg="add del mod">
          <ac:chgData name="Bocard, Chelsea J." userId="ffb4b71c-6c6b-4edc-9b28-e3af4437f501" providerId="ADAL" clId="{FAB8B25C-E85A-4375-8B0C-FDDA4B308439}" dt="2026-01-21T22:20:39.746" v="205" actId="478"/>
          <ac:spMkLst>
            <pc:docMk/>
            <pc:sldMk cId="1222378189" sldId="490"/>
            <ac:spMk id="4" creationId="{AED49BB8-0516-99AF-9E45-04C73850E22B}"/>
          </ac:spMkLst>
        </pc:spChg>
        <pc:spChg chg="add del mod">
          <ac:chgData name="Bocard, Chelsea J." userId="ffb4b71c-6c6b-4edc-9b28-e3af4437f501" providerId="ADAL" clId="{FAB8B25C-E85A-4375-8B0C-FDDA4B308439}" dt="2026-01-21T22:20:36.334" v="198" actId="33771"/>
          <ac:spMkLst>
            <pc:docMk/>
            <pc:sldMk cId="1222378189" sldId="490"/>
            <ac:spMk id="5" creationId="{93C97FC1-A8BC-F382-BEDE-32CB2D82F856}"/>
          </ac:spMkLst>
        </pc:spChg>
        <pc:spChg chg="add del mod">
          <ac:chgData name="Bocard, Chelsea J." userId="ffb4b71c-6c6b-4edc-9b28-e3af4437f501" providerId="ADAL" clId="{FAB8B25C-E85A-4375-8B0C-FDDA4B308439}" dt="2026-01-21T22:21:50.594" v="268" actId="20577"/>
          <ac:spMkLst>
            <pc:docMk/>
            <pc:sldMk cId="1222378189" sldId="490"/>
            <ac:spMk id="47106" creationId="{00000000-0000-0000-0000-000000000000}"/>
          </ac:spMkLst>
        </pc:spChg>
      </pc:sldChg>
      <pc:sldChg chg="addSp delSp modSp mod">
        <pc:chgData name="Bocard, Chelsea J." userId="ffb4b71c-6c6b-4edc-9b28-e3af4437f501" providerId="ADAL" clId="{FAB8B25C-E85A-4375-8B0C-FDDA4B308439}" dt="2026-01-21T22:21:55.565" v="274" actId="20577"/>
        <pc:sldMkLst>
          <pc:docMk/>
          <pc:sldMk cId="3540202719" sldId="491"/>
        </pc:sldMkLst>
        <pc:spChg chg="add del mod">
          <ac:chgData name="Bocard, Chelsea J." userId="ffb4b71c-6c6b-4edc-9b28-e3af4437f501" providerId="ADAL" clId="{FAB8B25C-E85A-4375-8B0C-FDDA4B308439}" dt="2026-01-21T22:20:38.659" v="203" actId="478"/>
          <ac:spMkLst>
            <pc:docMk/>
            <pc:sldMk cId="3540202719" sldId="491"/>
            <ac:spMk id="4" creationId="{CDB784B5-4188-D5F6-8F4E-748A7A2884B1}"/>
          </ac:spMkLst>
        </pc:spChg>
        <pc:spChg chg="add del mod">
          <ac:chgData name="Bocard, Chelsea J." userId="ffb4b71c-6c6b-4edc-9b28-e3af4437f501" providerId="ADAL" clId="{FAB8B25C-E85A-4375-8B0C-FDDA4B308439}" dt="2026-01-21T22:20:35.469" v="197" actId="33771"/>
          <ac:spMkLst>
            <pc:docMk/>
            <pc:sldMk cId="3540202719" sldId="491"/>
            <ac:spMk id="5" creationId="{6CF638D2-154A-9E4F-EB80-0A70742487FD}"/>
          </ac:spMkLst>
        </pc:spChg>
        <pc:spChg chg="add del mod">
          <ac:chgData name="Bocard, Chelsea J." userId="ffb4b71c-6c6b-4edc-9b28-e3af4437f501" providerId="ADAL" clId="{FAB8B25C-E85A-4375-8B0C-FDDA4B308439}" dt="2026-01-21T22:21:55.565" v="274" actId="20577"/>
          <ac:spMkLst>
            <pc:docMk/>
            <pc:sldMk cId="3540202719" sldId="491"/>
            <ac:spMk id="48130" creationId="{00000000-0000-0000-0000-000000000000}"/>
          </ac:spMkLst>
        </pc:spChg>
      </pc:sldChg>
      <pc:sldChg chg="modSp mod">
        <pc:chgData name="Bocard, Chelsea J." userId="ffb4b71c-6c6b-4edc-9b28-e3af4437f501" providerId="ADAL" clId="{FAB8B25C-E85A-4375-8B0C-FDDA4B308439}" dt="2026-01-21T22:22:59.099" v="279" actId="5793"/>
        <pc:sldMkLst>
          <pc:docMk/>
          <pc:sldMk cId="424626148" sldId="492"/>
        </pc:sldMkLst>
        <pc:spChg chg="mod">
          <ac:chgData name="Bocard, Chelsea J." userId="ffb4b71c-6c6b-4edc-9b28-e3af4437f501" providerId="ADAL" clId="{FAB8B25C-E85A-4375-8B0C-FDDA4B308439}" dt="2026-01-21T22:22:59.099" v="279" actId="5793"/>
          <ac:spMkLst>
            <pc:docMk/>
            <pc:sldMk cId="424626148" sldId="492"/>
            <ac:spMk id="49154" creationId="{00000000-0000-0000-0000-000000000000}"/>
          </ac:spMkLst>
        </pc:spChg>
      </pc:sldChg>
      <pc:sldChg chg="modSp mod">
        <pc:chgData name="Bocard, Chelsea J." userId="ffb4b71c-6c6b-4edc-9b28-e3af4437f501" providerId="ADAL" clId="{FAB8B25C-E85A-4375-8B0C-FDDA4B308439}" dt="2026-01-21T22:07:43.721" v="33" actId="14100"/>
        <pc:sldMkLst>
          <pc:docMk/>
          <pc:sldMk cId="4147858278" sldId="494"/>
        </pc:sldMkLst>
        <pc:spChg chg="mod">
          <ac:chgData name="Bocard, Chelsea J." userId="ffb4b71c-6c6b-4edc-9b28-e3af4437f501" providerId="ADAL" clId="{FAB8B25C-E85A-4375-8B0C-FDDA4B308439}" dt="2026-01-21T22:07:43.721" v="33" actId="14100"/>
          <ac:spMkLst>
            <pc:docMk/>
            <pc:sldMk cId="4147858278" sldId="494"/>
            <ac:spMk id="51203" creationId="{00000000-0000-0000-0000-000000000000}"/>
          </ac:spMkLst>
        </pc:spChg>
      </pc:sldChg>
      <pc:sldChg chg="modSp">
        <pc:chgData name="Bocard, Chelsea J." userId="ffb4b71c-6c6b-4edc-9b28-e3af4437f501" providerId="ADAL" clId="{FAB8B25C-E85A-4375-8B0C-FDDA4B308439}" dt="2026-01-21T22:10:53.375" v="49" actId="962"/>
        <pc:sldMkLst>
          <pc:docMk/>
          <pc:sldMk cId="0" sldId="496"/>
        </pc:sldMkLst>
        <pc:grpChg chg="mod">
          <ac:chgData name="Bocard, Chelsea J." userId="ffb4b71c-6c6b-4edc-9b28-e3af4437f501" providerId="ADAL" clId="{FAB8B25C-E85A-4375-8B0C-FDDA4B308439}" dt="2026-01-21T22:10:53.375" v="49" actId="962"/>
          <ac:grpSpMkLst>
            <pc:docMk/>
            <pc:sldMk cId="0" sldId="496"/>
            <ac:grpSpMk id="73740" creationId="{00000000-0000-0000-0000-000000000000}"/>
          </ac:grpSpMkLst>
        </pc:grpChg>
        <pc:grpChg chg="mod">
          <ac:chgData name="Bocard, Chelsea J." userId="ffb4b71c-6c6b-4edc-9b28-e3af4437f501" providerId="ADAL" clId="{FAB8B25C-E85A-4375-8B0C-FDDA4B308439}" dt="2026-01-21T22:10:37.638" v="47" actId="962"/>
          <ac:grpSpMkLst>
            <pc:docMk/>
            <pc:sldMk cId="0" sldId="496"/>
            <ac:grpSpMk id="73743" creationId="{00000000-0000-0000-0000-000000000000}"/>
          </ac:grpSpMkLst>
        </pc:grpChg>
      </pc:sldChg>
      <pc:sldChg chg="modNotes">
        <pc:chgData name="Bocard, Chelsea J." userId="ffb4b71c-6c6b-4edc-9b28-e3af4437f501" providerId="ADAL" clId="{FAB8B25C-E85A-4375-8B0C-FDDA4B308439}" dt="2026-01-21T22:39:06.672" v="596" actId="368"/>
        <pc:sldMkLst>
          <pc:docMk/>
          <pc:sldMk cId="3793526792" sldId="500"/>
        </pc:sldMkLst>
      </pc:sldChg>
      <pc:sldChg chg="del">
        <pc:chgData name="Bocard, Chelsea J." userId="ffb4b71c-6c6b-4edc-9b28-e3af4437f501" providerId="ADAL" clId="{FAB8B25C-E85A-4375-8B0C-FDDA4B308439}" dt="2026-01-21T22:08:56.838" v="41" actId="47"/>
        <pc:sldMkLst>
          <pc:docMk/>
          <pc:sldMk cId="887847774" sldId="516"/>
        </pc:sldMkLst>
      </pc:sldChg>
      <pc:sldChg chg="modSp mod">
        <pc:chgData name="Bocard, Chelsea J." userId="ffb4b71c-6c6b-4edc-9b28-e3af4437f501" providerId="ADAL" clId="{FAB8B25C-E85A-4375-8B0C-FDDA4B308439}" dt="2026-01-21T22:06:58.876" v="27" actId="114"/>
        <pc:sldMkLst>
          <pc:docMk/>
          <pc:sldMk cId="1007857647" sldId="518"/>
        </pc:sldMkLst>
        <pc:spChg chg="mod">
          <ac:chgData name="Bocard, Chelsea J." userId="ffb4b71c-6c6b-4edc-9b28-e3af4437f501" providerId="ADAL" clId="{FAB8B25C-E85A-4375-8B0C-FDDA4B308439}" dt="2026-01-21T22:06:58.876" v="27" actId="114"/>
          <ac:spMkLst>
            <pc:docMk/>
            <pc:sldMk cId="1007857647" sldId="518"/>
            <ac:spMk id="30724" creationId="{00000000-0000-0000-0000-000000000000}"/>
          </ac:spMkLst>
        </pc:spChg>
      </pc:sldChg>
      <pc:sldChg chg="del">
        <pc:chgData name="Bocard, Chelsea J." userId="ffb4b71c-6c6b-4edc-9b28-e3af4437f501" providerId="ADAL" clId="{FAB8B25C-E85A-4375-8B0C-FDDA4B308439}" dt="2026-01-21T22:09:14.097" v="43" actId="47"/>
        <pc:sldMkLst>
          <pc:docMk/>
          <pc:sldMk cId="602221516" sldId="521"/>
        </pc:sldMkLst>
      </pc:sldChg>
      <pc:sldChg chg="modNotes">
        <pc:chgData name="Bocard, Chelsea J." userId="ffb4b71c-6c6b-4edc-9b28-e3af4437f501" providerId="ADAL" clId="{FAB8B25C-E85A-4375-8B0C-FDDA4B308439}" dt="2026-01-21T22:39:06.682" v="600" actId="368"/>
        <pc:sldMkLst>
          <pc:docMk/>
          <pc:sldMk cId="2848538812" sldId="522"/>
        </pc:sldMkLst>
      </pc:sldChg>
      <pc:sldChg chg="modNotesTx">
        <pc:chgData name="Bocard, Chelsea J." userId="ffb4b71c-6c6b-4edc-9b28-e3af4437f501" providerId="ADAL" clId="{FAB8B25C-E85A-4375-8B0C-FDDA4B308439}" dt="2026-01-21T22:38:00.805" v="560" actId="20577"/>
        <pc:sldMkLst>
          <pc:docMk/>
          <pc:sldMk cId="3313209844" sldId="541"/>
        </pc:sldMkLst>
      </pc:sldChg>
      <pc:sldChg chg="modNotesTx">
        <pc:chgData name="Bocard, Chelsea J." userId="ffb4b71c-6c6b-4edc-9b28-e3af4437f501" providerId="ADAL" clId="{FAB8B25C-E85A-4375-8B0C-FDDA4B308439}" dt="2026-01-21T22:38:11.985" v="561" actId="20577"/>
        <pc:sldMkLst>
          <pc:docMk/>
          <pc:sldMk cId="2594101181" sldId="547"/>
        </pc:sldMkLst>
      </pc:sldChg>
      <pc:sldChg chg="modNotesTx">
        <pc:chgData name="Bocard, Chelsea J." userId="ffb4b71c-6c6b-4edc-9b28-e3af4437f501" providerId="ADAL" clId="{FAB8B25C-E85A-4375-8B0C-FDDA4B308439}" dt="2026-01-21T22:38:16.652" v="562" actId="20577"/>
        <pc:sldMkLst>
          <pc:docMk/>
          <pc:sldMk cId="1050292740" sldId="549"/>
        </pc:sldMkLst>
      </pc:sldChg>
      <pc:sldChg chg="addSp delSp modSp mod">
        <pc:chgData name="Bocard, Chelsea J." userId="ffb4b71c-6c6b-4edc-9b28-e3af4437f501" providerId="ADAL" clId="{FAB8B25C-E85A-4375-8B0C-FDDA4B308439}" dt="2026-01-21T22:29:27.387" v="390" actId="20577"/>
        <pc:sldMkLst>
          <pc:docMk/>
          <pc:sldMk cId="1790953418" sldId="553"/>
        </pc:sldMkLst>
        <pc:spChg chg="add del">
          <ac:chgData name="Bocard, Chelsea J." userId="ffb4b71c-6c6b-4edc-9b28-e3af4437f501" providerId="ADAL" clId="{FAB8B25C-E85A-4375-8B0C-FDDA4B308439}" dt="2026-01-21T22:27:46.892" v="311" actId="478"/>
          <ac:spMkLst>
            <pc:docMk/>
            <pc:sldMk cId="1790953418" sldId="553"/>
            <ac:spMk id="2" creationId="{129F8D50-BC4B-459E-8934-A2C9065ABD11}"/>
          </ac:spMkLst>
        </pc:spChg>
        <pc:spChg chg="add del mod">
          <ac:chgData name="Bocard, Chelsea J." userId="ffb4b71c-6c6b-4edc-9b28-e3af4437f501" providerId="ADAL" clId="{FAB8B25C-E85A-4375-8B0C-FDDA4B308439}" dt="2026-01-21T22:23:50.442" v="286" actId="478"/>
          <ac:spMkLst>
            <pc:docMk/>
            <pc:sldMk cId="1790953418" sldId="553"/>
            <ac:spMk id="4" creationId="{5659085E-6289-05D6-34C5-E055EB992532}"/>
          </ac:spMkLst>
        </pc:spChg>
        <pc:spChg chg="add mod ord">
          <ac:chgData name="Bocard, Chelsea J." userId="ffb4b71c-6c6b-4edc-9b28-e3af4437f501" providerId="ADAL" clId="{FAB8B25C-E85A-4375-8B0C-FDDA4B308439}" dt="2026-01-21T22:28:17.662" v="322" actId="13244"/>
          <ac:spMkLst>
            <pc:docMk/>
            <pc:sldMk cId="1790953418" sldId="553"/>
            <ac:spMk id="6" creationId="{9084DF4A-D75C-ED59-84C0-0BA0080AF70A}"/>
          </ac:spMkLst>
        </pc:spChg>
        <pc:spChg chg="add mod">
          <ac:chgData name="Bocard, Chelsea J." userId="ffb4b71c-6c6b-4edc-9b28-e3af4437f501" providerId="ADAL" clId="{FAB8B25C-E85A-4375-8B0C-FDDA4B308439}" dt="2026-01-21T22:29:27.387" v="390" actId="20577"/>
          <ac:spMkLst>
            <pc:docMk/>
            <pc:sldMk cId="1790953418" sldId="553"/>
            <ac:spMk id="7" creationId="{5B01C622-E958-AC21-1402-42EDBAD70AFF}"/>
          </ac:spMkLst>
        </pc:spChg>
        <pc:spChg chg="del mod">
          <ac:chgData name="Bocard, Chelsea J." userId="ffb4b71c-6c6b-4edc-9b28-e3af4437f501" providerId="ADAL" clId="{FAB8B25C-E85A-4375-8B0C-FDDA4B308439}" dt="2026-01-21T22:28:56.221" v="323" actId="478"/>
          <ac:spMkLst>
            <pc:docMk/>
            <pc:sldMk cId="1790953418" sldId="553"/>
            <ac:spMk id="83971" creationId="{00000000-0000-0000-0000-000000000000}"/>
          </ac:spMkLst>
        </pc:spChg>
        <pc:picChg chg="mod">
          <ac:chgData name="Bocard, Chelsea J." userId="ffb4b71c-6c6b-4edc-9b28-e3af4437f501" providerId="ADAL" clId="{FAB8B25C-E85A-4375-8B0C-FDDA4B308439}" dt="2026-01-21T22:23:23.430" v="282" actId="962"/>
          <ac:picMkLst>
            <pc:docMk/>
            <pc:sldMk cId="1790953418" sldId="553"/>
            <ac:picMk id="83970" creationId="{00000000-0000-0000-0000-000000000000}"/>
          </ac:picMkLst>
        </pc:picChg>
        <pc:picChg chg="mod">
          <ac:chgData name="Bocard, Chelsea J." userId="ffb4b71c-6c6b-4edc-9b28-e3af4437f501" providerId="ADAL" clId="{FAB8B25C-E85A-4375-8B0C-FDDA4B308439}" dt="2026-01-21T22:25:21.375" v="300" actId="962"/>
          <ac:picMkLst>
            <pc:docMk/>
            <pc:sldMk cId="1790953418" sldId="553"/>
            <ac:picMk id="83972" creationId="{00000000-0000-0000-0000-000000000000}"/>
          </ac:picMkLst>
        </pc:picChg>
      </pc:sldChg>
      <pc:sldChg chg="addSp delSp modSp del mod">
        <pc:chgData name="Bocard, Chelsea J." userId="ffb4b71c-6c6b-4edc-9b28-e3af4437f501" providerId="ADAL" clId="{FAB8B25C-E85A-4375-8B0C-FDDA4B308439}" dt="2026-01-21T22:33:27.797" v="421" actId="47"/>
        <pc:sldMkLst>
          <pc:docMk/>
          <pc:sldMk cId="4129081535" sldId="565"/>
        </pc:sldMkLst>
        <pc:spChg chg="mod">
          <ac:chgData name="Bocard, Chelsea J." userId="ffb4b71c-6c6b-4edc-9b28-e3af4437f501" providerId="ADAL" clId="{FAB8B25C-E85A-4375-8B0C-FDDA4B308439}" dt="2026-01-21T22:25:39.886" v="301" actId="1036"/>
          <ac:spMkLst>
            <pc:docMk/>
            <pc:sldMk cId="4129081535" sldId="565"/>
            <ac:spMk id="3" creationId="{797A2E6A-02B1-4D55-9DC3-6B4E076C0880}"/>
          </ac:spMkLst>
        </pc:spChg>
        <pc:spChg chg="add del mod">
          <ac:chgData name="Bocard, Chelsea J." userId="ffb4b71c-6c6b-4edc-9b28-e3af4437f501" providerId="ADAL" clId="{FAB8B25C-E85A-4375-8B0C-FDDA4B308439}" dt="2026-01-21T22:26:06.657" v="305" actId="478"/>
          <ac:spMkLst>
            <pc:docMk/>
            <pc:sldMk cId="4129081535" sldId="565"/>
            <ac:spMk id="5" creationId="{DE534BF2-6C6F-BAA1-1721-1791D11289E2}"/>
          </ac:spMkLst>
        </pc:spChg>
        <pc:picChg chg="del mod">
          <ac:chgData name="Bocard, Chelsea J." userId="ffb4b71c-6c6b-4edc-9b28-e3af4437f501" providerId="ADAL" clId="{FAB8B25C-E85A-4375-8B0C-FDDA4B308439}" dt="2026-01-21T22:26:04.082" v="304" actId="478"/>
          <ac:picMkLst>
            <pc:docMk/>
            <pc:sldMk cId="4129081535" sldId="565"/>
            <ac:picMk id="4" creationId="{00000000-0000-0000-0000-000000000000}"/>
          </ac:picMkLst>
        </pc:picChg>
        <pc:picChg chg="mod">
          <ac:chgData name="Bocard, Chelsea J." userId="ffb4b71c-6c6b-4edc-9b28-e3af4437f501" providerId="ADAL" clId="{FAB8B25C-E85A-4375-8B0C-FDDA4B308439}" dt="2026-01-21T22:26:01.029" v="303" actId="962"/>
          <ac:picMkLst>
            <pc:docMk/>
            <pc:sldMk cId="4129081535" sldId="565"/>
            <ac:picMk id="6" creationId="{00000000-0000-0000-0000-000000000000}"/>
          </ac:picMkLst>
        </pc:picChg>
        <pc:picChg chg="add mod">
          <ac:chgData name="Bocard, Chelsea J." userId="ffb4b71c-6c6b-4edc-9b28-e3af4437f501" providerId="ADAL" clId="{FAB8B25C-E85A-4375-8B0C-FDDA4B308439}" dt="2026-01-21T22:26:07.247" v="306"/>
          <ac:picMkLst>
            <pc:docMk/>
            <pc:sldMk cId="4129081535" sldId="565"/>
            <ac:picMk id="13" creationId="{DA5939A4-FA6E-2A8A-C59D-D22549365022}"/>
          </ac:picMkLst>
        </pc:picChg>
      </pc:sldChg>
      <pc:sldChg chg="delSp mod modNotes">
        <pc:chgData name="Bocard, Chelsea J." userId="ffb4b71c-6c6b-4edc-9b28-e3af4437f501" providerId="ADAL" clId="{FAB8B25C-E85A-4375-8B0C-FDDA4B308439}" dt="2026-01-21T22:39:06.620" v="570" actId="368"/>
        <pc:sldMkLst>
          <pc:docMk/>
          <pc:sldMk cId="4123858980" sldId="575"/>
        </pc:sldMkLst>
        <pc:spChg chg="del">
          <ac:chgData name="Bocard, Chelsea J." userId="ffb4b71c-6c6b-4edc-9b28-e3af4437f501" providerId="ADAL" clId="{FAB8B25C-E85A-4375-8B0C-FDDA4B308439}" dt="2026-01-21T21:58:00.789" v="2" actId="478"/>
          <ac:spMkLst>
            <pc:docMk/>
            <pc:sldMk cId="4123858980" sldId="575"/>
            <ac:spMk id="4" creationId="{530936EB-7E13-4CA3-9AD8-6E9DB2DEF563}"/>
          </ac:spMkLst>
        </pc:spChg>
      </pc:sldChg>
      <pc:sldChg chg="addSp delSp modSp mod modNotes">
        <pc:chgData name="Bocard, Chelsea J." userId="ffb4b71c-6c6b-4edc-9b28-e3af4437f501" providerId="ADAL" clId="{FAB8B25C-E85A-4375-8B0C-FDDA4B308439}" dt="2026-01-21T22:39:06.604" v="564" actId="368"/>
        <pc:sldMkLst>
          <pc:docMk/>
          <pc:sldMk cId="1727392709" sldId="576"/>
        </pc:sldMkLst>
        <pc:spChg chg="mod">
          <ac:chgData name="Bocard, Chelsea J." userId="ffb4b71c-6c6b-4edc-9b28-e3af4437f501" providerId="ADAL" clId="{FAB8B25C-E85A-4375-8B0C-FDDA4B308439}" dt="2026-01-21T22:30:02.220" v="419" actId="20577"/>
          <ac:spMkLst>
            <pc:docMk/>
            <pc:sldMk cId="1727392709" sldId="576"/>
            <ac:spMk id="2" creationId="{00000000-0000-0000-0000-000000000000}"/>
          </ac:spMkLst>
        </pc:spChg>
        <pc:spChg chg="del">
          <ac:chgData name="Bocard, Chelsea J." userId="ffb4b71c-6c6b-4edc-9b28-e3af4437f501" providerId="ADAL" clId="{FAB8B25C-E85A-4375-8B0C-FDDA4B308439}" dt="2026-01-21T22:30:13.949" v="420" actId="478"/>
          <ac:spMkLst>
            <pc:docMk/>
            <pc:sldMk cId="1727392709" sldId="576"/>
            <ac:spMk id="3" creationId="{00000000-0000-0000-0000-000000000000}"/>
          </ac:spMkLst>
        </pc:spChg>
        <pc:spChg chg="add del mod">
          <ac:chgData name="Bocard, Chelsea J." userId="ffb4b71c-6c6b-4edc-9b28-e3af4437f501" providerId="ADAL" clId="{FAB8B25C-E85A-4375-8B0C-FDDA4B308439}" dt="2026-01-21T22:33:31.164" v="422" actId="478"/>
          <ac:spMkLst>
            <pc:docMk/>
            <pc:sldMk cId="1727392709" sldId="576"/>
            <ac:spMk id="5" creationId="{612E728E-0C03-FCD6-587E-792E4D190F9F}"/>
          </ac:spMkLst>
        </pc:spChg>
        <pc:picChg chg="add mod">
          <ac:chgData name="Bocard, Chelsea J." userId="ffb4b71c-6c6b-4edc-9b28-e3af4437f501" providerId="ADAL" clId="{FAB8B25C-E85A-4375-8B0C-FDDA4B308439}" dt="2026-01-21T22:33:55.645" v="557" actId="962"/>
          <ac:picMkLst>
            <pc:docMk/>
            <pc:sldMk cId="1727392709" sldId="576"/>
            <ac:picMk id="7" creationId="{7DE85A97-112C-4A1D-1041-55D12A1C1A58}"/>
          </ac:picMkLst>
        </pc:picChg>
      </pc:sldChg>
      <pc:sldChg chg="modNotes">
        <pc:chgData name="Bocard, Chelsea J." userId="ffb4b71c-6c6b-4edc-9b28-e3af4437f501" providerId="ADAL" clId="{FAB8B25C-E85A-4375-8B0C-FDDA4B308439}" dt="2026-01-21T22:39:06.623" v="572" actId="368"/>
        <pc:sldMkLst>
          <pc:docMk/>
          <pc:sldMk cId="2582177888" sldId="577"/>
        </pc:sldMkLst>
      </pc:sldChg>
      <pc:sldChg chg="modNotes">
        <pc:chgData name="Bocard, Chelsea J." userId="ffb4b71c-6c6b-4edc-9b28-e3af4437f501" providerId="ADAL" clId="{FAB8B25C-E85A-4375-8B0C-FDDA4B308439}" dt="2026-01-21T22:39:06.632" v="576" actId="368"/>
        <pc:sldMkLst>
          <pc:docMk/>
          <pc:sldMk cId="4081858495" sldId="578"/>
        </pc:sldMkLst>
      </pc:sldChg>
      <pc:sldChg chg="modNotes">
        <pc:chgData name="Bocard, Chelsea J." userId="ffb4b71c-6c6b-4edc-9b28-e3af4437f501" providerId="ADAL" clId="{FAB8B25C-E85A-4375-8B0C-FDDA4B308439}" dt="2026-01-21T22:39:06.642" v="582" actId="368"/>
        <pc:sldMkLst>
          <pc:docMk/>
          <pc:sldMk cId="2295728959" sldId="585"/>
        </pc:sldMkLst>
      </pc:sldChg>
      <pc:sldChg chg="modSp mod">
        <pc:chgData name="Bocard, Chelsea J." userId="ffb4b71c-6c6b-4edc-9b28-e3af4437f501" providerId="ADAL" clId="{FAB8B25C-E85A-4375-8B0C-FDDA4B308439}" dt="2026-01-21T21:59:14.780" v="6" actId="14100"/>
        <pc:sldMkLst>
          <pc:docMk/>
          <pc:sldMk cId="1768983773" sldId="591"/>
        </pc:sldMkLst>
        <pc:spChg chg="mod">
          <ac:chgData name="Bocard, Chelsea J." userId="ffb4b71c-6c6b-4edc-9b28-e3af4437f501" providerId="ADAL" clId="{FAB8B25C-E85A-4375-8B0C-FDDA4B308439}" dt="2026-01-21T21:59:14.780" v="6" actId="14100"/>
          <ac:spMkLst>
            <pc:docMk/>
            <pc:sldMk cId="1768983773" sldId="591"/>
            <ac:spMk id="3" creationId="{00000000-0000-0000-0000-000000000000}"/>
          </ac:spMkLst>
        </pc:spChg>
      </pc:sldChg>
      <pc:sldChg chg="modSp mod modNotes">
        <pc:chgData name="Bocard, Chelsea J." userId="ffb4b71c-6c6b-4edc-9b28-e3af4437f501" providerId="ADAL" clId="{FAB8B25C-E85A-4375-8B0C-FDDA4B308439}" dt="2026-01-21T22:39:06.646" v="584" actId="368"/>
        <pc:sldMkLst>
          <pc:docMk/>
          <pc:sldMk cId="413960778" sldId="595"/>
        </pc:sldMkLst>
        <pc:spChg chg="mod">
          <ac:chgData name="Bocard, Chelsea J." userId="ffb4b71c-6c6b-4edc-9b28-e3af4437f501" providerId="ADAL" clId="{FAB8B25C-E85A-4375-8B0C-FDDA4B308439}" dt="2026-01-21T21:59:26.988" v="8" actId="14100"/>
          <ac:spMkLst>
            <pc:docMk/>
            <pc:sldMk cId="413960778" sldId="595"/>
            <ac:spMk id="3" creationId="{00000000-0000-0000-0000-000000000000}"/>
          </ac:spMkLst>
        </pc:spChg>
      </pc:sldChg>
      <pc:sldChg chg="modNotes">
        <pc:chgData name="Bocard, Chelsea J." userId="ffb4b71c-6c6b-4edc-9b28-e3af4437f501" providerId="ADAL" clId="{FAB8B25C-E85A-4375-8B0C-FDDA4B308439}" dt="2026-01-21T22:39:06.649" v="586" actId="368"/>
        <pc:sldMkLst>
          <pc:docMk/>
          <pc:sldMk cId="1048466960" sldId="599"/>
        </pc:sldMkLst>
      </pc:sldChg>
      <pc:sldChg chg="modNotes">
        <pc:chgData name="Bocard, Chelsea J." userId="ffb4b71c-6c6b-4edc-9b28-e3af4437f501" providerId="ADAL" clId="{FAB8B25C-E85A-4375-8B0C-FDDA4B308439}" dt="2026-01-21T22:39:06.653" v="588" actId="368"/>
        <pc:sldMkLst>
          <pc:docMk/>
          <pc:sldMk cId="3611131061" sldId="603"/>
        </pc:sldMkLst>
      </pc:sldChg>
      <pc:sldChg chg="del">
        <pc:chgData name="Bocard, Chelsea J." userId="ffb4b71c-6c6b-4edc-9b28-e3af4437f501" providerId="ADAL" clId="{FAB8B25C-E85A-4375-8B0C-FDDA4B308439}" dt="2026-01-21T21:57:50.974" v="1" actId="47"/>
        <pc:sldMkLst>
          <pc:docMk/>
          <pc:sldMk cId="1759341784" sldId="611"/>
        </pc:sldMkLst>
      </pc:sldChg>
      <pc:sldChg chg="modSp del mod">
        <pc:chgData name="Bocard, Chelsea J." userId="ffb4b71c-6c6b-4edc-9b28-e3af4437f501" providerId="ADAL" clId="{FAB8B25C-E85A-4375-8B0C-FDDA4B308439}" dt="2026-01-21T22:09:30.530" v="44" actId="47"/>
        <pc:sldMkLst>
          <pc:docMk/>
          <pc:sldMk cId="309684915" sldId="624"/>
        </pc:sldMkLst>
        <pc:spChg chg="mod">
          <ac:chgData name="Bocard, Chelsea J." userId="ffb4b71c-6c6b-4edc-9b28-e3af4437f501" providerId="ADAL" clId="{FAB8B25C-E85A-4375-8B0C-FDDA4B308439}" dt="2026-01-21T21:58:30.081" v="4" actId="27636"/>
          <ac:spMkLst>
            <pc:docMk/>
            <pc:sldMk cId="309684915" sldId="624"/>
            <ac:spMk id="4" creationId="{00000000-0000-0000-0000-000000000000}"/>
          </ac:spMkLst>
        </pc:spChg>
      </pc:sldChg>
      <pc:sldChg chg="del">
        <pc:chgData name="Bocard, Chelsea J." userId="ffb4b71c-6c6b-4edc-9b28-e3af4437f501" providerId="ADAL" clId="{FAB8B25C-E85A-4375-8B0C-FDDA4B308439}" dt="2026-01-21T22:00:23.430" v="13" actId="47"/>
        <pc:sldMkLst>
          <pc:docMk/>
          <pc:sldMk cId="4184017179" sldId="625"/>
        </pc:sldMkLst>
      </pc:sldChg>
      <pc:sldChg chg="modNotes">
        <pc:chgData name="Bocard, Chelsea J." userId="ffb4b71c-6c6b-4edc-9b28-e3af4437f501" providerId="ADAL" clId="{FAB8B25C-E85A-4375-8B0C-FDDA4B308439}" dt="2026-01-21T22:39:06.667" v="594" actId="368"/>
        <pc:sldMkLst>
          <pc:docMk/>
          <pc:sldMk cId="2249377404" sldId="627"/>
        </pc:sldMkLst>
      </pc:sldChg>
      <pc:sldChg chg="del">
        <pc:chgData name="Bocard, Chelsea J." userId="ffb4b71c-6c6b-4edc-9b28-e3af4437f501" providerId="ADAL" clId="{FAB8B25C-E85A-4375-8B0C-FDDA4B308439}" dt="2026-01-21T22:01:14.825" v="18" actId="47"/>
        <pc:sldMkLst>
          <pc:docMk/>
          <pc:sldMk cId="869765085" sldId="628"/>
        </pc:sldMkLst>
      </pc:sldChg>
      <pc:sldChg chg="del">
        <pc:chgData name="Bocard, Chelsea J." userId="ffb4b71c-6c6b-4edc-9b28-e3af4437f501" providerId="ADAL" clId="{FAB8B25C-E85A-4375-8B0C-FDDA4B308439}" dt="2026-01-21T22:09:06.851" v="42" actId="47"/>
        <pc:sldMkLst>
          <pc:docMk/>
          <pc:sldMk cId="2606421575" sldId="629"/>
        </pc:sldMkLst>
      </pc:sldChg>
      <pc:sldChg chg="del">
        <pc:chgData name="Bocard, Chelsea J." userId="ffb4b71c-6c6b-4edc-9b28-e3af4437f501" providerId="ADAL" clId="{FAB8B25C-E85A-4375-8B0C-FDDA4B308439}" dt="2026-01-21T22:00:49.009" v="15" actId="47"/>
        <pc:sldMkLst>
          <pc:docMk/>
          <pc:sldMk cId="2972597959" sldId="630"/>
        </pc:sldMkLst>
      </pc:sldChg>
      <pc:sldChg chg="add del">
        <pc:chgData name="Bocard, Chelsea J." userId="ffb4b71c-6c6b-4edc-9b28-e3af4437f501" providerId="ADAL" clId="{FAB8B25C-E85A-4375-8B0C-FDDA4B308439}" dt="2026-01-21T22:08:04.431" v="39" actId="47"/>
        <pc:sldMkLst>
          <pc:docMk/>
          <pc:sldMk cId="2339152812" sldId="633"/>
        </pc:sldMkLst>
      </pc:sldChg>
      <pc:sldChg chg="modSp mod">
        <pc:chgData name="Bocard, Chelsea J." userId="ffb4b71c-6c6b-4edc-9b28-e3af4437f501" providerId="ADAL" clId="{FAB8B25C-E85A-4375-8B0C-FDDA4B308439}" dt="2026-01-21T22:11:00.891" v="51" actId="962"/>
        <pc:sldMkLst>
          <pc:docMk/>
          <pc:sldMk cId="1019541607" sldId="634"/>
        </pc:sldMkLst>
        <pc:spChg chg="mod">
          <ac:chgData name="Bocard, Chelsea J." userId="ffb4b71c-6c6b-4edc-9b28-e3af4437f501" providerId="ADAL" clId="{FAB8B25C-E85A-4375-8B0C-FDDA4B308439}" dt="2026-01-21T22:11:00.891" v="51" actId="962"/>
          <ac:spMkLst>
            <pc:docMk/>
            <pc:sldMk cId="1019541607" sldId="634"/>
            <ac:spMk id="2" creationId="{05F6522E-2B84-B864-23B7-E25AC790BBBD}"/>
          </ac:spMkLst>
        </pc:spChg>
      </pc:sldChg>
      <pc:sldChg chg="del">
        <pc:chgData name="Bocard, Chelsea J." userId="ffb4b71c-6c6b-4edc-9b28-e3af4437f501" providerId="ADAL" clId="{FAB8B25C-E85A-4375-8B0C-FDDA4B308439}" dt="2026-01-21T22:55:41.324" v="603" actId="47"/>
        <pc:sldMkLst>
          <pc:docMk/>
          <pc:sldMk cId="2935655761" sldId="636"/>
        </pc:sldMkLst>
      </pc:sldChg>
      <pc:sldChg chg="add del">
        <pc:chgData name="Bocard, Chelsea J." userId="ffb4b71c-6c6b-4edc-9b28-e3af4437f501" providerId="ADAL" clId="{FAB8B25C-E85A-4375-8B0C-FDDA4B308439}" dt="2026-01-21T22:08:02.741" v="38" actId="47"/>
        <pc:sldMkLst>
          <pc:docMk/>
          <pc:sldMk cId="1511894455" sldId="641"/>
        </pc:sldMkLst>
      </pc:sldChg>
      <pc:sldChg chg="delSp mod">
        <pc:chgData name="Bocard, Chelsea J." userId="ffb4b71c-6c6b-4edc-9b28-e3af4437f501" providerId="ADAL" clId="{FAB8B25C-E85A-4375-8B0C-FDDA4B308439}" dt="2026-01-21T22:00:07.332" v="11" actId="478"/>
        <pc:sldMkLst>
          <pc:docMk/>
          <pc:sldMk cId="596555067" sldId="643"/>
        </pc:sldMkLst>
        <pc:spChg chg="del">
          <ac:chgData name="Bocard, Chelsea J." userId="ffb4b71c-6c6b-4edc-9b28-e3af4437f501" providerId="ADAL" clId="{FAB8B25C-E85A-4375-8B0C-FDDA4B308439}" dt="2026-01-21T22:00:07.332" v="11" actId="478"/>
          <ac:spMkLst>
            <pc:docMk/>
            <pc:sldMk cId="596555067" sldId="643"/>
            <ac:spMk id="3" creationId="{ED096301-C542-4F88-98D6-A88D4FF59ED9}"/>
          </ac:spMkLst>
        </pc:spChg>
      </pc:sldChg>
      <pc:sldChg chg="del">
        <pc:chgData name="Bocard, Chelsea J." userId="ffb4b71c-6c6b-4edc-9b28-e3af4437f501" providerId="ADAL" clId="{FAB8B25C-E85A-4375-8B0C-FDDA4B308439}" dt="2026-01-21T22:00:22.049" v="12" actId="47"/>
        <pc:sldMkLst>
          <pc:docMk/>
          <pc:sldMk cId="357667821" sldId="644"/>
        </pc:sldMkLst>
      </pc:sldChg>
      <pc:sldChg chg="del">
        <pc:chgData name="Bocard, Chelsea J." userId="ffb4b71c-6c6b-4edc-9b28-e3af4437f501" providerId="ADAL" clId="{FAB8B25C-E85A-4375-8B0C-FDDA4B308439}" dt="2026-01-21T21:56:44.102" v="0" actId="47"/>
        <pc:sldMkLst>
          <pc:docMk/>
          <pc:sldMk cId="2907152315" sldId="647"/>
        </pc:sldMkLst>
      </pc:sldChg>
      <pc:sldChg chg="delSp mod modNotes">
        <pc:chgData name="Bocard, Chelsea J." userId="ffb4b71c-6c6b-4edc-9b28-e3af4437f501" providerId="ADAL" clId="{FAB8B25C-E85A-4375-8B0C-FDDA4B308439}" dt="2026-01-21T22:39:06.659" v="590" actId="368"/>
        <pc:sldMkLst>
          <pc:docMk/>
          <pc:sldMk cId="3116681036" sldId="653"/>
        </pc:sldMkLst>
        <pc:spChg chg="del">
          <ac:chgData name="Bocard, Chelsea J." userId="ffb4b71c-6c6b-4edc-9b28-e3af4437f501" providerId="ADAL" clId="{FAB8B25C-E85A-4375-8B0C-FDDA4B308439}" dt="2026-01-21T22:00:28.091" v="14" actId="478"/>
          <ac:spMkLst>
            <pc:docMk/>
            <pc:sldMk cId="3116681036" sldId="653"/>
            <ac:spMk id="3" creationId="{8E4D0D77-FCAD-4CCE-A653-AFC7FF3C8C66}"/>
          </ac:spMkLst>
        </pc:spChg>
      </pc:sldChg>
      <pc:sldChg chg="del">
        <pc:chgData name="Bocard, Chelsea J." userId="ffb4b71c-6c6b-4edc-9b28-e3af4437f501" providerId="ADAL" clId="{FAB8B25C-E85A-4375-8B0C-FDDA4B308439}" dt="2026-01-21T22:06:50.684" v="26" actId="47"/>
        <pc:sldMkLst>
          <pc:docMk/>
          <pc:sldMk cId="3509328788" sldId="655"/>
        </pc:sldMkLst>
      </pc:sldChg>
      <pc:sldChg chg="modNotes">
        <pc:chgData name="Bocard, Chelsea J." userId="ffb4b71c-6c6b-4edc-9b28-e3af4437f501" providerId="ADAL" clId="{FAB8B25C-E85A-4375-8B0C-FDDA4B308439}" dt="2026-01-21T22:39:06.627" v="574" actId="368"/>
        <pc:sldMkLst>
          <pc:docMk/>
          <pc:sldMk cId="30420233" sldId="657"/>
        </pc:sldMkLst>
      </pc:sldChg>
      <pc:sldChg chg="del">
        <pc:chgData name="Bocard, Chelsea J." userId="ffb4b71c-6c6b-4edc-9b28-e3af4437f501" providerId="ADAL" clId="{FAB8B25C-E85A-4375-8B0C-FDDA4B308439}" dt="2026-01-21T22:55:07.989" v="601" actId="47"/>
        <pc:sldMkLst>
          <pc:docMk/>
          <pc:sldMk cId="388513493" sldId="659"/>
        </pc:sldMkLst>
      </pc:sldChg>
      <pc:sldChg chg="del">
        <pc:chgData name="Bocard, Chelsea J." userId="ffb4b71c-6c6b-4edc-9b28-e3af4437f501" providerId="ADAL" clId="{FAB8B25C-E85A-4375-8B0C-FDDA4B308439}" dt="2026-01-21T22:55:10.859" v="602" actId="47"/>
        <pc:sldMkLst>
          <pc:docMk/>
          <pc:sldMk cId="2730525909" sldId="660"/>
        </pc:sldMkLst>
      </pc:sldChg>
      <pc:sldChg chg="modNotes">
        <pc:chgData name="Bocard, Chelsea J." userId="ffb4b71c-6c6b-4edc-9b28-e3af4437f501" providerId="ADAL" clId="{FAB8B25C-E85A-4375-8B0C-FDDA4B308439}" dt="2026-01-21T22:39:06.636" v="578" actId="368"/>
        <pc:sldMkLst>
          <pc:docMk/>
          <pc:sldMk cId="1410927176" sldId="662"/>
        </pc:sldMkLst>
      </pc:sldChg>
      <pc:sldChg chg="modNotes">
        <pc:chgData name="Bocard, Chelsea J." userId="ffb4b71c-6c6b-4edc-9b28-e3af4437f501" providerId="ADAL" clId="{FAB8B25C-E85A-4375-8B0C-FDDA4B308439}" dt="2026-01-21T22:39:06.639" v="580" actId="368"/>
        <pc:sldMkLst>
          <pc:docMk/>
          <pc:sldMk cId="953849349" sldId="665"/>
        </pc:sldMkLst>
      </pc:sldChg>
      <pc:sldChg chg="del">
        <pc:chgData name="Bocard, Chelsea J." userId="ffb4b71c-6c6b-4edc-9b28-e3af4437f501" providerId="ADAL" clId="{FAB8B25C-E85A-4375-8B0C-FDDA4B308439}" dt="2026-01-21T22:56:00.939" v="604" actId="47"/>
        <pc:sldMkLst>
          <pc:docMk/>
          <pc:sldMk cId="729919608" sldId="666"/>
        </pc:sldMkLst>
      </pc:sldChg>
      <pc:sldChg chg="modNotes">
        <pc:chgData name="Bocard, Chelsea J." userId="ffb4b71c-6c6b-4edc-9b28-e3af4437f501" providerId="ADAL" clId="{FAB8B25C-E85A-4375-8B0C-FDDA4B308439}" dt="2026-01-21T22:39:06.663" v="592" actId="368"/>
        <pc:sldMkLst>
          <pc:docMk/>
          <pc:sldMk cId="2726784548" sldId="676"/>
        </pc:sldMkLst>
      </pc:sldChg>
      <pc:sldChg chg="modNotes">
        <pc:chgData name="Bocard, Chelsea J." userId="ffb4b71c-6c6b-4edc-9b28-e3af4437f501" providerId="ADAL" clId="{FAB8B25C-E85A-4375-8B0C-FDDA4B308439}" dt="2026-01-21T22:39:06.612" v="568" actId="368"/>
        <pc:sldMkLst>
          <pc:docMk/>
          <pc:sldMk cId="3942603849" sldId="678"/>
        </pc:sldMkLst>
      </pc:sldChg>
      <pc:sldChg chg="del">
        <pc:chgData name="Bocard, Chelsea J." userId="ffb4b71c-6c6b-4edc-9b28-e3af4437f501" providerId="ADAL" clId="{FAB8B25C-E85A-4375-8B0C-FDDA4B308439}" dt="2026-01-21T22:05:58.793" v="20" actId="47"/>
        <pc:sldMkLst>
          <pc:docMk/>
          <pc:sldMk cId="1176156310" sldId="680"/>
        </pc:sldMkLst>
      </pc:sldChg>
      <pc:sldChg chg="del">
        <pc:chgData name="Bocard, Chelsea J." userId="ffb4b71c-6c6b-4edc-9b28-e3af4437f501" providerId="ADAL" clId="{FAB8B25C-E85A-4375-8B0C-FDDA4B308439}" dt="2026-01-21T22:01:35.595" v="19" actId="47"/>
        <pc:sldMkLst>
          <pc:docMk/>
          <pc:sldMk cId="3589773678" sldId="681"/>
        </pc:sldMkLst>
      </pc:sldChg>
      <pc:sldChg chg="del">
        <pc:chgData name="Bocard, Chelsea J." userId="ffb4b71c-6c6b-4edc-9b28-e3af4437f501" providerId="ADAL" clId="{FAB8B25C-E85A-4375-8B0C-FDDA4B308439}" dt="2026-01-21T22:09:37.111" v="45" actId="47"/>
        <pc:sldMkLst>
          <pc:docMk/>
          <pc:sldMk cId="3124621017" sldId="683"/>
        </pc:sldMkLst>
      </pc:sldChg>
      <pc:sldChg chg="modSp mod">
        <pc:chgData name="Bocard, Chelsea J." userId="ffb4b71c-6c6b-4edc-9b28-e3af4437f501" providerId="ADAL" clId="{FAB8B25C-E85A-4375-8B0C-FDDA4B308439}" dt="2026-01-21T22:13:25.784" v="75" actId="1076"/>
        <pc:sldMkLst>
          <pc:docMk/>
          <pc:sldMk cId="457658753" sldId="684"/>
        </pc:sldMkLst>
        <pc:spChg chg="mod">
          <ac:chgData name="Bocard, Chelsea J." userId="ffb4b71c-6c6b-4edc-9b28-e3af4437f501" providerId="ADAL" clId="{FAB8B25C-E85A-4375-8B0C-FDDA4B308439}" dt="2026-01-21T22:13:19.196" v="74" actId="20577"/>
          <ac:spMkLst>
            <pc:docMk/>
            <pc:sldMk cId="457658753" sldId="684"/>
            <ac:spMk id="2" creationId="{E3C9E9EA-8BB4-88AE-86E0-C1BB9FD13DFA}"/>
          </ac:spMkLst>
        </pc:spChg>
        <pc:spChg chg="mod">
          <ac:chgData name="Bocard, Chelsea J." userId="ffb4b71c-6c6b-4edc-9b28-e3af4437f501" providerId="ADAL" clId="{FAB8B25C-E85A-4375-8B0C-FDDA4B308439}" dt="2026-01-21T22:10:57.888" v="50" actId="962"/>
          <ac:spMkLst>
            <pc:docMk/>
            <pc:sldMk cId="457658753" sldId="684"/>
            <ac:spMk id="5" creationId="{91404D17-6574-F31D-722D-2374AD7CB070}"/>
          </ac:spMkLst>
        </pc:spChg>
        <pc:picChg chg="mod">
          <ac:chgData name="Bocard, Chelsea J." userId="ffb4b71c-6c6b-4edc-9b28-e3af4437f501" providerId="ADAL" clId="{FAB8B25C-E85A-4375-8B0C-FDDA4B308439}" dt="2026-01-21T22:13:25.784" v="75" actId="1076"/>
          <ac:picMkLst>
            <pc:docMk/>
            <pc:sldMk cId="457658753" sldId="684"/>
            <ac:picMk id="4" creationId="{32973058-219A-0975-C299-227439830E89}"/>
          </ac:picMkLst>
        </pc:picChg>
      </pc:sldChg>
      <pc:sldChg chg="add modNotes">
        <pc:chgData name="Bocard, Chelsea J." userId="ffb4b71c-6c6b-4edc-9b28-e3af4437f501" providerId="ADAL" clId="{FAB8B25C-E85A-4375-8B0C-FDDA4B308439}" dt="2026-01-21T22:39:06.608" v="566" actId="368"/>
        <pc:sldMkLst>
          <pc:docMk/>
          <pc:sldMk cId="2048153078" sldId="685"/>
        </pc:sldMkLst>
      </pc:sldChg>
      <pc:sldChg chg="delSp del mod">
        <pc:chgData name="Bocard, Chelsea J." userId="ffb4b71c-6c6b-4edc-9b28-e3af4437f501" providerId="ADAL" clId="{FAB8B25C-E85A-4375-8B0C-FDDA4B308439}" dt="2026-01-21T21:59:58.060" v="10" actId="47"/>
        <pc:sldMkLst>
          <pc:docMk/>
          <pc:sldMk cId="3068811299" sldId="685"/>
        </pc:sldMkLst>
        <pc:spChg chg="del">
          <ac:chgData name="Bocard, Chelsea J." userId="ffb4b71c-6c6b-4edc-9b28-e3af4437f501" providerId="ADAL" clId="{FAB8B25C-E85A-4375-8B0C-FDDA4B308439}" dt="2026-01-21T21:59:54.892" v="9" actId="478"/>
          <ac:spMkLst>
            <pc:docMk/>
            <pc:sldMk cId="3068811299" sldId="685"/>
            <ac:spMk id="3" creationId="{6A1C24EF-67BF-C059-A334-4B36F53C396B}"/>
          </ac:spMkLst>
        </pc:spChg>
      </pc:sldChg>
    </pc:docChg>
  </pc:docChgLst>
  <pc:docChgLst>
    <pc:chgData name="Whaley, Katie L." userId="11a60a7b-5a5c-407d-ad79-f3e9296b38da" providerId="ADAL" clId="{425E9BCA-C5B3-4BB4-8B29-DD6324782F8B}"/>
    <pc:docChg chg="custSel addSld delSld modSld sldOrd">
      <pc:chgData name="Whaley, Katie L." userId="11a60a7b-5a5c-407d-ad79-f3e9296b38da" providerId="ADAL" clId="{425E9BCA-C5B3-4BB4-8B29-DD6324782F8B}" dt="2026-01-07T17:17:10.404" v="890" actId="729"/>
      <pc:docMkLst>
        <pc:docMk/>
      </pc:docMkLst>
      <pc:sldChg chg="modSp mod">
        <pc:chgData name="Whaley, Katie L." userId="11a60a7b-5a5c-407d-ad79-f3e9296b38da" providerId="ADAL" clId="{425E9BCA-C5B3-4BB4-8B29-DD6324782F8B}" dt="2026-01-07T17:10:49.843" v="725" actId="20577"/>
        <pc:sldMkLst>
          <pc:docMk/>
          <pc:sldMk cId="1266502455" sldId="556"/>
        </pc:sldMkLst>
        <pc:spChg chg="mod">
          <ac:chgData name="Whaley, Katie L." userId="11a60a7b-5a5c-407d-ad79-f3e9296b38da" providerId="ADAL" clId="{425E9BCA-C5B3-4BB4-8B29-DD6324782F8B}" dt="2026-01-07T17:10:49.843" v="725" actId="20577"/>
          <ac:spMkLst>
            <pc:docMk/>
            <pc:sldMk cId="1266502455" sldId="556"/>
            <ac:spMk id="163848" creationId="{00000000-0000-0000-0000-000000000000}"/>
          </ac:spMkLst>
        </pc:spChg>
      </pc:sldChg>
    </pc:docChg>
  </pc:docChgLst>
  <pc:docChgLst>
    <pc:chgData name="Sappenfield, Zachary C." userId="96878d76-48f6-4be0-bdf0-fd75a75e7764" providerId="ADAL" clId="{AD41EC2F-E5A7-49BA-928C-B55B132F9A32}"/>
    <pc:docChg chg="modSld">
      <pc:chgData name="Sappenfield, Zachary C." userId="96878d76-48f6-4be0-bdf0-fd75a75e7764" providerId="ADAL" clId="{AD41EC2F-E5A7-49BA-928C-B55B132F9A32}" dt="2026-01-13T16:36:53.073" v="778" actId="20577"/>
      <pc:docMkLst>
        <pc:docMk/>
      </pc:docMkLst>
      <pc:sldChg chg="modNotesTx">
        <pc:chgData name="Sappenfield, Zachary C." userId="96878d76-48f6-4be0-bdf0-fd75a75e7764" providerId="ADAL" clId="{AD41EC2F-E5A7-49BA-928C-B55B132F9A32}" dt="2026-01-13T16:36:53.073" v="778" actId="20577"/>
        <pc:sldMkLst>
          <pc:docMk/>
          <pc:sldMk cId="953849349" sldId="665"/>
        </pc:sldMkLst>
      </pc:sldChg>
      <pc:sldChg chg="modNotesTx">
        <pc:chgData name="Sappenfield, Zachary C." userId="96878d76-48f6-4be0-bdf0-fd75a75e7764" providerId="ADAL" clId="{AD41EC2F-E5A7-49BA-928C-B55B132F9A32}" dt="2026-01-13T16:23:13.340" v="235" actId="20577"/>
        <pc:sldMkLst>
          <pc:docMk/>
          <pc:sldMk cId="2726784548" sldId="676"/>
        </pc:sldMkLst>
      </pc:sldChg>
    </pc:docChg>
  </pc:docChgLst>
</pc:chgInfo>
</file>

<file path=ppt/diagrams/_rels/data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ata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_rels/drawing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image" Target="../media/image45.svg"/><Relationship Id="rId1" Type="http://schemas.openxmlformats.org/officeDocument/2006/relationships/image" Target="../media/image44.png"/><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diagrams/_rels/drawing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4.svg"/><Relationship Id="rId5" Type="http://schemas.openxmlformats.org/officeDocument/2006/relationships/image" Target="../media/image63.png"/><Relationship Id="rId4" Type="http://schemas.openxmlformats.org/officeDocument/2006/relationships/image" Target="../media/image6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30FC4413-7B46-4BDA-8702-E60302E36EC4}" type="doc">
      <dgm:prSet loTypeId="urn:microsoft.com/office/officeart/2005/8/layout/process1" loCatId="process" qsTypeId="urn:microsoft.com/office/officeart/2005/8/quickstyle/simple1" qsCatId="simple" csTypeId="urn:microsoft.com/office/officeart/2005/8/colors/accent1_2" csCatId="accent1" phldr="1"/>
      <dgm:spPr/>
    </dgm:pt>
    <dgm:pt modelId="{B6C3ECB9-DA80-48F3-9106-0210A50B3FEF}">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Day Activity Center</a:t>
          </a:r>
        </a:p>
      </dgm:t>
    </dgm:pt>
    <dgm:pt modelId="{49B822FC-D6F8-4A2B-93BE-AEE064A2782E}" type="parTrans" cxnId="{950A1ECE-EE4B-4FFF-B2DC-96BF3A00FC74}">
      <dgm:prSet/>
      <dgm:spPr/>
      <dgm:t>
        <a:bodyPr/>
        <a:lstStyle/>
        <a:p>
          <a:endParaRPr lang="en-US"/>
        </a:p>
      </dgm:t>
    </dgm:pt>
    <dgm:pt modelId="{82509493-FC73-4DA0-A0DC-59183C4EDC5B}" type="sibTrans" cxnId="{950A1ECE-EE4B-4FFF-B2DC-96BF3A00FC74}">
      <dgm:prSet/>
      <dgm:spPr/>
      <dgm:t>
        <a:bodyPr/>
        <a:lstStyle/>
        <a:p>
          <a:endParaRPr lang="en-US"/>
        </a:p>
      </dgm:t>
    </dgm:pt>
    <dgm:pt modelId="{52F69267-E737-443C-9F58-6BE39EB1671A}">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Sheltered Workshop</a:t>
          </a:r>
        </a:p>
      </dgm:t>
    </dgm:pt>
    <dgm:pt modelId="{55838567-9545-4D43-9722-A692EBA87581}" type="parTrans" cxnId="{11AE0649-4EEC-4433-B389-984FB6153D62}">
      <dgm:prSet/>
      <dgm:spPr/>
      <dgm:t>
        <a:bodyPr/>
        <a:lstStyle/>
        <a:p>
          <a:endParaRPr lang="en-US"/>
        </a:p>
      </dgm:t>
    </dgm:pt>
    <dgm:pt modelId="{6842D35D-F916-410B-8670-791E5860DEDF}" type="sibTrans" cxnId="{11AE0649-4EEC-4433-B389-984FB6153D62}">
      <dgm:prSet/>
      <dgm:spPr/>
      <dgm:t>
        <a:bodyPr/>
        <a:lstStyle/>
        <a:p>
          <a:endParaRPr lang="en-US"/>
        </a:p>
      </dgm:t>
    </dgm:pt>
    <dgm:pt modelId="{1FBEC1A2-4C80-4075-9969-7FFAE59C46B1}">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Work Activity Center</a:t>
          </a:r>
        </a:p>
      </dgm:t>
    </dgm:pt>
    <dgm:pt modelId="{62743A05-7CB2-467F-8D39-A0117BED8E8F}" type="sibTrans" cxnId="{BB7A43FD-8730-4070-969A-95E69F74F10B}">
      <dgm:prSet/>
      <dgm:spPr/>
      <dgm:t>
        <a:bodyPr/>
        <a:lstStyle/>
        <a:p>
          <a:endParaRPr lang="en-US"/>
        </a:p>
      </dgm:t>
    </dgm:pt>
    <dgm:pt modelId="{DDE214AE-EE37-4A11-A664-1BBB1F3F3E21}" type="parTrans" cxnId="{BB7A43FD-8730-4070-969A-95E69F74F10B}">
      <dgm:prSet/>
      <dgm:spPr/>
      <dgm:t>
        <a:bodyPr/>
        <a:lstStyle/>
        <a:p>
          <a:endParaRPr lang="en-US"/>
        </a:p>
      </dgm:t>
    </dgm:pt>
    <dgm:pt modelId="{77B54BDE-5A15-46E5-BA27-833DBC3F99F8}">
      <dgm:prSet phldrT="[Text]" custT="1"/>
      <dgm:spPr/>
      <dgm:t>
        <a:bodyPr/>
        <a:lstStyle/>
        <a:p>
          <a:r>
            <a:rPr lang="en-US" sz="2600">
              <a:latin typeface="Tahoma" panose="020B0604030504040204" pitchFamily="34" charset="0"/>
              <a:ea typeface="Tahoma" panose="020B0604030504040204" pitchFamily="34" charset="0"/>
              <a:cs typeface="Tahoma" panose="020B0604030504040204" pitchFamily="34" charset="0"/>
            </a:rPr>
            <a:t>Job </a:t>
          </a:r>
        </a:p>
      </dgm:t>
    </dgm:pt>
    <dgm:pt modelId="{56513D29-5884-42BE-B840-330E70E06867}" type="parTrans" cxnId="{DF30DF62-C2EA-4762-9409-CEBCEFE49072}">
      <dgm:prSet/>
      <dgm:spPr/>
      <dgm:t>
        <a:bodyPr/>
        <a:lstStyle/>
        <a:p>
          <a:endParaRPr lang="en-US"/>
        </a:p>
      </dgm:t>
    </dgm:pt>
    <dgm:pt modelId="{4176B7BB-DE55-47AD-B896-71D576E91E1C}" type="sibTrans" cxnId="{DF30DF62-C2EA-4762-9409-CEBCEFE49072}">
      <dgm:prSet/>
      <dgm:spPr/>
      <dgm:t>
        <a:bodyPr/>
        <a:lstStyle/>
        <a:p>
          <a:endParaRPr lang="en-US"/>
        </a:p>
      </dgm:t>
    </dgm:pt>
    <dgm:pt modelId="{416980D4-B1FF-43C1-B109-D12F528280FC}" type="pres">
      <dgm:prSet presAssocID="{30FC4413-7B46-4BDA-8702-E60302E36EC4}" presName="Name0" presStyleCnt="0">
        <dgm:presLayoutVars>
          <dgm:dir/>
          <dgm:resizeHandles val="exact"/>
        </dgm:presLayoutVars>
      </dgm:prSet>
      <dgm:spPr/>
    </dgm:pt>
    <dgm:pt modelId="{CBE9242F-686C-4672-9563-5C068F06C6F4}" type="pres">
      <dgm:prSet presAssocID="{B6C3ECB9-DA80-48F3-9106-0210A50B3FEF}" presName="node" presStyleLbl="node1" presStyleIdx="0" presStyleCnt="4">
        <dgm:presLayoutVars>
          <dgm:bulletEnabled val="1"/>
        </dgm:presLayoutVars>
      </dgm:prSet>
      <dgm:spPr/>
    </dgm:pt>
    <dgm:pt modelId="{3D0E6F69-0831-4562-AE72-84B0847D6C5A}" type="pres">
      <dgm:prSet presAssocID="{82509493-FC73-4DA0-A0DC-59183C4EDC5B}" presName="sibTrans" presStyleLbl="sibTrans2D1" presStyleIdx="0" presStyleCnt="3"/>
      <dgm:spPr/>
    </dgm:pt>
    <dgm:pt modelId="{FF36026B-9593-4034-BC63-0F209A4FCB4C}" type="pres">
      <dgm:prSet presAssocID="{82509493-FC73-4DA0-A0DC-59183C4EDC5B}" presName="connectorText" presStyleLbl="sibTrans2D1" presStyleIdx="0" presStyleCnt="3"/>
      <dgm:spPr/>
    </dgm:pt>
    <dgm:pt modelId="{187DAFFD-AA3B-4C45-AC5C-0084E009CCDC}" type="pres">
      <dgm:prSet presAssocID="{1FBEC1A2-4C80-4075-9969-7FFAE59C46B1}" presName="node" presStyleLbl="node1" presStyleIdx="1" presStyleCnt="4">
        <dgm:presLayoutVars>
          <dgm:bulletEnabled val="1"/>
        </dgm:presLayoutVars>
      </dgm:prSet>
      <dgm:spPr/>
    </dgm:pt>
    <dgm:pt modelId="{473469BA-118F-4D1A-A80F-6109AF58B797}" type="pres">
      <dgm:prSet presAssocID="{62743A05-7CB2-467F-8D39-A0117BED8E8F}" presName="sibTrans" presStyleLbl="sibTrans2D1" presStyleIdx="1" presStyleCnt="3"/>
      <dgm:spPr/>
    </dgm:pt>
    <dgm:pt modelId="{5CC631CF-A518-45A6-9CA3-EF1EC0702F7E}" type="pres">
      <dgm:prSet presAssocID="{62743A05-7CB2-467F-8D39-A0117BED8E8F}" presName="connectorText" presStyleLbl="sibTrans2D1" presStyleIdx="1" presStyleCnt="3"/>
      <dgm:spPr/>
    </dgm:pt>
    <dgm:pt modelId="{E8D5CD48-C57A-4BE6-B0FF-BC4D43884D60}" type="pres">
      <dgm:prSet presAssocID="{52F69267-E737-443C-9F58-6BE39EB1671A}" presName="node" presStyleLbl="node1" presStyleIdx="2" presStyleCnt="4">
        <dgm:presLayoutVars>
          <dgm:bulletEnabled val="1"/>
        </dgm:presLayoutVars>
      </dgm:prSet>
      <dgm:spPr/>
    </dgm:pt>
    <dgm:pt modelId="{33821162-B021-4BF4-8F1D-BB35D4109703}" type="pres">
      <dgm:prSet presAssocID="{6842D35D-F916-410B-8670-791E5860DEDF}" presName="sibTrans" presStyleLbl="sibTrans2D1" presStyleIdx="2" presStyleCnt="3"/>
      <dgm:spPr/>
    </dgm:pt>
    <dgm:pt modelId="{4EC2C79C-6D1E-4B1C-B2EA-3A8C568991E7}" type="pres">
      <dgm:prSet presAssocID="{6842D35D-F916-410B-8670-791E5860DEDF}" presName="connectorText" presStyleLbl="sibTrans2D1" presStyleIdx="2" presStyleCnt="3"/>
      <dgm:spPr/>
    </dgm:pt>
    <dgm:pt modelId="{657F3DDF-BF16-4813-AE48-B151E6354549}" type="pres">
      <dgm:prSet presAssocID="{77B54BDE-5A15-46E5-BA27-833DBC3F99F8}" presName="node" presStyleLbl="node1" presStyleIdx="3" presStyleCnt="4">
        <dgm:presLayoutVars>
          <dgm:bulletEnabled val="1"/>
        </dgm:presLayoutVars>
      </dgm:prSet>
      <dgm:spPr/>
    </dgm:pt>
  </dgm:ptLst>
  <dgm:cxnLst>
    <dgm:cxn modelId="{CB318C07-CE73-4FEE-B90C-76E779741BD0}" type="presOf" srcId="{82509493-FC73-4DA0-A0DC-59183C4EDC5B}" destId="{FF36026B-9593-4034-BC63-0F209A4FCB4C}" srcOrd="1" destOrd="0" presId="urn:microsoft.com/office/officeart/2005/8/layout/process1"/>
    <dgm:cxn modelId="{74866E29-3DFB-49B0-A85D-88E1085FD19A}" type="presOf" srcId="{B6C3ECB9-DA80-48F3-9106-0210A50B3FEF}" destId="{CBE9242F-686C-4672-9563-5C068F06C6F4}" srcOrd="0" destOrd="0" presId="urn:microsoft.com/office/officeart/2005/8/layout/process1"/>
    <dgm:cxn modelId="{EA526C5D-3A45-45FF-8338-55BAACB74CF8}" type="presOf" srcId="{77B54BDE-5A15-46E5-BA27-833DBC3F99F8}" destId="{657F3DDF-BF16-4813-AE48-B151E6354549}" srcOrd="0" destOrd="0" presId="urn:microsoft.com/office/officeart/2005/8/layout/process1"/>
    <dgm:cxn modelId="{5787B142-D23A-426E-B474-B77CA8729943}" type="presOf" srcId="{6842D35D-F916-410B-8670-791E5860DEDF}" destId="{4EC2C79C-6D1E-4B1C-B2EA-3A8C568991E7}" srcOrd="1" destOrd="0" presId="urn:microsoft.com/office/officeart/2005/8/layout/process1"/>
    <dgm:cxn modelId="{DF30DF62-C2EA-4762-9409-CEBCEFE49072}" srcId="{30FC4413-7B46-4BDA-8702-E60302E36EC4}" destId="{77B54BDE-5A15-46E5-BA27-833DBC3F99F8}" srcOrd="3" destOrd="0" parTransId="{56513D29-5884-42BE-B840-330E70E06867}" sibTransId="{4176B7BB-DE55-47AD-B896-71D576E91E1C}"/>
    <dgm:cxn modelId="{CFAA3365-BBE7-443A-B719-54C5C596308D}" type="presOf" srcId="{52F69267-E737-443C-9F58-6BE39EB1671A}" destId="{E8D5CD48-C57A-4BE6-B0FF-BC4D43884D60}" srcOrd="0" destOrd="0" presId="urn:microsoft.com/office/officeart/2005/8/layout/process1"/>
    <dgm:cxn modelId="{11AE0649-4EEC-4433-B389-984FB6153D62}" srcId="{30FC4413-7B46-4BDA-8702-E60302E36EC4}" destId="{52F69267-E737-443C-9F58-6BE39EB1671A}" srcOrd="2" destOrd="0" parTransId="{55838567-9545-4D43-9722-A692EBA87581}" sibTransId="{6842D35D-F916-410B-8670-791E5860DEDF}"/>
    <dgm:cxn modelId="{1D9F3A7B-1044-4053-B98D-D51042885EBB}" type="presOf" srcId="{1FBEC1A2-4C80-4075-9969-7FFAE59C46B1}" destId="{187DAFFD-AA3B-4C45-AC5C-0084E009CCDC}" srcOrd="0" destOrd="0" presId="urn:microsoft.com/office/officeart/2005/8/layout/process1"/>
    <dgm:cxn modelId="{2DC41584-DEE9-4B77-B3FC-8AF6840A24FE}" type="presOf" srcId="{30FC4413-7B46-4BDA-8702-E60302E36EC4}" destId="{416980D4-B1FF-43C1-B109-D12F528280FC}" srcOrd="0" destOrd="0" presId="urn:microsoft.com/office/officeart/2005/8/layout/process1"/>
    <dgm:cxn modelId="{76E278A3-8265-4FC2-8857-99BDAFC9344E}" type="presOf" srcId="{62743A05-7CB2-467F-8D39-A0117BED8E8F}" destId="{5CC631CF-A518-45A6-9CA3-EF1EC0702F7E}" srcOrd="1" destOrd="0" presId="urn:microsoft.com/office/officeart/2005/8/layout/process1"/>
    <dgm:cxn modelId="{1DAE1FB7-1636-477F-9D92-B47CEF770CB2}" type="presOf" srcId="{62743A05-7CB2-467F-8D39-A0117BED8E8F}" destId="{473469BA-118F-4D1A-A80F-6109AF58B797}" srcOrd="0" destOrd="0" presId="urn:microsoft.com/office/officeart/2005/8/layout/process1"/>
    <dgm:cxn modelId="{A8F59AC1-81AA-4A00-AB49-B45A236D8B49}" type="presOf" srcId="{82509493-FC73-4DA0-A0DC-59183C4EDC5B}" destId="{3D0E6F69-0831-4562-AE72-84B0847D6C5A}" srcOrd="0" destOrd="0" presId="urn:microsoft.com/office/officeart/2005/8/layout/process1"/>
    <dgm:cxn modelId="{2BAF9FC7-4DBC-44ED-B19E-19FFF850D08D}" type="presOf" srcId="{6842D35D-F916-410B-8670-791E5860DEDF}" destId="{33821162-B021-4BF4-8F1D-BB35D4109703}" srcOrd="0" destOrd="0" presId="urn:microsoft.com/office/officeart/2005/8/layout/process1"/>
    <dgm:cxn modelId="{950A1ECE-EE4B-4FFF-B2DC-96BF3A00FC74}" srcId="{30FC4413-7B46-4BDA-8702-E60302E36EC4}" destId="{B6C3ECB9-DA80-48F3-9106-0210A50B3FEF}" srcOrd="0" destOrd="0" parTransId="{49B822FC-D6F8-4A2B-93BE-AEE064A2782E}" sibTransId="{82509493-FC73-4DA0-A0DC-59183C4EDC5B}"/>
    <dgm:cxn modelId="{BB7A43FD-8730-4070-969A-95E69F74F10B}" srcId="{30FC4413-7B46-4BDA-8702-E60302E36EC4}" destId="{1FBEC1A2-4C80-4075-9969-7FFAE59C46B1}" srcOrd="1" destOrd="0" parTransId="{DDE214AE-EE37-4A11-A664-1BBB1F3F3E21}" sibTransId="{62743A05-7CB2-467F-8D39-A0117BED8E8F}"/>
    <dgm:cxn modelId="{92C1EA77-44A0-4DC5-99A9-3157869F461B}" type="presParOf" srcId="{416980D4-B1FF-43C1-B109-D12F528280FC}" destId="{CBE9242F-686C-4672-9563-5C068F06C6F4}" srcOrd="0" destOrd="0" presId="urn:microsoft.com/office/officeart/2005/8/layout/process1"/>
    <dgm:cxn modelId="{19A3E096-32E9-4304-B263-F093CD26EC7B}" type="presParOf" srcId="{416980D4-B1FF-43C1-B109-D12F528280FC}" destId="{3D0E6F69-0831-4562-AE72-84B0847D6C5A}" srcOrd="1" destOrd="0" presId="urn:microsoft.com/office/officeart/2005/8/layout/process1"/>
    <dgm:cxn modelId="{B1335B42-33CF-4E64-AA2B-60818E8155A1}" type="presParOf" srcId="{3D0E6F69-0831-4562-AE72-84B0847D6C5A}" destId="{FF36026B-9593-4034-BC63-0F209A4FCB4C}" srcOrd="0" destOrd="0" presId="urn:microsoft.com/office/officeart/2005/8/layout/process1"/>
    <dgm:cxn modelId="{05B80E50-B7FB-4A5C-8420-88E265664DDA}" type="presParOf" srcId="{416980D4-B1FF-43C1-B109-D12F528280FC}" destId="{187DAFFD-AA3B-4C45-AC5C-0084E009CCDC}" srcOrd="2" destOrd="0" presId="urn:microsoft.com/office/officeart/2005/8/layout/process1"/>
    <dgm:cxn modelId="{E2CE9EED-6679-4F0D-82FC-F16F7F0A4FBC}" type="presParOf" srcId="{416980D4-B1FF-43C1-B109-D12F528280FC}" destId="{473469BA-118F-4D1A-A80F-6109AF58B797}" srcOrd="3" destOrd="0" presId="urn:microsoft.com/office/officeart/2005/8/layout/process1"/>
    <dgm:cxn modelId="{8B0C43FD-8C36-4A5C-82AD-A19838C08828}" type="presParOf" srcId="{473469BA-118F-4D1A-A80F-6109AF58B797}" destId="{5CC631CF-A518-45A6-9CA3-EF1EC0702F7E}" srcOrd="0" destOrd="0" presId="urn:microsoft.com/office/officeart/2005/8/layout/process1"/>
    <dgm:cxn modelId="{77FFD69D-ECCA-435A-98D4-2922042A7B15}" type="presParOf" srcId="{416980D4-B1FF-43C1-B109-D12F528280FC}" destId="{E8D5CD48-C57A-4BE6-B0FF-BC4D43884D60}" srcOrd="4" destOrd="0" presId="urn:microsoft.com/office/officeart/2005/8/layout/process1"/>
    <dgm:cxn modelId="{62F1DD5F-26FD-4066-B8FE-2EBD9DADD698}" type="presParOf" srcId="{416980D4-B1FF-43C1-B109-D12F528280FC}" destId="{33821162-B021-4BF4-8F1D-BB35D4109703}" srcOrd="5" destOrd="0" presId="urn:microsoft.com/office/officeart/2005/8/layout/process1"/>
    <dgm:cxn modelId="{E093C623-44DF-40FF-AD36-970EAE61537A}" type="presParOf" srcId="{33821162-B021-4BF4-8F1D-BB35D4109703}" destId="{4EC2C79C-6D1E-4B1C-B2EA-3A8C568991E7}" srcOrd="0" destOrd="0" presId="urn:microsoft.com/office/officeart/2005/8/layout/process1"/>
    <dgm:cxn modelId="{14A09F71-A305-4140-8F70-17A49A6EF293}" type="presParOf" srcId="{416980D4-B1FF-43C1-B109-D12F528280FC}" destId="{657F3DDF-BF16-4813-AE48-B151E6354549}"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6261B1-1448-46F7-8924-A50E6404AB5A}"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2DCD26F2-3DB5-4678-B857-F204FA275F7F}">
      <dgm:prSet/>
      <dgm:spPr>
        <a:solidFill>
          <a:schemeClr val="accent2">
            <a:lumMod val="40000"/>
            <a:lumOff val="6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Your office</a:t>
          </a:r>
        </a:p>
      </dgm:t>
    </dgm:pt>
    <dgm:pt modelId="{4FE220E0-1D0A-4681-B694-CAFE5A0EDDAC}" type="parTrans" cxnId="{3AED12C5-2AEC-4958-84A7-BBE37177E509}">
      <dgm:prSet/>
      <dgm:spPr/>
      <dgm:t>
        <a:bodyPr/>
        <a:lstStyle/>
        <a:p>
          <a:endParaRPr lang="en-US"/>
        </a:p>
      </dgm:t>
    </dgm:pt>
    <dgm:pt modelId="{3D69A3E9-1671-4D63-9A1B-754AF6F6139E}" type="sibTrans" cxnId="{3AED12C5-2AEC-4958-84A7-BBE37177E509}">
      <dgm:prSet/>
      <dgm:spPr/>
      <dgm:t>
        <a:bodyPr/>
        <a:lstStyle/>
        <a:p>
          <a:endParaRPr lang="en-US"/>
        </a:p>
      </dgm:t>
    </dgm:pt>
    <dgm:pt modelId="{2C6F2DD7-3261-4A55-A45B-E60853F84614}">
      <dgm:prSet/>
      <dgm:spPr>
        <a:solidFill>
          <a:schemeClr val="accent4">
            <a:lumMod val="60000"/>
            <a:lumOff val="4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The ADT/other day program center</a:t>
          </a:r>
        </a:p>
      </dgm:t>
    </dgm:pt>
    <dgm:pt modelId="{1FA9DE5D-663E-441D-87C2-DB7E9C441BC9}" type="parTrans" cxnId="{B4EF8844-2F5A-467E-9AFE-AA050840FC7B}">
      <dgm:prSet/>
      <dgm:spPr/>
      <dgm:t>
        <a:bodyPr/>
        <a:lstStyle/>
        <a:p>
          <a:endParaRPr lang="en-US"/>
        </a:p>
      </dgm:t>
    </dgm:pt>
    <dgm:pt modelId="{780A8499-97BE-44AB-BBB9-4771F51A1D85}" type="sibTrans" cxnId="{B4EF8844-2F5A-467E-9AFE-AA050840FC7B}">
      <dgm:prSet/>
      <dgm:spPr/>
      <dgm:t>
        <a:bodyPr/>
        <a:lstStyle/>
        <a:p>
          <a:endParaRPr lang="en-US"/>
        </a:p>
      </dgm:t>
    </dgm:pt>
    <dgm:pt modelId="{931DAE76-3645-41B4-8C58-E80A8ED104C9}">
      <dgm:prSet/>
      <dgm:spPr>
        <a:solidFill>
          <a:schemeClr val="accent3">
            <a:lumMod val="40000"/>
            <a:lumOff val="6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Just asking questions from the PCEP/Career Profile – NOT a form to fill out on the first day</a:t>
          </a:r>
        </a:p>
      </dgm:t>
    </dgm:pt>
    <dgm:pt modelId="{F2DB6F40-FEF6-4021-AFF9-9140CC24BB54}" type="parTrans" cxnId="{0F2BA762-B1EA-46B1-B2DE-D3FA6BB323EE}">
      <dgm:prSet/>
      <dgm:spPr/>
      <dgm:t>
        <a:bodyPr/>
        <a:lstStyle/>
        <a:p>
          <a:endParaRPr lang="en-US"/>
        </a:p>
      </dgm:t>
    </dgm:pt>
    <dgm:pt modelId="{5628FD23-37A2-43FD-B026-8DCCB0DB0427}" type="sibTrans" cxnId="{0F2BA762-B1EA-46B1-B2DE-D3FA6BB323EE}">
      <dgm:prSet/>
      <dgm:spPr/>
      <dgm:t>
        <a:bodyPr/>
        <a:lstStyle/>
        <a:p>
          <a:endParaRPr lang="en-US"/>
        </a:p>
      </dgm:t>
    </dgm:pt>
    <dgm:pt modelId="{987596F7-3B42-4173-BF98-BA087E2FB077}" type="pres">
      <dgm:prSet presAssocID="{C96261B1-1448-46F7-8924-A50E6404AB5A}" presName="linear" presStyleCnt="0">
        <dgm:presLayoutVars>
          <dgm:animLvl val="lvl"/>
          <dgm:resizeHandles val="exact"/>
        </dgm:presLayoutVars>
      </dgm:prSet>
      <dgm:spPr/>
    </dgm:pt>
    <dgm:pt modelId="{A5487730-ED31-4BD7-8BE2-F2A4E799F4C1}" type="pres">
      <dgm:prSet presAssocID="{2DCD26F2-3DB5-4678-B857-F204FA275F7F}" presName="parentText" presStyleLbl="node1" presStyleIdx="0" presStyleCnt="3">
        <dgm:presLayoutVars>
          <dgm:chMax val="0"/>
          <dgm:bulletEnabled val="1"/>
        </dgm:presLayoutVars>
      </dgm:prSet>
      <dgm:spPr/>
    </dgm:pt>
    <dgm:pt modelId="{392F015B-C162-43E2-8B86-536DBD4FC7DC}" type="pres">
      <dgm:prSet presAssocID="{3D69A3E9-1671-4D63-9A1B-754AF6F6139E}" presName="spacer" presStyleCnt="0"/>
      <dgm:spPr/>
    </dgm:pt>
    <dgm:pt modelId="{C0321E6E-D5F9-494B-B7BC-0D384D20035D}" type="pres">
      <dgm:prSet presAssocID="{2C6F2DD7-3261-4A55-A45B-E60853F84614}" presName="parentText" presStyleLbl="node1" presStyleIdx="1" presStyleCnt="3">
        <dgm:presLayoutVars>
          <dgm:chMax val="0"/>
          <dgm:bulletEnabled val="1"/>
        </dgm:presLayoutVars>
      </dgm:prSet>
      <dgm:spPr/>
    </dgm:pt>
    <dgm:pt modelId="{16171F81-4C04-4ADF-9263-FD52E357B7A2}" type="pres">
      <dgm:prSet presAssocID="{780A8499-97BE-44AB-BBB9-4771F51A1D85}" presName="spacer" presStyleCnt="0"/>
      <dgm:spPr/>
    </dgm:pt>
    <dgm:pt modelId="{2E814497-13EE-4CFD-8712-6FEB9A6DBE31}" type="pres">
      <dgm:prSet presAssocID="{931DAE76-3645-41B4-8C58-E80A8ED104C9}" presName="parentText" presStyleLbl="node1" presStyleIdx="2" presStyleCnt="3">
        <dgm:presLayoutVars>
          <dgm:chMax val="0"/>
          <dgm:bulletEnabled val="1"/>
        </dgm:presLayoutVars>
      </dgm:prSet>
      <dgm:spPr/>
    </dgm:pt>
  </dgm:ptLst>
  <dgm:cxnLst>
    <dgm:cxn modelId="{F1C27226-E30B-4C19-99E2-15F9CADAFBE0}" type="presOf" srcId="{C96261B1-1448-46F7-8924-A50E6404AB5A}" destId="{987596F7-3B42-4173-BF98-BA087E2FB077}" srcOrd="0" destOrd="0" presId="urn:microsoft.com/office/officeart/2005/8/layout/vList2"/>
    <dgm:cxn modelId="{BAEBC931-5CA2-4F12-A941-E55131A50E51}" type="presOf" srcId="{2C6F2DD7-3261-4A55-A45B-E60853F84614}" destId="{C0321E6E-D5F9-494B-B7BC-0D384D20035D}" srcOrd="0" destOrd="0" presId="urn:microsoft.com/office/officeart/2005/8/layout/vList2"/>
    <dgm:cxn modelId="{763CAD41-85FA-40B9-A885-754ACE39CED8}" type="presOf" srcId="{2DCD26F2-3DB5-4678-B857-F204FA275F7F}" destId="{A5487730-ED31-4BD7-8BE2-F2A4E799F4C1}" srcOrd="0" destOrd="0" presId="urn:microsoft.com/office/officeart/2005/8/layout/vList2"/>
    <dgm:cxn modelId="{0F2BA762-B1EA-46B1-B2DE-D3FA6BB323EE}" srcId="{C96261B1-1448-46F7-8924-A50E6404AB5A}" destId="{931DAE76-3645-41B4-8C58-E80A8ED104C9}" srcOrd="2" destOrd="0" parTransId="{F2DB6F40-FEF6-4021-AFF9-9140CC24BB54}" sibTransId="{5628FD23-37A2-43FD-B026-8DCCB0DB0427}"/>
    <dgm:cxn modelId="{B4EF8844-2F5A-467E-9AFE-AA050840FC7B}" srcId="{C96261B1-1448-46F7-8924-A50E6404AB5A}" destId="{2C6F2DD7-3261-4A55-A45B-E60853F84614}" srcOrd="1" destOrd="0" parTransId="{1FA9DE5D-663E-441D-87C2-DB7E9C441BC9}" sibTransId="{780A8499-97BE-44AB-BBB9-4771F51A1D85}"/>
    <dgm:cxn modelId="{237A9E70-8C2B-4618-BEDF-91ACB5A79179}" type="presOf" srcId="{931DAE76-3645-41B4-8C58-E80A8ED104C9}" destId="{2E814497-13EE-4CFD-8712-6FEB9A6DBE31}" srcOrd="0" destOrd="0" presId="urn:microsoft.com/office/officeart/2005/8/layout/vList2"/>
    <dgm:cxn modelId="{3AED12C5-2AEC-4958-84A7-BBE37177E509}" srcId="{C96261B1-1448-46F7-8924-A50E6404AB5A}" destId="{2DCD26F2-3DB5-4678-B857-F204FA275F7F}" srcOrd="0" destOrd="0" parTransId="{4FE220E0-1D0A-4681-B694-CAFE5A0EDDAC}" sibTransId="{3D69A3E9-1671-4D63-9A1B-754AF6F6139E}"/>
    <dgm:cxn modelId="{DFB7BCE7-C7A1-4095-ACA7-80BCF744BB7B}" type="presParOf" srcId="{987596F7-3B42-4173-BF98-BA087E2FB077}" destId="{A5487730-ED31-4BD7-8BE2-F2A4E799F4C1}" srcOrd="0" destOrd="0" presId="urn:microsoft.com/office/officeart/2005/8/layout/vList2"/>
    <dgm:cxn modelId="{C47354E8-8E05-4788-8AA5-D2C28B94C24A}" type="presParOf" srcId="{987596F7-3B42-4173-BF98-BA087E2FB077}" destId="{392F015B-C162-43E2-8B86-536DBD4FC7DC}" srcOrd="1" destOrd="0" presId="urn:microsoft.com/office/officeart/2005/8/layout/vList2"/>
    <dgm:cxn modelId="{EF56FC02-D450-4D49-8544-3F1ADF982364}" type="presParOf" srcId="{987596F7-3B42-4173-BF98-BA087E2FB077}" destId="{C0321E6E-D5F9-494B-B7BC-0D384D20035D}" srcOrd="2" destOrd="0" presId="urn:microsoft.com/office/officeart/2005/8/layout/vList2"/>
    <dgm:cxn modelId="{8C16245D-B395-4D66-89A1-6C93DB761664}" type="presParOf" srcId="{987596F7-3B42-4173-BF98-BA087E2FB077}" destId="{16171F81-4C04-4ADF-9263-FD52E357B7A2}" srcOrd="3" destOrd="0" presId="urn:microsoft.com/office/officeart/2005/8/layout/vList2"/>
    <dgm:cxn modelId="{0CCBCD4C-F76B-4D19-95E9-D202CE0B70FC}" type="presParOf" srcId="{987596F7-3B42-4173-BF98-BA087E2FB077}" destId="{2E814497-13EE-4CFD-8712-6FEB9A6DBE3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570B61A-7F56-4069-BC5E-897C652152F0}" type="doc">
      <dgm:prSet loTypeId="urn:microsoft.com/office/officeart/2005/8/layout/arrow5" loCatId="relationship" qsTypeId="urn:microsoft.com/office/officeart/2005/8/quickstyle/simple4" qsCatId="simple" csTypeId="urn:microsoft.com/office/officeart/2005/8/colors/colorful1" csCatId="colorful" phldr="1"/>
      <dgm:spPr/>
      <dgm:t>
        <a:bodyPr/>
        <a:lstStyle/>
        <a:p>
          <a:endParaRPr lang="en-US"/>
        </a:p>
      </dgm:t>
    </dgm:pt>
    <dgm:pt modelId="{BAAD3226-9EF0-4D3F-92BB-36BFB5B70C40}">
      <dgm:prSet custT="1"/>
      <dgm:spPr>
        <a:solidFill>
          <a:schemeClr val="accent2">
            <a:lumMod val="75000"/>
          </a:schemeClr>
        </a:solidFill>
      </dgm:spPr>
      <dgm:t>
        <a:bodyPr/>
        <a:lstStyle/>
        <a:p>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 </a:t>
          </a:r>
        </a:p>
      </dgm:t>
    </dgm:pt>
    <dgm:pt modelId="{C573AF5B-5466-43F5-9D4A-510E9D2BEF0E}" type="parTrans" cxnId="{1BCB3CCC-1C8D-4552-8613-1590668888A8}">
      <dgm:prSet/>
      <dgm:spPr/>
      <dgm:t>
        <a:bodyPr/>
        <a:lstStyle/>
        <a:p>
          <a:endParaRPr lang="en-US"/>
        </a:p>
      </dgm:t>
    </dgm:pt>
    <dgm:pt modelId="{FE9300E5-7C85-4F68-9B26-3746E0302D89}" type="sibTrans" cxnId="{1BCB3CCC-1C8D-4552-8613-1590668888A8}">
      <dgm:prSet/>
      <dgm:spPr/>
      <dgm:t>
        <a:bodyPr/>
        <a:lstStyle/>
        <a:p>
          <a:endParaRPr lang="en-US"/>
        </a:p>
      </dgm:t>
    </dgm:pt>
    <dgm:pt modelId="{2F484B20-A427-42DD-9F16-4E06120B1E8B}">
      <dgm:prSet custT="1"/>
      <dgm:spPr>
        <a:solidFill>
          <a:schemeClr val="bg2">
            <a:lumMod val="20000"/>
            <a:lumOff val="80000"/>
          </a:schemeClr>
        </a:solidFill>
      </dgm:spPr>
      <dgm:t>
        <a:bodyPr/>
        <a:lstStyle/>
        <a:p>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Respectful</a:t>
          </a:r>
        </a:p>
      </dgm:t>
    </dgm:pt>
    <dgm:pt modelId="{EA3D2321-585F-4BA1-8D47-B88116E767B8}" type="parTrans" cxnId="{3BCB5764-EDE5-4317-8CC6-E9E5FDB6CC60}">
      <dgm:prSet/>
      <dgm:spPr/>
      <dgm:t>
        <a:bodyPr/>
        <a:lstStyle/>
        <a:p>
          <a:endParaRPr lang="en-US"/>
        </a:p>
      </dgm:t>
    </dgm:pt>
    <dgm:pt modelId="{F874ADAC-79F8-4ED1-A636-CD4E9DAAC382}" type="sibTrans" cxnId="{3BCB5764-EDE5-4317-8CC6-E9E5FDB6CC60}">
      <dgm:prSet/>
      <dgm:spPr/>
      <dgm:t>
        <a:bodyPr/>
        <a:lstStyle/>
        <a:p>
          <a:endParaRPr lang="en-US"/>
        </a:p>
      </dgm:t>
    </dgm:pt>
    <dgm:pt modelId="{EF982930-7536-426A-9253-F4EF0EB3B315}">
      <dgm:prSet custT="1"/>
      <dgm:spPr/>
      <dgm:t>
        <a:bodyPr/>
        <a:lstStyle/>
        <a:p>
          <a:endParaRPr lang="en-US" sz="18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109B250-48EE-40A6-8B9C-41FA17001A0E}" type="parTrans" cxnId="{035A71BB-110A-4298-A20D-B234245A8854}">
      <dgm:prSet/>
      <dgm:spPr/>
      <dgm:t>
        <a:bodyPr/>
        <a:lstStyle/>
        <a:p>
          <a:endParaRPr lang="en-US"/>
        </a:p>
      </dgm:t>
    </dgm:pt>
    <dgm:pt modelId="{010EF728-564F-4E0C-B8A3-567E8985C4B3}" type="sibTrans" cxnId="{035A71BB-110A-4298-A20D-B234245A8854}">
      <dgm:prSet/>
      <dgm:spPr/>
      <dgm:t>
        <a:bodyPr/>
        <a:lstStyle/>
        <a:p>
          <a:endParaRPr lang="en-US"/>
        </a:p>
      </dgm:t>
    </dgm:pt>
    <dgm:pt modelId="{6CE0B80E-A964-4C1A-BC9C-1A3DA78A9056}">
      <dgm:prSet custT="1"/>
      <dgm:spPr>
        <a:solidFill>
          <a:schemeClr val="accent1">
            <a:lumMod val="60000"/>
            <a:lumOff val="40000"/>
          </a:schemeClr>
        </a:solidFill>
      </dgm:spPr>
      <dgm:t>
        <a:bodyPr/>
        <a:lstStyle/>
        <a:p>
          <a:endParaRPr lang="en-US" sz="180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7F96BA4-6A4D-4532-97B7-A406354075D6}" type="parTrans" cxnId="{0175C626-4070-4E06-AE3F-B70F5677C654}">
      <dgm:prSet/>
      <dgm:spPr/>
      <dgm:t>
        <a:bodyPr/>
        <a:lstStyle/>
        <a:p>
          <a:endParaRPr lang="en-US"/>
        </a:p>
      </dgm:t>
    </dgm:pt>
    <dgm:pt modelId="{F46DB3B7-FCB1-46B1-8CDF-3703CFDDA049}" type="sibTrans" cxnId="{0175C626-4070-4E06-AE3F-B70F5677C654}">
      <dgm:prSet/>
      <dgm:spPr/>
      <dgm:t>
        <a:bodyPr/>
        <a:lstStyle/>
        <a:p>
          <a:endParaRPr lang="en-US"/>
        </a:p>
      </dgm:t>
    </dgm:pt>
    <dgm:pt modelId="{6F224917-BC34-4DDB-B57F-A607EAD77DC5}">
      <dgm:prSet custT="1"/>
      <dgm:spPr>
        <a:solidFill>
          <a:schemeClr val="accent6">
            <a:lumMod val="40000"/>
            <a:lumOff val="60000"/>
          </a:schemeClr>
        </a:solidFill>
      </dgm:spPr>
      <dgm:t>
        <a:bodyPr/>
        <a:lstStyle/>
        <a:p>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Plan to share with the job seeker and family/guardian</a:t>
          </a:r>
        </a:p>
      </dgm:t>
    </dgm:pt>
    <dgm:pt modelId="{8C9BEF8A-5ABC-49FF-BA1F-71CD4ADFEDE4}" type="parTrans" cxnId="{19776AB1-55F9-4213-84F3-23633E0FD9F2}">
      <dgm:prSet/>
      <dgm:spPr/>
      <dgm:t>
        <a:bodyPr/>
        <a:lstStyle/>
        <a:p>
          <a:endParaRPr lang="en-US"/>
        </a:p>
      </dgm:t>
    </dgm:pt>
    <dgm:pt modelId="{A512603E-A4CE-44FD-B627-CBA6C5194C4F}" type="sibTrans" cxnId="{19776AB1-55F9-4213-84F3-23633E0FD9F2}">
      <dgm:prSet/>
      <dgm:spPr/>
      <dgm:t>
        <a:bodyPr/>
        <a:lstStyle/>
        <a:p>
          <a:endParaRPr lang="en-US"/>
        </a:p>
      </dgm:t>
    </dgm:pt>
    <dgm:pt modelId="{9021A18B-E822-4820-98C2-ED322A5A8D0F}" type="pres">
      <dgm:prSet presAssocID="{8570B61A-7F56-4069-BC5E-897C652152F0}" presName="diagram" presStyleCnt="0">
        <dgm:presLayoutVars>
          <dgm:dir/>
          <dgm:resizeHandles val="exact"/>
        </dgm:presLayoutVars>
      </dgm:prSet>
      <dgm:spPr/>
    </dgm:pt>
    <dgm:pt modelId="{72F7C604-3A90-4789-BBFA-B2965489DBFA}" type="pres">
      <dgm:prSet presAssocID="{BAAD3226-9EF0-4D3F-92BB-36BFB5B70C40}" presName="arrow" presStyleLbl="node1" presStyleIdx="0" presStyleCnt="5">
        <dgm:presLayoutVars>
          <dgm:bulletEnabled val="1"/>
        </dgm:presLayoutVars>
      </dgm:prSet>
      <dgm:spPr/>
    </dgm:pt>
    <dgm:pt modelId="{3AD1E531-2DCA-442C-95FB-BBBF4F8B8A4F}" type="pres">
      <dgm:prSet presAssocID="{2F484B20-A427-42DD-9F16-4E06120B1E8B}" presName="arrow" presStyleLbl="node1" presStyleIdx="1" presStyleCnt="5">
        <dgm:presLayoutVars>
          <dgm:bulletEnabled val="1"/>
        </dgm:presLayoutVars>
      </dgm:prSet>
      <dgm:spPr/>
    </dgm:pt>
    <dgm:pt modelId="{29EE03AD-9C61-4711-A136-F6E2AD044D8F}" type="pres">
      <dgm:prSet presAssocID="{EF982930-7536-426A-9253-F4EF0EB3B315}" presName="arrow" presStyleLbl="node1" presStyleIdx="2" presStyleCnt="5">
        <dgm:presLayoutVars>
          <dgm:bulletEnabled val="1"/>
        </dgm:presLayoutVars>
      </dgm:prSet>
      <dgm:spPr/>
    </dgm:pt>
    <dgm:pt modelId="{B762B88F-2F1B-4EB7-97A3-AB6D44BE6BC0}" type="pres">
      <dgm:prSet presAssocID="{6CE0B80E-A964-4C1A-BC9C-1A3DA78A9056}" presName="arrow" presStyleLbl="node1" presStyleIdx="3" presStyleCnt="5">
        <dgm:presLayoutVars>
          <dgm:bulletEnabled val="1"/>
        </dgm:presLayoutVars>
      </dgm:prSet>
      <dgm:spPr/>
    </dgm:pt>
    <dgm:pt modelId="{139E3211-EF49-4F24-B08F-0EB488ED1B9A}" type="pres">
      <dgm:prSet presAssocID="{6F224917-BC34-4DDB-B57F-A607EAD77DC5}" presName="arrow" presStyleLbl="node1" presStyleIdx="4" presStyleCnt="5">
        <dgm:presLayoutVars>
          <dgm:bulletEnabled val="1"/>
        </dgm:presLayoutVars>
      </dgm:prSet>
      <dgm:spPr/>
    </dgm:pt>
  </dgm:ptLst>
  <dgm:cxnLst>
    <dgm:cxn modelId="{AFD6F414-5B74-44F0-8AF3-E85D45F31DDF}" type="presOf" srcId="{BAAD3226-9EF0-4D3F-92BB-36BFB5B70C40}" destId="{72F7C604-3A90-4789-BBFA-B2965489DBFA}" srcOrd="0" destOrd="0" presId="urn:microsoft.com/office/officeart/2005/8/layout/arrow5"/>
    <dgm:cxn modelId="{28391523-E00D-4CDF-A459-3E151E9424FE}" type="presOf" srcId="{6CE0B80E-A964-4C1A-BC9C-1A3DA78A9056}" destId="{B762B88F-2F1B-4EB7-97A3-AB6D44BE6BC0}" srcOrd="0" destOrd="0" presId="urn:microsoft.com/office/officeart/2005/8/layout/arrow5"/>
    <dgm:cxn modelId="{0175C626-4070-4E06-AE3F-B70F5677C654}" srcId="{8570B61A-7F56-4069-BC5E-897C652152F0}" destId="{6CE0B80E-A964-4C1A-BC9C-1A3DA78A9056}" srcOrd="3" destOrd="0" parTransId="{47F96BA4-6A4D-4532-97B7-A406354075D6}" sibTransId="{F46DB3B7-FCB1-46B1-8CDF-3703CFDDA049}"/>
    <dgm:cxn modelId="{3BCB5764-EDE5-4317-8CC6-E9E5FDB6CC60}" srcId="{8570B61A-7F56-4069-BC5E-897C652152F0}" destId="{2F484B20-A427-42DD-9F16-4E06120B1E8B}" srcOrd="1" destOrd="0" parTransId="{EA3D2321-585F-4BA1-8D47-B88116E767B8}" sibTransId="{F874ADAC-79F8-4ED1-A636-CD4E9DAAC382}"/>
    <dgm:cxn modelId="{9028AB65-6B58-4931-987E-FA576694CF4D}" type="presOf" srcId="{2F484B20-A427-42DD-9F16-4E06120B1E8B}" destId="{3AD1E531-2DCA-442C-95FB-BBBF4F8B8A4F}" srcOrd="0" destOrd="0" presId="urn:microsoft.com/office/officeart/2005/8/layout/arrow5"/>
    <dgm:cxn modelId="{F707AC6B-6F4C-41AA-8632-FBEEE0E5DBD1}" type="presOf" srcId="{EF982930-7536-426A-9253-F4EF0EB3B315}" destId="{29EE03AD-9C61-4711-A136-F6E2AD044D8F}" srcOrd="0" destOrd="0" presId="urn:microsoft.com/office/officeart/2005/8/layout/arrow5"/>
    <dgm:cxn modelId="{96EFEB82-0C80-4A18-824E-85BEFA8B60BD}" type="presOf" srcId="{6F224917-BC34-4DDB-B57F-A607EAD77DC5}" destId="{139E3211-EF49-4F24-B08F-0EB488ED1B9A}" srcOrd="0" destOrd="0" presId="urn:microsoft.com/office/officeart/2005/8/layout/arrow5"/>
    <dgm:cxn modelId="{13BA03A1-4CB1-45F8-A81A-600EFA56EA23}" type="presOf" srcId="{8570B61A-7F56-4069-BC5E-897C652152F0}" destId="{9021A18B-E822-4820-98C2-ED322A5A8D0F}" srcOrd="0" destOrd="0" presId="urn:microsoft.com/office/officeart/2005/8/layout/arrow5"/>
    <dgm:cxn modelId="{19776AB1-55F9-4213-84F3-23633E0FD9F2}" srcId="{8570B61A-7F56-4069-BC5E-897C652152F0}" destId="{6F224917-BC34-4DDB-B57F-A607EAD77DC5}" srcOrd="4" destOrd="0" parTransId="{8C9BEF8A-5ABC-49FF-BA1F-71CD4ADFEDE4}" sibTransId="{A512603E-A4CE-44FD-B627-CBA6C5194C4F}"/>
    <dgm:cxn modelId="{035A71BB-110A-4298-A20D-B234245A8854}" srcId="{8570B61A-7F56-4069-BC5E-897C652152F0}" destId="{EF982930-7536-426A-9253-F4EF0EB3B315}" srcOrd="2" destOrd="0" parTransId="{F109B250-48EE-40A6-8B9C-41FA17001A0E}" sibTransId="{010EF728-564F-4E0C-B8A3-567E8985C4B3}"/>
    <dgm:cxn modelId="{1BCB3CCC-1C8D-4552-8613-1590668888A8}" srcId="{8570B61A-7F56-4069-BC5E-897C652152F0}" destId="{BAAD3226-9EF0-4D3F-92BB-36BFB5B70C40}" srcOrd="0" destOrd="0" parTransId="{C573AF5B-5466-43F5-9D4A-510E9D2BEF0E}" sibTransId="{FE9300E5-7C85-4F68-9B26-3746E0302D89}"/>
    <dgm:cxn modelId="{F054998A-2EF6-415A-A580-4BA968D78E2A}" type="presParOf" srcId="{9021A18B-E822-4820-98C2-ED322A5A8D0F}" destId="{72F7C604-3A90-4789-BBFA-B2965489DBFA}" srcOrd="0" destOrd="0" presId="urn:microsoft.com/office/officeart/2005/8/layout/arrow5"/>
    <dgm:cxn modelId="{0434E34C-7099-4C40-AC14-E60D18431FED}" type="presParOf" srcId="{9021A18B-E822-4820-98C2-ED322A5A8D0F}" destId="{3AD1E531-2DCA-442C-95FB-BBBF4F8B8A4F}" srcOrd="1" destOrd="0" presId="urn:microsoft.com/office/officeart/2005/8/layout/arrow5"/>
    <dgm:cxn modelId="{92C2BFA5-6241-4906-92ED-89A117E97600}" type="presParOf" srcId="{9021A18B-E822-4820-98C2-ED322A5A8D0F}" destId="{29EE03AD-9C61-4711-A136-F6E2AD044D8F}" srcOrd="2" destOrd="0" presId="urn:microsoft.com/office/officeart/2005/8/layout/arrow5"/>
    <dgm:cxn modelId="{AC2A6864-454E-432E-A7B9-36A32E655468}" type="presParOf" srcId="{9021A18B-E822-4820-98C2-ED322A5A8D0F}" destId="{B762B88F-2F1B-4EB7-97A3-AB6D44BE6BC0}" srcOrd="3" destOrd="0" presId="urn:microsoft.com/office/officeart/2005/8/layout/arrow5"/>
    <dgm:cxn modelId="{5A0E2AB2-F9D9-4A08-9D5A-4502A574BA00}" type="presParOf" srcId="{9021A18B-E822-4820-98C2-ED322A5A8D0F}" destId="{139E3211-EF49-4F24-B08F-0EB488ED1B9A}" srcOrd="4"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63B3381-D0EF-4A55-9CEA-6F75EEC6F8A4}" type="doc">
      <dgm:prSet loTypeId="urn:microsoft.com/office/officeart/2005/8/layout/hierarchy1" loCatId="hierarchy" qsTypeId="urn:microsoft.com/office/officeart/2005/8/quickstyle/simple4" qsCatId="simple" csTypeId="urn:microsoft.com/office/officeart/2005/8/colors/colorful1" csCatId="colorful" phldr="1"/>
      <dgm:spPr/>
      <dgm:t>
        <a:bodyPr/>
        <a:lstStyle/>
        <a:p>
          <a:endParaRPr lang="en-US"/>
        </a:p>
      </dgm:t>
    </dgm:pt>
    <dgm:pt modelId="{9E34E66A-CD38-4CE8-BA54-1A17361ABF93}">
      <dgm:prSet/>
      <dgm:spPr/>
      <dgm:t>
        <a:bodyPr/>
        <a:lstStyle/>
        <a:p>
          <a:r>
            <a:rPr lang="en-US">
              <a:latin typeface="Tahoma" panose="020B0604030504040204" pitchFamily="34" charset="0"/>
              <a:ea typeface="Tahoma" panose="020B0604030504040204" pitchFamily="34" charset="0"/>
              <a:cs typeface="Tahoma" panose="020B0604030504040204" pitchFamily="34" charset="0"/>
            </a:rPr>
            <a:t>When is this person at their best?</a:t>
          </a:r>
        </a:p>
      </dgm:t>
      <dgm:extLst>
        <a:ext uri="{E40237B7-FDA0-4F09-8148-C483321AD2D9}">
          <dgm14:cNvPr xmlns:dgm14="http://schemas.microsoft.com/office/drawing/2010/diagram" id="0" name="" descr="when is this person at their best?"/>
        </a:ext>
      </dgm:extLst>
    </dgm:pt>
    <dgm:pt modelId="{88EB839B-4D4B-40F2-8566-99839D1F969E}" type="parTrans" cxnId="{07726371-3EC3-4854-BC2D-0716DC0AEA41}">
      <dgm:prSet/>
      <dgm:spPr/>
      <dgm:t>
        <a:bodyPr/>
        <a:lstStyle/>
        <a:p>
          <a:endParaRPr lang="en-US"/>
        </a:p>
      </dgm:t>
    </dgm:pt>
    <dgm:pt modelId="{81C26415-EBFB-4C86-B257-02C632535A8B}" type="sibTrans" cxnId="{07726371-3EC3-4854-BC2D-0716DC0AEA41}">
      <dgm:prSet/>
      <dgm:spPr/>
      <dgm:t>
        <a:bodyPr/>
        <a:lstStyle/>
        <a:p>
          <a:endParaRPr lang="en-US"/>
        </a:p>
      </dgm:t>
    </dgm:pt>
    <dgm:pt modelId="{332AE1EB-2AD6-43F2-B429-1C8665F6B0A7}" type="pres">
      <dgm:prSet presAssocID="{E63B3381-D0EF-4A55-9CEA-6F75EEC6F8A4}" presName="hierChild1" presStyleCnt="0">
        <dgm:presLayoutVars>
          <dgm:chPref val="1"/>
          <dgm:dir/>
          <dgm:animOne val="branch"/>
          <dgm:animLvl val="lvl"/>
          <dgm:resizeHandles/>
        </dgm:presLayoutVars>
      </dgm:prSet>
      <dgm:spPr/>
    </dgm:pt>
    <dgm:pt modelId="{723F7265-C232-486F-A29B-808DE284928E}" type="pres">
      <dgm:prSet presAssocID="{9E34E66A-CD38-4CE8-BA54-1A17361ABF93}" presName="hierRoot1" presStyleCnt="0"/>
      <dgm:spPr/>
    </dgm:pt>
    <dgm:pt modelId="{B136D1FD-A215-4E23-8A1E-8A63377D3CC1}" type="pres">
      <dgm:prSet presAssocID="{9E34E66A-CD38-4CE8-BA54-1A17361ABF93}" presName="composite" presStyleCnt="0"/>
      <dgm:spPr/>
    </dgm:pt>
    <dgm:pt modelId="{128AA3EF-9637-4B0A-94DE-F37763B97FA8}" type="pres">
      <dgm:prSet presAssocID="{9E34E66A-CD38-4CE8-BA54-1A17361ABF93}" presName="background" presStyleLbl="node0" presStyleIdx="0" presStyleCnt="1"/>
      <dgm:spPr/>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E2D4A716-B447-4A4C-B686-85E8D41780C2}" type="pres">
      <dgm:prSet presAssocID="{9E34E66A-CD38-4CE8-BA54-1A17361ABF93}" presName="text" presStyleLbl="fgAcc0" presStyleIdx="0" presStyleCnt="1">
        <dgm:presLayoutVars>
          <dgm:chPref val="3"/>
        </dgm:presLayoutVars>
      </dgm:prSet>
      <dgm:spPr/>
    </dgm:pt>
    <dgm:pt modelId="{AE153352-3729-4723-89EF-052A9951B7EB}" type="pres">
      <dgm:prSet presAssocID="{9E34E66A-CD38-4CE8-BA54-1A17361ABF93}" presName="hierChild2" presStyleCnt="0"/>
      <dgm:spPr/>
    </dgm:pt>
  </dgm:ptLst>
  <dgm:cxnLst>
    <dgm:cxn modelId="{07726371-3EC3-4854-BC2D-0716DC0AEA41}" srcId="{E63B3381-D0EF-4A55-9CEA-6F75EEC6F8A4}" destId="{9E34E66A-CD38-4CE8-BA54-1A17361ABF93}" srcOrd="0" destOrd="0" parTransId="{88EB839B-4D4B-40F2-8566-99839D1F969E}" sibTransId="{81C26415-EBFB-4C86-B257-02C632535A8B}"/>
    <dgm:cxn modelId="{8A890BD4-EB2A-4D69-8BC9-C398132A858A}" type="presOf" srcId="{9E34E66A-CD38-4CE8-BA54-1A17361ABF93}" destId="{E2D4A716-B447-4A4C-B686-85E8D41780C2}" srcOrd="0" destOrd="0" presId="urn:microsoft.com/office/officeart/2005/8/layout/hierarchy1"/>
    <dgm:cxn modelId="{CC349EDA-4681-44FD-A234-DF417479A7A9}" type="presOf" srcId="{E63B3381-D0EF-4A55-9CEA-6F75EEC6F8A4}" destId="{332AE1EB-2AD6-43F2-B429-1C8665F6B0A7}" srcOrd="0" destOrd="0" presId="urn:microsoft.com/office/officeart/2005/8/layout/hierarchy1"/>
    <dgm:cxn modelId="{90B58EE0-E19D-42EC-97B5-B74180D8C641}" type="presParOf" srcId="{332AE1EB-2AD6-43F2-B429-1C8665F6B0A7}" destId="{723F7265-C232-486F-A29B-808DE284928E}" srcOrd="0" destOrd="0" presId="urn:microsoft.com/office/officeart/2005/8/layout/hierarchy1"/>
    <dgm:cxn modelId="{FD295218-7E72-43E7-BB8C-27F4D6134BA4}" type="presParOf" srcId="{723F7265-C232-486F-A29B-808DE284928E}" destId="{B136D1FD-A215-4E23-8A1E-8A63377D3CC1}" srcOrd="0" destOrd="0" presId="urn:microsoft.com/office/officeart/2005/8/layout/hierarchy1"/>
    <dgm:cxn modelId="{2FD47B6A-B959-435F-B9E8-5CBCBC8D872D}" type="presParOf" srcId="{B136D1FD-A215-4E23-8A1E-8A63377D3CC1}" destId="{128AA3EF-9637-4B0A-94DE-F37763B97FA8}" srcOrd="0" destOrd="0" presId="urn:microsoft.com/office/officeart/2005/8/layout/hierarchy1"/>
    <dgm:cxn modelId="{D6D189DE-D48A-4474-A3F1-55D5B5739143}" type="presParOf" srcId="{B136D1FD-A215-4E23-8A1E-8A63377D3CC1}" destId="{E2D4A716-B447-4A4C-B686-85E8D41780C2}" srcOrd="1" destOrd="0" presId="urn:microsoft.com/office/officeart/2005/8/layout/hierarchy1"/>
    <dgm:cxn modelId="{EA12373B-B801-443B-95E8-263AF453807D}" type="presParOf" srcId="{723F7265-C232-486F-A29B-808DE284928E}" destId="{AE153352-3729-4723-89EF-052A9951B7E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4A07F39-DE31-4C35-9736-903F2BDC8905}" type="doc">
      <dgm:prSet loTypeId="urn:microsoft.com/office/officeart/2005/8/layout/venn1" loCatId="relationship" qsTypeId="urn:microsoft.com/office/officeart/2005/8/quickstyle/simple1" qsCatId="simple" csTypeId="urn:microsoft.com/office/officeart/2005/8/colors/accent1_2" csCatId="accent1" phldr="1"/>
      <dgm:spPr/>
    </dgm:pt>
    <dgm:pt modelId="{ED3E475E-1135-459B-88C0-5D39F3235D1F}">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Strengths</a:t>
          </a:r>
        </a:p>
      </dgm:t>
    </dgm:pt>
    <dgm:pt modelId="{35F1A7A9-E2A4-40F7-BC9C-B4DF60F47AF3}" type="parTrans" cxnId="{AA783650-3905-4AF8-97DD-943A36EB3FE5}">
      <dgm:prSet/>
      <dgm:spPr/>
      <dgm:t>
        <a:bodyPr/>
        <a:lstStyle/>
        <a:p>
          <a:endParaRPr lang="en-US"/>
        </a:p>
      </dgm:t>
    </dgm:pt>
    <dgm:pt modelId="{4C97564A-8DBB-456C-8C7A-4BDEAE4C37A9}" type="sibTrans" cxnId="{AA783650-3905-4AF8-97DD-943A36EB3FE5}">
      <dgm:prSet/>
      <dgm:spPr/>
      <dgm:t>
        <a:bodyPr/>
        <a:lstStyle/>
        <a:p>
          <a:endParaRPr lang="en-US"/>
        </a:p>
      </dgm:t>
    </dgm:pt>
    <dgm:pt modelId="{FB57C2CA-2C53-4D33-9CA7-FF99716F70EB}">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Conditions</a:t>
          </a:r>
        </a:p>
      </dgm:t>
    </dgm:pt>
    <dgm:pt modelId="{3EF9AFDD-EAF6-467C-8669-730144A9C236}" type="parTrans" cxnId="{548317A8-A1E1-427A-BAEA-BE04847C2664}">
      <dgm:prSet/>
      <dgm:spPr/>
      <dgm:t>
        <a:bodyPr/>
        <a:lstStyle/>
        <a:p>
          <a:endParaRPr lang="en-US"/>
        </a:p>
      </dgm:t>
    </dgm:pt>
    <dgm:pt modelId="{1C14EF27-5EC1-4D76-8906-DEF4E513B46B}" type="sibTrans" cxnId="{548317A8-A1E1-427A-BAEA-BE04847C2664}">
      <dgm:prSet/>
      <dgm:spPr/>
      <dgm:t>
        <a:bodyPr/>
        <a:lstStyle/>
        <a:p>
          <a:endParaRPr lang="en-US"/>
        </a:p>
      </dgm:t>
    </dgm:pt>
    <dgm:pt modelId="{3DBD709D-56E5-48D8-A3FF-8D7B386224C7}">
      <dgm:prSet phldrT="[Text]"/>
      <dgm:spPr/>
      <dgm:t>
        <a:bodyPr/>
        <a:lstStyle/>
        <a:p>
          <a:r>
            <a:rPr lang="en-US">
              <a:latin typeface="Tahoma" panose="020B0604030504040204" pitchFamily="34" charset="0"/>
              <a:ea typeface="Tahoma" panose="020B0604030504040204" pitchFamily="34" charset="0"/>
              <a:cs typeface="Tahoma" panose="020B0604030504040204" pitchFamily="34" charset="0"/>
            </a:rPr>
            <a:t>Interests</a:t>
          </a:r>
        </a:p>
      </dgm:t>
    </dgm:pt>
    <dgm:pt modelId="{ED1757D5-3B93-45AC-972C-A29BB30BC43B}" type="parTrans" cxnId="{09F51CAD-72D9-42C5-A0D3-7E7DB876FE7E}">
      <dgm:prSet/>
      <dgm:spPr/>
      <dgm:t>
        <a:bodyPr/>
        <a:lstStyle/>
        <a:p>
          <a:endParaRPr lang="en-US"/>
        </a:p>
      </dgm:t>
    </dgm:pt>
    <dgm:pt modelId="{D156F6A8-3058-431A-97C6-3A35118C031A}" type="sibTrans" cxnId="{09F51CAD-72D9-42C5-A0D3-7E7DB876FE7E}">
      <dgm:prSet/>
      <dgm:spPr/>
      <dgm:t>
        <a:bodyPr/>
        <a:lstStyle/>
        <a:p>
          <a:endParaRPr lang="en-US"/>
        </a:p>
      </dgm:t>
    </dgm:pt>
    <dgm:pt modelId="{C288FF18-F28B-496C-8836-93D7AFF9ADE4}" type="pres">
      <dgm:prSet presAssocID="{B4A07F39-DE31-4C35-9736-903F2BDC8905}" presName="compositeShape" presStyleCnt="0">
        <dgm:presLayoutVars>
          <dgm:chMax val="7"/>
          <dgm:dir/>
          <dgm:resizeHandles val="exact"/>
        </dgm:presLayoutVars>
      </dgm:prSet>
      <dgm:spPr/>
    </dgm:pt>
    <dgm:pt modelId="{BAEC0037-B9EC-448B-9B88-2427762A18B6}" type="pres">
      <dgm:prSet presAssocID="{ED3E475E-1135-459B-88C0-5D39F3235D1F}" presName="circ1" presStyleLbl="vennNode1" presStyleIdx="0" presStyleCnt="3"/>
      <dgm:spPr/>
    </dgm:pt>
    <dgm:pt modelId="{AE5691FA-C237-4C25-83EE-7EBE311E2A3F}" type="pres">
      <dgm:prSet presAssocID="{ED3E475E-1135-459B-88C0-5D39F3235D1F}" presName="circ1Tx" presStyleLbl="revTx" presStyleIdx="0" presStyleCnt="0">
        <dgm:presLayoutVars>
          <dgm:chMax val="0"/>
          <dgm:chPref val="0"/>
          <dgm:bulletEnabled val="1"/>
        </dgm:presLayoutVars>
      </dgm:prSet>
      <dgm:spPr/>
    </dgm:pt>
    <dgm:pt modelId="{1D922231-996A-4BD3-A09C-34EEFCFC8E9D}" type="pres">
      <dgm:prSet presAssocID="{FB57C2CA-2C53-4D33-9CA7-FF99716F70EB}" presName="circ2" presStyleLbl="vennNode1" presStyleIdx="1" presStyleCnt="3"/>
      <dgm:spPr/>
    </dgm:pt>
    <dgm:pt modelId="{C5FB707F-5521-4B4A-953D-677F968A427E}" type="pres">
      <dgm:prSet presAssocID="{FB57C2CA-2C53-4D33-9CA7-FF99716F70EB}" presName="circ2Tx" presStyleLbl="revTx" presStyleIdx="0" presStyleCnt="0">
        <dgm:presLayoutVars>
          <dgm:chMax val="0"/>
          <dgm:chPref val="0"/>
          <dgm:bulletEnabled val="1"/>
        </dgm:presLayoutVars>
      </dgm:prSet>
      <dgm:spPr/>
    </dgm:pt>
    <dgm:pt modelId="{0CB852F5-698A-470C-B218-6B12216B74EF}" type="pres">
      <dgm:prSet presAssocID="{3DBD709D-56E5-48D8-A3FF-8D7B386224C7}" presName="circ3" presStyleLbl="vennNode1" presStyleIdx="2" presStyleCnt="3"/>
      <dgm:spPr/>
    </dgm:pt>
    <dgm:pt modelId="{F670A93F-295A-4717-8004-132C8A679D16}" type="pres">
      <dgm:prSet presAssocID="{3DBD709D-56E5-48D8-A3FF-8D7B386224C7}" presName="circ3Tx" presStyleLbl="revTx" presStyleIdx="0" presStyleCnt="0">
        <dgm:presLayoutVars>
          <dgm:chMax val="0"/>
          <dgm:chPref val="0"/>
          <dgm:bulletEnabled val="1"/>
        </dgm:presLayoutVars>
      </dgm:prSet>
      <dgm:spPr/>
    </dgm:pt>
  </dgm:ptLst>
  <dgm:cxnLst>
    <dgm:cxn modelId="{BA3D7E13-7197-40E2-9208-6C5ED814DAF3}" type="presOf" srcId="{FB57C2CA-2C53-4D33-9CA7-FF99716F70EB}" destId="{C5FB707F-5521-4B4A-953D-677F968A427E}" srcOrd="1" destOrd="0" presId="urn:microsoft.com/office/officeart/2005/8/layout/venn1"/>
    <dgm:cxn modelId="{A3D8DD29-6E5B-4607-A44C-C94510BA839E}" type="presOf" srcId="{ED3E475E-1135-459B-88C0-5D39F3235D1F}" destId="{AE5691FA-C237-4C25-83EE-7EBE311E2A3F}" srcOrd="1" destOrd="0" presId="urn:microsoft.com/office/officeart/2005/8/layout/venn1"/>
    <dgm:cxn modelId="{AA783650-3905-4AF8-97DD-943A36EB3FE5}" srcId="{B4A07F39-DE31-4C35-9736-903F2BDC8905}" destId="{ED3E475E-1135-459B-88C0-5D39F3235D1F}" srcOrd="0" destOrd="0" parTransId="{35F1A7A9-E2A4-40F7-BC9C-B4DF60F47AF3}" sibTransId="{4C97564A-8DBB-456C-8C7A-4BDEAE4C37A9}"/>
    <dgm:cxn modelId="{FF9F8880-3C48-4F79-B7CA-241EC4C33956}" type="presOf" srcId="{ED3E475E-1135-459B-88C0-5D39F3235D1F}" destId="{BAEC0037-B9EC-448B-9B88-2427762A18B6}" srcOrd="0" destOrd="0" presId="urn:microsoft.com/office/officeart/2005/8/layout/venn1"/>
    <dgm:cxn modelId="{548317A8-A1E1-427A-BAEA-BE04847C2664}" srcId="{B4A07F39-DE31-4C35-9736-903F2BDC8905}" destId="{FB57C2CA-2C53-4D33-9CA7-FF99716F70EB}" srcOrd="1" destOrd="0" parTransId="{3EF9AFDD-EAF6-467C-8669-730144A9C236}" sibTransId="{1C14EF27-5EC1-4D76-8906-DEF4E513B46B}"/>
    <dgm:cxn modelId="{09F51CAD-72D9-42C5-A0D3-7E7DB876FE7E}" srcId="{B4A07F39-DE31-4C35-9736-903F2BDC8905}" destId="{3DBD709D-56E5-48D8-A3FF-8D7B386224C7}" srcOrd="2" destOrd="0" parTransId="{ED1757D5-3B93-45AC-972C-A29BB30BC43B}" sibTransId="{D156F6A8-3058-431A-97C6-3A35118C031A}"/>
    <dgm:cxn modelId="{CF2899BB-B6A9-4CE1-B92C-87A7051F51F1}" type="presOf" srcId="{3DBD709D-56E5-48D8-A3FF-8D7B386224C7}" destId="{F670A93F-295A-4717-8004-132C8A679D16}" srcOrd="1" destOrd="0" presId="urn:microsoft.com/office/officeart/2005/8/layout/venn1"/>
    <dgm:cxn modelId="{229A7ECA-3CD0-4953-9BB8-35B8F51A0689}" type="presOf" srcId="{B4A07F39-DE31-4C35-9736-903F2BDC8905}" destId="{C288FF18-F28B-496C-8836-93D7AFF9ADE4}" srcOrd="0" destOrd="0" presId="urn:microsoft.com/office/officeart/2005/8/layout/venn1"/>
    <dgm:cxn modelId="{D2DF98E7-CE98-46B2-952B-7ED8A865E58D}" type="presOf" srcId="{3DBD709D-56E5-48D8-A3FF-8D7B386224C7}" destId="{0CB852F5-698A-470C-B218-6B12216B74EF}" srcOrd="0" destOrd="0" presId="urn:microsoft.com/office/officeart/2005/8/layout/venn1"/>
    <dgm:cxn modelId="{0672DEED-7CCF-4506-B79C-A4B7A9CD7402}" type="presOf" srcId="{FB57C2CA-2C53-4D33-9CA7-FF99716F70EB}" destId="{1D922231-996A-4BD3-A09C-34EEFCFC8E9D}" srcOrd="0" destOrd="0" presId="urn:microsoft.com/office/officeart/2005/8/layout/venn1"/>
    <dgm:cxn modelId="{E78DB822-596B-4E00-8663-EA11F8696C4E}" type="presParOf" srcId="{C288FF18-F28B-496C-8836-93D7AFF9ADE4}" destId="{BAEC0037-B9EC-448B-9B88-2427762A18B6}" srcOrd="0" destOrd="0" presId="urn:microsoft.com/office/officeart/2005/8/layout/venn1"/>
    <dgm:cxn modelId="{E6390090-818C-4064-8C6D-E45274A56ACF}" type="presParOf" srcId="{C288FF18-F28B-496C-8836-93D7AFF9ADE4}" destId="{AE5691FA-C237-4C25-83EE-7EBE311E2A3F}" srcOrd="1" destOrd="0" presId="urn:microsoft.com/office/officeart/2005/8/layout/venn1"/>
    <dgm:cxn modelId="{758B278E-5D44-4449-88E5-EC54B0F2040D}" type="presParOf" srcId="{C288FF18-F28B-496C-8836-93D7AFF9ADE4}" destId="{1D922231-996A-4BD3-A09C-34EEFCFC8E9D}" srcOrd="2" destOrd="0" presId="urn:microsoft.com/office/officeart/2005/8/layout/venn1"/>
    <dgm:cxn modelId="{8D34E05E-4EC5-45A5-AA94-A426BB90377A}" type="presParOf" srcId="{C288FF18-F28B-496C-8836-93D7AFF9ADE4}" destId="{C5FB707F-5521-4B4A-953D-677F968A427E}" srcOrd="3" destOrd="0" presId="urn:microsoft.com/office/officeart/2005/8/layout/venn1"/>
    <dgm:cxn modelId="{7817DCE9-690C-452D-B13F-75868443D24B}" type="presParOf" srcId="{C288FF18-F28B-496C-8836-93D7AFF9ADE4}" destId="{0CB852F5-698A-470C-B218-6B12216B74EF}" srcOrd="4" destOrd="0" presId="urn:microsoft.com/office/officeart/2005/8/layout/venn1"/>
    <dgm:cxn modelId="{DF9E15F2-B27D-4753-A836-8B5EA3AFFE6C}" type="presParOf" srcId="{C288FF18-F28B-496C-8836-93D7AFF9ADE4}" destId="{F670A93F-295A-4717-8004-132C8A679D16}"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101DC7-BBC4-4C13-8490-DC07CA24A587}"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9EC31D1A-C160-43A7-B522-C7C86EB1BD3C}">
      <dgm:prSet/>
      <dgm:spPr>
        <a:solidFill>
          <a:schemeClr val="accent1">
            <a:lumMod val="75000"/>
          </a:schemeClr>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Know who turns in paperwork &amp; invoices to VR</a:t>
          </a:r>
        </a:p>
      </dgm:t>
    </dgm:pt>
    <dgm:pt modelId="{5D4670C9-CFF8-4228-B78D-664CAA7DB101}" type="parTrans" cxnId="{84475C54-7796-4DC8-805C-2F89F51ADFF0}">
      <dgm:prSet/>
      <dgm:spPr/>
      <dgm:t>
        <a:bodyPr/>
        <a:lstStyle/>
        <a:p>
          <a:endParaRPr lang="en-US"/>
        </a:p>
      </dgm:t>
    </dgm:pt>
    <dgm:pt modelId="{9FDC07E7-3F97-4EFF-A8A0-CA5DFF00F820}" type="sibTrans" cxnId="{84475C54-7796-4DC8-805C-2F89F51ADFF0}">
      <dgm:prSet/>
      <dgm:spPr/>
      <dgm:t>
        <a:bodyPr/>
        <a:lstStyle/>
        <a:p>
          <a:endParaRPr lang="en-US"/>
        </a:p>
      </dgm:t>
    </dgm:pt>
    <dgm:pt modelId="{71C74C0D-B112-45C7-89AB-F4D76CDCB197}">
      <dgm:prSet/>
      <dgm:spPr/>
      <dgm:t>
        <a:bodyPr/>
        <a:lstStyle/>
        <a:p>
          <a:r>
            <a:rPr lang="en-US">
              <a:latin typeface="Tahoma" panose="020B0604030504040204" pitchFamily="34" charset="0"/>
              <a:ea typeface="Tahoma" panose="020B0604030504040204" pitchFamily="34" charset="0"/>
              <a:cs typeface="Tahoma" panose="020B0604030504040204" pitchFamily="34" charset="0"/>
            </a:rPr>
            <a:t>Central billing/admin person</a:t>
          </a:r>
        </a:p>
      </dgm:t>
    </dgm:pt>
    <dgm:pt modelId="{EDCE7774-1696-426C-9709-79111EB945E9}" type="parTrans" cxnId="{DE182B56-3432-497A-817C-39B7B6F252CE}">
      <dgm:prSet/>
      <dgm:spPr/>
      <dgm:t>
        <a:bodyPr/>
        <a:lstStyle/>
        <a:p>
          <a:endParaRPr lang="en-US"/>
        </a:p>
      </dgm:t>
    </dgm:pt>
    <dgm:pt modelId="{398C54F9-E88C-4D7B-B802-A4225CA672BA}" type="sibTrans" cxnId="{DE182B56-3432-497A-817C-39B7B6F252CE}">
      <dgm:prSet/>
      <dgm:spPr/>
      <dgm:t>
        <a:bodyPr/>
        <a:lstStyle/>
        <a:p>
          <a:endParaRPr lang="en-US"/>
        </a:p>
      </dgm:t>
    </dgm:pt>
    <dgm:pt modelId="{D33163A7-ED17-405A-BDC0-42BDFB50194E}">
      <dgm:prSet/>
      <dgm:spPr/>
      <dgm:t>
        <a:bodyPr/>
        <a:lstStyle/>
        <a:p>
          <a:r>
            <a:rPr lang="en-US">
              <a:latin typeface="Tahoma" panose="020B0604030504040204" pitchFamily="34" charset="0"/>
              <a:ea typeface="Tahoma" panose="020B0604030504040204" pitchFamily="34" charset="0"/>
              <a:cs typeface="Tahoma" panose="020B0604030504040204" pitchFamily="34" charset="0"/>
            </a:rPr>
            <a:t>Individual ES</a:t>
          </a:r>
        </a:p>
      </dgm:t>
    </dgm:pt>
    <dgm:pt modelId="{C4BA48A5-5DFA-404D-A57B-DA80475E8EF4}" type="parTrans" cxnId="{73F7A843-4D69-43DA-ADF3-F85897DE3E7D}">
      <dgm:prSet/>
      <dgm:spPr/>
      <dgm:t>
        <a:bodyPr/>
        <a:lstStyle/>
        <a:p>
          <a:endParaRPr lang="en-US"/>
        </a:p>
      </dgm:t>
    </dgm:pt>
    <dgm:pt modelId="{16C2C90D-1666-4BEA-85C1-AAE3DEA33A0E}" type="sibTrans" cxnId="{73F7A843-4D69-43DA-ADF3-F85897DE3E7D}">
      <dgm:prSet/>
      <dgm:spPr/>
      <dgm:t>
        <a:bodyPr/>
        <a:lstStyle/>
        <a:p>
          <a:endParaRPr lang="en-US"/>
        </a:p>
      </dgm:t>
    </dgm:pt>
    <dgm:pt modelId="{31116828-D737-41EF-BD97-518262F0B3E9}">
      <dgm:prSet/>
      <dgm:spPr>
        <a:solidFill>
          <a:schemeClr val="accent1">
            <a:lumMod val="75000"/>
          </a:schemeClr>
        </a:solidFill>
      </dgm:spPr>
      <dgm:t>
        <a:bodyPr/>
        <a:lstStyle/>
        <a:p>
          <a:r>
            <a:rPr lang="en-US">
              <a:latin typeface="Tahoma" panose="020B0604030504040204" pitchFamily="34" charset="0"/>
              <a:ea typeface="Tahoma" panose="020B0604030504040204" pitchFamily="34" charset="0"/>
              <a:cs typeface="Tahoma" panose="020B0604030504040204" pitchFamily="34" charset="0"/>
            </a:rPr>
            <a:t>Supervisors – </a:t>
          </a:r>
        </a:p>
      </dgm:t>
    </dgm:pt>
    <dgm:pt modelId="{67611CF4-D3E8-4A50-ACCF-FDA25601CEE5}" type="parTrans" cxnId="{7108CC62-F037-4783-A615-8ED7D9701727}">
      <dgm:prSet/>
      <dgm:spPr/>
      <dgm:t>
        <a:bodyPr/>
        <a:lstStyle/>
        <a:p>
          <a:endParaRPr lang="en-US"/>
        </a:p>
      </dgm:t>
    </dgm:pt>
    <dgm:pt modelId="{2273D942-520E-497F-9192-F75600DCCE2F}" type="sibTrans" cxnId="{7108CC62-F037-4783-A615-8ED7D9701727}">
      <dgm:prSet/>
      <dgm:spPr/>
      <dgm:t>
        <a:bodyPr/>
        <a:lstStyle/>
        <a:p>
          <a:endParaRPr lang="en-US"/>
        </a:p>
      </dgm:t>
    </dgm:pt>
    <dgm:pt modelId="{47FDE50C-3852-47B1-914F-E38A43524F80}">
      <dgm:prSet/>
      <dgm:spPr/>
      <dgm:t>
        <a:bodyPr/>
        <a:lstStyle/>
        <a:p>
          <a:r>
            <a:rPr lang="en-US">
              <a:latin typeface="Tahoma" panose="020B0604030504040204" pitchFamily="34" charset="0"/>
              <a:ea typeface="Tahoma" panose="020B0604030504040204" pitchFamily="34" charset="0"/>
              <a:cs typeface="Tahoma" panose="020B0604030504040204" pitchFamily="34" charset="0"/>
            </a:rPr>
            <a:t>KNOW what is being turned in</a:t>
          </a:r>
        </a:p>
      </dgm:t>
    </dgm:pt>
    <dgm:pt modelId="{6D9DC041-174C-4A3A-B5B3-474A6D564747}" type="parTrans" cxnId="{2ECDAD31-961A-4825-9025-A71DCD4BC626}">
      <dgm:prSet/>
      <dgm:spPr/>
      <dgm:t>
        <a:bodyPr/>
        <a:lstStyle/>
        <a:p>
          <a:endParaRPr lang="en-US"/>
        </a:p>
      </dgm:t>
    </dgm:pt>
    <dgm:pt modelId="{57A7827A-E70F-4284-B6CF-4B38B569B52B}" type="sibTrans" cxnId="{2ECDAD31-961A-4825-9025-A71DCD4BC626}">
      <dgm:prSet/>
      <dgm:spPr/>
      <dgm:t>
        <a:bodyPr/>
        <a:lstStyle/>
        <a:p>
          <a:endParaRPr lang="en-US"/>
        </a:p>
      </dgm:t>
    </dgm:pt>
    <dgm:pt modelId="{0325EBF1-C6C9-48A0-BF83-75005E2087D5}">
      <dgm:prSet/>
      <dgm:spPr/>
      <dgm:t>
        <a:bodyPr/>
        <a:lstStyle/>
        <a:p>
          <a:r>
            <a:rPr lang="en-US">
              <a:latin typeface="Tahoma" panose="020B0604030504040204" pitchFamily="34" charset="0"/>
              <a:ea typeface="Tahoma" panose="020B0604030504040204" pitchFamily="34" charset="0"/>
              <a:cs typeface="Tahoma" panose="020B0604030504040204" pitchFamily="34" charset="0"/>
            </a:rPr>
            <a:t>Review paperwork ahead of time for quality &amp; content</a:t>
          </a:r>
        </a:p>
      </dgm:t>
    </dgm:pt>
    <dgm:pt modelId="{8AE025F6-624C-452A-AFA2-EF5CC2A13874}" type="parTrans" cxnId="{9E1A6E6B-5051-42D1-86AF-CBD09E7A8CF6}">
      <dgm:prSet/>
      <dgm:spPr/>
      <dgm:t>
        <a:bodyPr/>
        <a:lstStyle/>
        <a:p>
          <a:endParaRPr lang="en-US"/>
        </a:p>
      </dgm:t>
    </dgm:pt>
    <dgm:pt modelId="{946156F8-C626-4DD4-962F-BE88F387FD67}" type="sibTrans" cxnId="{9E1A6E6B-5051-42D1-86AF-CBD09E7A8CF6}">
      <dgm:prSet/>
      <dgm:spPr/>
      <dgm:t>
        <a:bodyPr/>
        <a:lstStyle/>
        <a:p>
          <a:endParaRPr lang="en-US"/>
        </a:p>
      </dgm:t>
    </dgm:pt>
    <dgm:pt modelId="{BF61D53A-26DF-4E3E-9F5A-257EB43B8741}" type="pres">
      <dgm:prSet presAssocID="{BC101DC7-BBC4-4C13-8490-DC07CA24A587}" presName="Name0" presStyleCnt="0">
        <dgm:presLayoutVars>
          <dgm:dir/>
          <dgm:animLvl val="lvl"/>
          <dgm:resizeHandles val="exact"/>
        </dgm:presLayoutVars>
      </dgm:prSet>
      <dgm:spPr/>
    </dgm:pt>
    <dgm:pt modelId="{F784E202-DD3F-4450-A27D-8531621CD849}" type="pres">
      <dgm:prSet presAssocID="{9EC31D1A-C160-43A7-B522-C7C86EB1BD3C}" presName="linNode" presStyleCnt="0"/>
      <dgm:spPr/>
    </dgm:pt>
    <dgm:pt modelId="{57295814-511B-4242-B07F-BC170E2B5CB5}" type="pres">
      <dgm:prSet presAssocID="{9EC31D1A-C160-43A7-B522-C7C86EB1BD3C}" presName="parentText" presStyleLbl="node1" presStyleIdx="0" presStyleCnt="2">
        <dgm:presLayoutVars>
          <dgm:chMax val="1"/>
          <dgm:bulletEnabled val="1"/>
        </dgm:presLayoutVars>
      </dgm:prSet>
      <dgm:spPr/>
    </dgm:pt>
    <dgm:pt modelId="{450E1450-21DA-4B19-AE52-CDA0B0469088}" type="pres">
      <dgm:prSet presAssocID="{9EC31D1A-C160-43A7-B522-C7C86EB1BD3C}" presName="descendantText" presStyleLbl="alignAccFollowNode1" presStyleIdx="0" presStyleCnt="2">
        <dgm:presLayoutVars>
          <dgm:bulletEnabled val="1"/>
        </dgm:presLayoutVars>
      </dgm:prSet>
      <dgm:spPr/>
    </dgm:pt>
    <dgm:pt modelId="{54ED786F-EE69-4E7C-BF90-166883C0BD97}" type="pres">
      <dgm:prSet presAssocID="{9FDC07E7-3F97-4EFF-A8A0-CA5DFF00F820}" presName="sp" presStyleCnt="0"/>
      <dgm:spPr/>
    </dgm:pt>
    <dgm:pt modelId="{AD5BCA56-A308-4479-8626-9C238CBE3E8B}" type="pres">
      <dgm:prSet presAssocID="{31116828-D737-41EF-BD97-518262F0B3E9}" presName="linNode" presStyleCnt="0"/>
      <dgm:spPr/>
    </dgm:pt>
    <dgm:pt modelId="{E06EACAA-1A32-45BB-9660-ED0CFF96AE22}" type="pres">
      <dgm:prSet presAssocID="{31116828-D737-41EF-BD97-518262F0B3E9}" presName="parentText" presStyleLbl="node1" presStyleIdx="1" presStyleCnt="2">
        <dgm:presLayoutVars>
          <dgm:chMax val="1"/>
          <dgm:bulletEnabled val="1"/>
        </dgm:presLayoutVars>
      </dgm:prSet>
      <dgm:spPr/>
    </dgm:pt>
    <dgm:pt modelId="{B236F2D1-D4D4-477A-960D-259A4D392368}" type="pres">
      <dgm:prSet presAssocID="{31116828-D737-41EF-BD97-518262F0B3E9}" presName="descendantText" presStyleLbl="alignAccFollowNode1" presStyleIdx="1" presStyleCnt="2">
        <dgm:presLayoutVars>
          <dgm:bulletEnabled val="1"/>
        </dgm:presLayoutVars>
      </dgm:prSet>
      <dgm:spPr/>
    </dgm:pt>
  </dgm:ptLst>
  <dgm:cxnLst>
    <dgm:cxn modelId="{2ECDAD31-961A-4825-9025-A71DCD4BC626}" srcId="{31116828-D737-41EF-BD97-518262F0B3E9}" destId="{47FDE50C-3852-47B1-914F-E38A43524F80}" srcOrd="0" destOrd="0" parTransId="{6D9DC041-174C-4A3A-B5B3-474A6D564747}" sibTransId="{57A7827A-E70F-4284-B6CF-4B38B569B52B}"/>
    <dgm:cxn modelId="{A9FCCE37-4807-48BA-9555-A5ACC4436BD6}" type="presOf" srcId="{BC101DC7-BBC4-4C13-8490-DC07CA24A587}" destId="{BF61D53A-26DF-4E3E-9F5A-257EB43B8741}" srcOrd="0" destOrd="0" presId="urn:microsoft.com/office/officeart/2005/8/layout/vList5"/>
    <dgm:cxn modelId="{DC051E5B-3A7A-4AC7-9481-96762D2DB82F}" type="presOf" srcId="{0325EBF1-C6C9-48A0-BF83-75005E2087D5}" destId="{B236F2D1-D4D4-477A-960D-259A4D392368}" srcOrd="0" destOrd="1" presId="urn:microsoft.com/office/officeart/2005/8/layout/vList5"/>
    <dgm:cxn modelId="{7108CC62-F037-4783-A615-8ED7D9701727}" srcId="{BC101DC7-BBC4-4C13-8490-DC07CA24A587}" destId="{31116828-D737-41EF-BD97-518262F0B3E9}" srcOrd="1" destOrd="0" parTransId="{67611CF4-D3E8-4A50-ACCF-FDA25601CEE5}" sibTransId="{2273D942-520E-497F-9192-F75600DCCE2F}"/>
    <dgm:cxn modelId="{73F7A843-4D69-43DA-ADF3-F85897DE3E7D}" srcId="{9EC31D1A-C160-43A7-B522-C7C86EB1BD3C}" destId="{D33163A7-ED17-405A-BDC0-42BDFB50194E}" srcOrd="1" destOrd="0" parTransId="{C4BA48A5-5DFA-404D-A57B-DA80475E8EF4}" sibTransId="{16C2C90D-1666-4BEA-85C1-AAE3DEA33A0E}"/>
    <dgm:cxn modelId="{9E1A6E6B-5051-42D1-86AF-CBD09E7A8CF6}" srcId="{31116828-D737-41EF-BD97-518262F0B3E9}" destId="{0325EBF1-C6C9-48A0-BF83-75005E2087D5}" srcOrd="1" destOrd="0" parTransId="{8AE025F6-624C-452A-AFA2-EF5CC2A13874}" sibTransId="{946156F8-C626-4DD4-962F-BE88F387FD67}"/>
    <dgm:cxn modelId="{1E6CB86E-7712-4FF0-828E-7350C228AB3C}" type="presOf" srcId="{47FDE50C-3852-47B1-914F-E38A43524F80}" destId="{B236F2D1-D4D4-477A-960D-259A4D392368}" srcOrd="0" destOrd="0" presId="urn:microsoft.com/office/officeart/2005/8/layout/vList5"/>
    <dgm:cxn modelId="{84475C54-7796-4DC8-805C-2F89F51ADFF0}" srcId="{BC101DC7-BBC4-4C13-8490-DC07CA24A587}" destId="{9EC31D1A-C160-43A7-B522-C7C86EB1BD3C}" srcOrd="0" destOrd="0" parTransId="{5D4670C9-CFF8-4228-B78D-664CAA7DB101}" sibTransId="{9FDC07E7-3F97-4EFF-A8A0-CA5DFF00F820}"/>
    <dgm:cxn modelId="{DE182B56-3432-497A-817C-39B7B6F252CE}" srcId="{9EC31D1A-C160-43A7-B522-C7C86EB1BD3C}" destId="{71C74C0D-B112-45C7-89AB-F4D76CDCB197}" srcOrd="0" destOrd="0" parTransId="{EDCE7774-1696-426C-9709-79111EB945E9}" sibTransId="{398C54F9-E88C-4D7B-B802-A4225CA672BA}"/>
    <dgm:cxn modelId="{D5521894-5B18-4559-96DF-882A6A5DFDB8}" type="presOf" srcId="{9EC31D1A-C160-43A7-B522-C7C86EB1BD3C}" destId="{57295814-511B-4242-B07F-BC170E2B5CB5}" srcOrd="0" destOrd="0" presId="urn:microsoft.com/office/officeart/2005/8/layout/vList5"/>
    <dgm:cxn modelId="{86E1359E-5DB5-4E53-9858-540AEE7021C4}" type="presOf" srcId="{31116828-D737-41EF-BD97-518262F0B3E9}" destId="{E06EACAA-1A32-45BB-9660-ED0CFF96AE22}" srcOrd="0" destOrd="0" presId="urn:microsoft.com/office/officeart/2005/8/layout/vList5"/>
    <dgm:cxn modelId="{118FCDC3-CA51-446C-8E8E-EA60163B7DB6}" type="presOf" srcId="{71C74C0D-B112-45C7-89AB-F4D76CDCB197}" destId="{450E1450-21DA-4B19-AE52-CDA0B0469088}" srcOrd="0" destOrd="0" presId="urn:microsoft.com/office/officeart/2005/8/layout/vList5"/>
    <dgm:cxn modelId="{CF8314F1-1C3F-4E5B-AAA5-B2896B4025CA}" type="presOf" srcId="{D33163A7-ED17-405A-BDC0-42BDFB50194E}" destId="{450E1450-21DA-4B19-AE52-CDA0B0469088}" srcOrd="0" destOrd="1" presId="urn:microsoft.com/office/officeart/2005/8/layout/vList5"/>
    <dgm:cxn modelId="{75011AF4-58CE-4EC0-B0C5-BD95012BE616}" type="presParOf" srcId="{BF61D53A-26DF-4E3E-9F5A-257EB43B8741}" destId="{F784E202-DD3F-4450-A27D-8531621CD849}" srcOrd="0" destOrd="0" presId="urn:microsoft.com/office/officeart/2005/8/layout/vList5"/>
    <dgm:cxn modelId="{3BD096C6-9A1F-433D-98BC-0ABF048BFA4F}" type="presParOf" srcId="{F784E202-DD3F-4450-A27D-8531621CD849}" destId="{57295814-511B-4242-B07F-BC170E2B5CB5}" srcOrd="0" destOrd="0" presId="urn:microsoft.com/office/officeart/2005/8/layout/vList5"/>
    <dgm:cxn modelId="{26303592-39DA-430F-88B3-6DA7A2803147}" type="presParOf" srcId="{F784E202-DD3F-4450-A27D-8531621CD849}" destId="{450E1450-21DA-4B19-AE52-CDA0B0469088}" srcOrd="1" destOrd="0" presId="urn:microsoft.com/office/officeart/2005/8/layout/vList5"/>
    <dgm:cxn modelId="{1A239E70-9979-48F8-B479-5A5E13B724C0}" type="presParOf" srcId="{BF61D53A-26DF-4E3E-9F5A-257EB43B8741}" destId="{54ED786F-EE69-4E7C-BF90-166883C0BD97}" srcOrd="1" destOrd="0" presId="urn:microsoft.com/office/officeart/2005/8/layout/vList5"/>
    <dgm:cxn modelId="{9A49CD50-EC08-41FF-915D-58CEF9BB22D9}" type="presParOf" srcId="{BF61D53A-26DF-4E3E-9F5A-257EB43B8741}" destId="{AD5BCA56-A308-4479-8626-9C238CBE3E8B}" srcOrd="2" destOrd="0" presId="urn:microsoft.com/office/officeart/2005/8/layout/vList5"/>
    <dgm:cxn modelId="{E2489594-734F-4F04-BD8F-C549B1BAF572}" type="presParOf" srcId="{AD5BCA56-A308-4479-8626-9C238CBE3E8B}" destId="{E06EACAA-1A32-45BB-9660-ED0CFF96AE22}" srcOrd="0" destOrd="0" presId="urn:microsoft.com/office/officeart/2005/8/layout/vList5"/>
    <dgm:cxn modelId="{22FFA64F-06F6-4D5E-8F3A-EAD4AC40393F}" type="presParOf" srcId="{AD5BCA56-A308-4479-8626-9C238CBE3E8B}" destId="{B236F2D1-D4D4-477A-960D-259A4D39236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F2F94A-8892-4A9A-BDD3-064C74E54CFE}" type="doc">
      <dgm:prSet loTypeId="urn:microsoft.com/office/officeart/2005/8/layout/hProcess9" loCatId="process" qsTypeId="urn:microsoft.com/office/officeart/2005/8/quickstyle/simple1" qsCatId="simple" csTypeId="urn:microsoft.com/office/officeart/2005/8/colors/accent1_2" csCatId="accent1" phldr="1"/>
      <dgm:spPr/>
    </dgm:pt>
    <dgm:pt modelId="{5863C1C5-FEDD-4364-A8D1-5A232155CC0A}">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Discovery:</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Skills, preferences, support needs &amp; </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ideal characteristics of a workplace</a:t>
          </a:r>
        </a:p>
      </dgm:t>
    </dgm:pt>
    <dgm:pt modelId="{4B327646-06E2-4921-8886-4E89D333F311}" type="parTrans" cxnId="{46138F9F-7533-4DA4-8EB0-ABC990F77F41}">
      <dgm:prSet/>
      <dgm:spPr/>
      <dgm:t>
        <a:bodyPr/>
        <a:lstStyle/>
        <a:p>
          <a:endParaRPr lang="en-US"/>
        </a:p>
      </dgm:t>
    </dgm:pt>
    <dgm:pt modelId="{F8601FDB-42A7-4E4E-9C0D-56BB87A87F02}" type="sibTrans" cxnId="{46138F9F-7533-4DA4-8EB0-ABC990F77F41}">
      <dgm:prSet/>
      <dgm:spPr/>
      <dgm:t>
        <a:bodyPr/>
        <a:lstStyle/>
        <a:p>
          <a:endParaRPr lang="en-US"/>
        </a:p>
      </dgm:t>
    </dgm:pt>
    <dgm:pt modelId="{9CD0A31B-BA35-4D17-97CD-BF3904FE10CA}">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Job Development:</a:t>
          </a:r>
        </a:p>
        <a:p>
          <a:r>
            <a:rPr lang="en-US" sz="1800">
              <a:latin typeface="Tahoma" panose="020B0604030504040204" pitchFamily="34" charset="0"/>
              <a:ea typeface="Tahoma" panose="020B0604030504040204" pitchFamily="34" charset="0"/>
              <a:cs typeface="Tahoma" panose="020B0604030504040204" pitchFamily="34" charset="0"/>
            </a:rPr>
            <a:t>Networking, Informational Interviews, application process</a:t>
          </a:r>
        </a:p>
      </dgm:t>
    </dgm:pt>
    <dgm:pt modelId="{C2678F54-3B4A-4B43-82A0-4140E8A76965}" type="parTrans" cxnId="{98DFCE3C-A267-4B6F-A19F-A4A65D859761}">
      <dgm:prSet/>
      <dgm:spPr/>
      <dgm:t>
        <a:bodyPr/>
        <a:lstStyle/>
        <a:p>
          <a:endParaRPr lang="en-US"/>
        </a:p>
      </dgm:t>
    </dgm:pt>
    <dgm:pt modelId="{C84CA5C6-8126-4CDB-BCA9-768B2529EC3A}" type="sibTrans" cxnId="{98DFCE3C-A267-4B6F-A19F-A4A65D859761}">
      <dgm:prSet/>
      <dgm:spPr/>
      <dgm:t>
        <a:bodyPr/>
        <a:lstStyle/>
        <a:p>
          <a:endParaRPr lang="en-US"/>
        </a:p>
      </dgm:t>
    </dgm:pt>
    <dgm:pt modelId="{65026700-4215-44AC-91D2-F3CBA76BE1D5}">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Supported Employment Services:</a:t>
          </a:r>
        </a:p>
        <a:p>
          <a:r>
            <a:rPr lang="en-US" sz="1800">
              <a:latin typeface="Tahoma" panose="020B0604030504040204" pitchFamily="34" charset="0"/>
              <a:ea typeface="Tahoma" panose="020B0604030504040204" pitchFamily="34" charset="0"/>
              <a:cs typeface="Tahoma" panose="020B0604030504040204" pitchFamily="34" charset="0"/>
            </a:rPr>
            <a:t>Orientation, connection to natural support, training support &amp; increase independence </a:t>
          </a:r>
        </a:p>
      </dgm:t>
    </dgm:pt>
    <dgm:pt modelId="{B28CA568-0655-4B75-9F79-A2E7747EF071}" type="parTrans" cxnId="{4CC15759-DC01-4125-84B0-9D753A74CBB7}">
      <dgm:prSet/>
      <dgm:spPr/>
      <dgm:t>
        <a:bodyPr/>
        <a:lstStyle/>
        <a:p>
          <a:endParaRPr lang="en-US"/>
        </a:p>
      </dgm:t>
    </dgm:pt>
    <dgm:pt modelId="{1CDA4EE9-1C68-4DFA-934A-65D71EFD01E4}" type="sibTrans" cxnId="{4CC15759-DC01-4125-84B0-9D753A74CBB7}">
      <dgm:prSet/>
      <dgm:spPr/>
      <dgm:t>
        <a:bodyPr/>
        <a:lstStyle/>
        <a:p>
          <a:endParaRPr lang="en-US"/>
        </a:p>
      </dgm:t>
    </dgm:pt>
    <dgm:pt modelId="{BB89A479-E841-45E3-9671-CB0BAF0580E8}">
      <dgm:prSet phldrT="[Text]" custT="1"/>
      <dgm:spPr/>
      <dgm:t>
        <a:bodyPr/>
        <a:lstStyle/>
        <a:p>
          <a:r>
            <a:rPr lang="en-US" sz="1800" b="1">
              <a:latin typeface="Tahoma" panose="020B0604030504040204" pitchFamily="34" charset="0"/>
              <a:ea typeface="Tahoma" panose="020B0604030504040204" pitchFamily="34" charset="0"/>
              <a:cs typeface="Tahoma" panose="020B0604030504040204" pitchFamily="34" charset="0"/>
            </a:rPr>
            <a:t>Extended Services:</a:t>
          </a:r>
          <a:br>
            <a:rPr lang="en-US" sz="1800">
              <a:latin typeface="Tahoma" panose="020B0604030504040204" pitchFamily="34" charset="0"/>
              <a:ea typeface="Tahoma" panose="020B0604030504040204" pitchFamily="34" charset="0"/>
              <a:cs typeface="Tahoma" panose="020B0604030504040204" pitchFamily="34" charset="0"/>
            </a:rPr>
          </a:br>
          <a:r>
            <a:rPr lang="en-US" sz="1800">
              <a:latin typeface="Tahoma" panose="020B0604030504040204" pitchFamily="34" charset="0"/>
              <a:ea typeface="Tahoma" panose="020B0604030504040204" pitchFamily="34" charset="0"/>
              <a:cs typeface="Tahoma" panose="020B0604030504040204" pitchFamily="34" charset="0"/>
            </a:rPr>
            <a:t>Checking in, maintaining stable employment</a:t>
          </a:r>
        </a:p>
      </dgm:t>
    </dgm:pt>
    <dgm:pt modelId="{D2EA5387-6A06-44BC-9FCC-F85CABDA363C}" type="parTrans" cxnId="{7FB266E4-1054-4BF6-B5C8-389CAF0C5C57}">
      <dgm:prSet/>
      <dgm:spPr/>
      <dgm:t>
        <a:bodyPr/>
        <a:lstStyle/>
        <a:p>
          <a:endParaRPr lang="en-US"/>
        </a:p>
      </dgm:t>
    </dgm:pt>
    <dgm:pt modelId="{6F1D6D48-D020-4071-8523-4F74CFB43F3C}" type="sibTrans" cxnId="{7FB266E4-1054-4BF6-B5C8-389CAF0C5C57}">
      <dgm:prSet/>
      <dgm:spPr/>
      <dgm:t>
        <a:bodyPr/>
        <a:lstStyle/>
        <a:p>
          <a:endParaRPr lang="en-US"/>
        </a:p>
      </dgm:t>
    </dgm:pt>
    <dgm:pt modelId="{4C7B0FF2-B03D-4713-B6BB-95EEE3DFFDC3}" type="pres">
      <dgm:prSet presAssocID="{3CF2F94A-8892-4A9A-BDD3-064C74E54CFE}" presName="CompostProcess" presStyleCnt="0">
        <dgm:presLayoutVars>
          <dgm:dir/>
          <dgm:resizeHandles val="exact"/>
        </dgm:presLayoutVars>
      </dgm:prSet>
      <dgm:spPr/>
    </dgm:pt>
    <dgm:pt modelId="{2950FCA4-AC29-4905-9329-DBBD203BD32C}" type="pres">
      <dgm:prSet presAssocID="{3CF2F94A-8892-4A9A-BDD3-064C74E54CFE}" presName="arrow" presStyleLbl="bgShp" presStyleIdx="0" presStyleCnt="1" custScaleX="117647" custLinFactNeighborX="0"/>
      <dgm:spPr/>
    </dgm:pt>
    <dgm:pt modelId="{6F1741C3-4567-4109-A911-37F5BBAF077A}" type="pres">
      <dgm:prSet presAssocID="{3CF2F94A-8892-4A9A-BDD3-064C74E54CFE}" presName="linearProcess" presStyleCnt="0"/>
      <dgm:spPr/>
    </dgm:pt>
    <dgm:pt modelId="{DEC303C2-2CA9-4482-8E89-14347A7E862B}" type="pres">
      <dgm:prSet presAssocID="{5863C1C5-FEDD-4364-A8D1-5A232155CC0A}" presName="textNode" presStyleLbl="node1" presStyleIdx="0" presStyleCnt="4" custScaleX="121939" custScaleY="147100" custLinFactNeighborX="-51807">
        <dgm:presLayoutVars>
          <dgm:bulletEnabled val="1"/>
        </dgm:presLayoutVars>
      </dgm:prSet>
      <dgm:spPr/>
    </dgm:pt>
    <dgm:pt modelId="{1B232922-EA6E-4326-804C-B895CD05DDBC}" type="pres">
      <dgm:prSet presAssocID="{F8601FDB-42A7-4E4E-9C0D-56BB87A87F02}" presName="sibTrans" presStyleCnt="0"/>
      <dgm:spPr/>
    </dgm:pt>
    <dgm:pt modelId="{1F5A31A3-3A4B-41BB-968E-0A7670CC405A}" type="pres">
      <dgm:prSet presAssocID="{9CD0A31B-BA35-4D17-97CD-BF3904FE10CA}" presName="textNode" presStyleLbl="node1" presStyleIdx="1" presStyleCnt="4" custScaleX="127706" custScaleY="147100" custLinFactNeighborX="-79815" custLinFactNeighborY="-1094">
        <dgm:presLayoutVars>
          <dgm:bulletEnabled val="1"/>
        </dgm:presLayoutVars>
      </dgm:prSet>
      <dgm:spPr/>
    </dgm:pt>
    <dgm:pt modelId="{044043D7-487D-4395-AB6E-CCC446165266}" type="pres">
      <dgm:prSet presAssocID="{C84CA5C6-8126-4CDB-BCA9-768B2529EC3A}" presName="sibTrans" presStyleCnt="0"/>
      <dgm:spPr/>
    </dgm:pt>
    <dgm:pt modelId="{EEC4B00F-B405-4058-B2BF-4C798FEE0023}" type="pres">
      <dgm:prSet presAssocID="{65026700-4215-44AC-91D2-F3CBA76BE1D5}" presName="textNode" presStyleLbl="node1" presStyleIdx="2" presStyleCnt="4" custScaleX="128435" custScaleY="148183" custLinFactX="-3949" custLinFactNeighborX="-100000" custLinFactNeighborY="547">
        <dgm:presLayoutVars>
          <dgm:bulletEnabled val="1"/>
        </dgm:presLayoutVars>
      </dgm:prSet>
      <dgm:spPr/>
    </dgm:pt>
    <dgm:pt modelId="{4692031F-E8E8-4B35-9406-8562BC7C46C4}" type="pres">
      <dgm:prSet presAssocID="{1CDA4EE9-1C68-4DFA-934A-65D71EFD01E4}" presName="sibTrans" presStyleCnt="0"/>
      <dgm:spPr/>
    </dgm:pt>
    <dgm:pt modelId="{3FEE0AFD-BB2C-407A-9300-B4CAFA7D5C41}" type="pres">
      <dgm:prSet presAssocID="{BB89A479-E841-45E3-9671-CB0BAF0580E8}" presName="textNode" presStyleLbl="node1" presStyleIdx="3" presStyleCnt="4" custScaleX="133687" custScaleY="147118" custLinFactX="-8673" custLinFactNeighborX="-100000" custLinFactNeighborY="3283">
        <dgm:presLayoutVars>
          <dgm:bulletEnabled val="1"/>
        </dgm:presLayoutVars>
      </dgm:prSet>
      <dgm:spPr/>
    </dgm:pt>
  </dgm:ptLst>
  <dgm:cxnLst>
    <dgm:cxn modelId="{BBDF9225-8651-4083-80D9-95FAA6B42A90}" type="presOf" srcId="{BB89A479-E841-45E3-9671-CB0BAF0580E8}" destId="{3FEE0AFD-BB2C-407A-9300-B4CAFA7D5C41}" srcOrd="0" destOrd="0" presId="urn:microsoft.com/office/officeart/2005/8/layout/hProcess9"/>
    <dgm:cxn modelId="{98DFCE3C-A267-4B6F-A19F-A4A65D859761}" srcId="{3CF2F94A-8892-4A9A-BDD3-064C74E54CFE}" destId="{9CD0A31B-BA35-4D17-97CD-BF3904FE10CA}" srcOrd="1" destOrd="0" parTransId="{C2678F54-3B4A-4B43-82A0-4140E8A76965}" sibTransId="{C84CA5C6-8126-4CDB-BCA9-768B2529EC3A}"/>
    <dgm:cxn modelId="{4CC15759-DC01-4125-84B0-9D753A74CBB7}" srcId="{3CF2F94A-8892-4A9A-BDD3-064C74E54CFE}" destId="{65026700-4215-44AC-91D2-F3CBA76BE1D5}" srcOrd="2" destOrd="0" parTransId="{B28CA568-0655-4B75-9F79-A2E7747EF071}" sibTransId="{1CDA4EE9-1C68-4DFA-934A-65D71EFD01E4}"/>
    <dgm:cxn modelId="{46138F9F-7533-4DA4-8EB0-ABC990F77F41}" srcId="{3CF2F94A-8892-4A9A-BDD3-064C74E54CFE}" destId="{5863C1C5-FEDD-4364-A8D1-5A232155CC0A}" srcOrd="0" destOrd="0" parTransId="{4B327646-06E2-4921-8886-4E89D333F311}" sibTransId="{F8601FDB-42A7-4E4E-9C0D-56BB87A87F02}"/>
    <dgm:cxn modelId="{90CD82BF-B512-4001-BD2F-E79E18D79C33}" type="presOf" srcId="{5863C1C5-FEDD-4364-A8D1-5A232155CC0A}" destId="{DEC303C2-2CA9-4482-8E89-14347A7E862B}" srcOrd="0" destOrd="0" presId="urn:microsoft.com/office/officeart/2005/8/layout/hProcess9"/>
    <dgm:cxn modelId="{D0D802C5-3D1C-4575-936F-AC99F833272F}" type="presOf" srcId="{3CF2F94A-8892-4A9A-BDD3-064C74E54CFE}" destId="{4C7B0FF2-B03D-4713-B6BB-95EEE3DFFDC3}" srcOrd="0" destOrd="0" presId="urn:microsoft.com/office/officeart/2005/8/layout/hProcess9"/>
    <dgm:cxn modelId="{1BD7B8D8-EF06-45EE-B87C-FE2540F2ADC3}" type="presOf" srcId="{65026700-4215-44AC-91D2-F3CBA76BE1D5}" destId="{EEC4B00F-B405-4058-B2BF-4C798FEE0023}" srcOrd="0" destOrd="0" presId="urn:microsoft.com/office/officeart/2005/8/layout/hProcess9"/>
    <dgm:cxn modelId="{7FB266E4-1054-4BF6-B5C8-389CAF0C5C57}" srcId="{3CF2F94A-8892-4A9A-BDD3-064C74E54CFE}" destId="{BB89A479-E841-45E3-9671-CB0BAF0580E8}" srcOrd="3" destOrd="0" parTransId="{D2EA5387-6A06-44BC-9FCC-F85CABDA363C}" sibTransId="{6F1D6D48-D020-4071-8523-4F74CFB43F3C}"/>
    <dgm:cxn modelId="{0AFC6EEE-49E2-4B73-9E41-BB666250DC22}" type="presOf" srcId="{9CD0A31B-BA35-4D17-97CD-BF3904FE10CA}" destId="{1F5A31A3-3A4B-41BB-968E-0A7670CC405A}" srcOrd="0" destOrd="0" presId="urn:microsoft.com/office/officeart/2005/8/layout/hProcess9"/>
    <dgm:cxn modelId="{E34BA8B0-67EB-4633-99CB-C26DD825EE8C}" type="presParOf" srcId="{4C7B0FF2-B03D-4713-B6BB-95EEE3DFFDC3}" destId="{2950FCA4-AC29-4905-9329-DBBD203BD32C}" srcOrd="0" destOrd="0" presId="urn:microsoft.com/office/officeart/2005/8/layout/hProcess9"/>
    <dgm:cxn modelId="{1803EA4D-5315-4D89-BC64-903B7649E96B}" type="presParOf" srcId="{4C7B0FF2-B03D-4713-B6BB-95EEE3DFFDC3}" destId="{6F1741C3-4567-4109-A911-37F5BBAF077A}" srcOrd="1" destOrd="0" presId="urn:microsoft.com/office/officeart/2005/8/layout/hProcess9"/>
    <dgm:cxn modelId="{EFA4A2FD-12E9-41F5-8FAB-61E1F85E909E}" type="presParOf" srcId="{6F1741C3-4567-4109-A911-37F5BBAF077A}" destId="{DEC303C2-2CA9-4482-8E89-14347A7E862B}" srcOrd="0" destOrd="0" presId="urn:microsoft.com/office/officeart/2005/8/layout/hProcess9"/>
    <dgm:cxn modelId="{96E7E2DA-34BC-49A0-9CBE-48112829969A}" type="presParOf" srcId="{6F1741C3-4567-4109-A911-37F5BBAF077A}" destId="{1B232922-EA6E-4326-804C-B895CD05DDBC}" srcOrd="1" destOrd="0" presId="urn:microsoft.com/office/officeart/2005/8/layout/hProcess9"/>
    <dgm:cxn modelId="{F4447B8A-00C6-4963-B6C7-998C3E5AD489}" type="presParOf" srcId="{6F1741C3-4567-4109-A911-37F5BBAF077A}" destId="{1F5A31A3-3A4B-41BB-968E-0A7670CC405A}" srcOrd="2" destOrd="0" presId="urn:microsoft.com/office/officeart/2005/8/layout/hProcess9"/>
    <dgm:cxn modelId="{15DE7774-9286-4556-918B-500A62769D1D}" type="presParOf" srcId="{6F1741C3-4567-4109-A911-37F5BBAF077A}" destId="{044043D7-487D-4395-AB6E-CCC446165266}" srcOrd="3" destOrd="0" presId="urn:microsoft.com/office/officeart/2005/8/layout/hProcess9"/>
    <dgm:cxn modelId="{28FC466B-ABF8-4709-989F-F55C446D9B07}" type="presParOf" srcId="{6F1741C3-4567-4109-A911-37F5BBAF077A}" destId="{EEC4B00F-B405-4058-B2BF-4C798FEE0023}" srcOrd="4" destOrd="0" presId="urn:microsoft.com/office/officeart/2005/8/layout/hProcess9"/>
    <dgm:cxn modelId="{6E8D01D5-C2CB-4959-9869-5C2C3D0F7B71}" type="presParOf" srcId="{6F1741C3-4567-4109-A911-37F5BBAF077A}" destId="{4692031F-E8E8-4B35-9406-8562BC7C46C4}" srcOrd="5" destOrd="0" presId="urn:microsoft.com/office/officeart/2005/8/layout/hProcess9"/>
    <dgm:cxn modelId="{8FE2F9CA-1B27-4F2B-A5AD-55CCB609932A}" type="presParOf" srcId="{6F1741C3-4567-4109-A911-37F5BBAF077A}" destId="{3FEE0AFD-BB2C-407A-9300-B4CAFA7D5C41}"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38C79F3-4FC2-4155-9E75-90F927DFBDFF}" type="doc">
      <dgm:prSet loTypeId="urn:microsoft.com/office/officeart/2005/8/layout/hProcess9" loCatId="process" qsTypeId="urn:microsoft.com/office/officeart/2005/8/quickstyle/simple1" qsCatId="simple" csTypeId="urn:microsoft.com/office/officeart/2005/8/colors/accent1_2" csCatId="accent1" phldr="1"/>
      <dgm:spPr/>
    </dgm:pt>
    <dgm:pt modelId="{A0232F09-5F38-48F9-8EB5-744D31AACE50}">
      <dgm:prSet phldrT="[Text]" custT="1"/>
      <dgm:spPr/>
      <dgm:t>
        <a:bodyPr/>
        <a:lstStyle/>
        <a:p>
          <a:r>
            <a:rPr lang="en-US" sz="3000">
              <a:latin typeface="Tahoma" panose="020B0604030504040204" pitchFamily="34" charset="0"/>
              <a:ea typeface="Tahoma" panose="020B0604030504040204" pitchFamily="34" charset="0"/>
              <a:cs typeface="Tahoma" panose="020B0604030504040204" pitchFamily="34" charset="0"/>
            </a:rPr>
            <a:t>What do you know?</a:t>
          </a:r>
        </a:p>
      </dgm:t>
    </dgm:pt>
    <dgm:pt modelId="{123B18ED-C63D-46AF-8900-DFBFEBD0566C}" type="parTrans" cxnId="{9CF11EDF-CCCA-4C1F-B433-ACF36908699A}">
      <dgm:prSet/>
      <dgm:spPr/>
      <dgm:t>
        <a:bodyPr/>
        <a:lstStyle/>
        <a:p>
          <a:endParaRPr lang="en-US"/>
        </a:p>
      </dgm:t>
    </dgm:pt>
    <dgm:pt modelId="{16D77E98-9918-498C-A757-64F8B8A2D369}" type="sibTrans" cxnId="{9CF11EDF-CCCA-4C1F-B433-ACF36908699A}">
      <dgm:prSet/>
      <dgm:spPr/>
      <dgm:t>
        <a:bodyPr/>
        <a:lstStyle/>
        <a:p>
          <a:endParaRPr lang="en-US"/>
        </a:p>
      </dgm:t>
    </dgm:pt>
    <dgm:pt modelId="{38F0C89F-4070-4225-BA58-01DC11670364}">
      <dgm:prSet phldrT="[Text]" custT="1"/>
      <dgm:spPr/>
      <dgm:t>
        <a:bodyPr/>
        <a:lstStyle/>
        <a:p>
          <a:r>
            <a:rPr lang="en-US" sz="3000">
              <a:latin typeface="Tahoma" panose="020B0604030504040204" pitchFamily="34" charset="0"/>
              <a:ea typeface="Tahoma" panose="020B0604030504040204" pitchFamily="34" charset="0"/>
              <a:cs typeface="Tahoma" panose="020B0604030504040204" pitchFamily="34" charset="0"/>
            </a:rPr>
            <a:t>What do you need to know?</a:t>
          </a:r>
        </a:p>
      </dgm:t>
    </dgm:pt>
    <dgm:pt modelId="{5DB8141A-9A5A-4AD8-8E50-272950DA2E58}" type="parTrans" cxnId="{C947E82A-1E7C-4742-BC44-F8A1097C629A}">
      <dgm:prSet/>
      <dgm:spPr/>
      <dgm:t>
        <a:bodyPr/>
        <a:lstStyle/>
        <a:p>
          <a:endParaRPr lang="en-US"/>
        </a:p>
      </dgm:t>
    </dgm:pt>
    <dgm:pt modelId="{E17A4271-49A2-4B5E-8156-46B2DDD16302}" type="sibTrans" cxnId="{C947E82A-1E7C-4742-BC44-F8A1097C629A}">
      <dgm:prSet/>
      <dgm:spPr/>
      <dgm:t>
        <a:bodyPr/>
        <a:lstStyle/>
        <a:p>
          <a:endParaRPr lang="en-US"/>
        </a:p>
      </dgm:t>
    </dgm:pt>
    <dgm:pt modelId="{A05CDAF5-6549-42B2-9EA5-7ECE250B5DCE}">
      <dgm:prSet phldrT="[Text]" custT="1"/>
      <dgm:spPr/>
      <dgm:t>
        <a:bodyPr/>
        <a:lstStyle/>
        <a:p>
          <a:r>
            <a:rPr lang="en-US" sz="3000">
              <a:latin typeface="Tahoma" panose="020B0604030504040204" pitchFamily="34" charset="0"/>
              <a:ea typeface="Tahoma" panose="020B0604030504040204" pitchFamily="34" charset="0"/>
              <a:cs typeface="Tahoma" panose="020B0604030504040204" pitchFamily="34" charset="0"/>
            </a:rPr>
            <a:t>How can you get the information? </a:t>
          </a:r>
        </a:p>
      </dgm:t>
    </dgm:pt>
    <dgm:pt modelId="{55CA7117-98FA-467C-99B5-653E04A012E2}" type="parTrans" cxnId="{5D2CD42A-5068-49AD-B5A2-15DAC2A00015}">
      <dgm:prSet/>
      <dgm:spPr/>
      <dgm:t>
        <a:bodyPr/>
        <a:lstStyle/>
        <a:p>
          <a:endParaRPr lang="en-US"/>
        </a:p>
      </dgm:t>
    </dgm:pt>
    <dgm:pt modelId="{69580C92-358D-4A38-B10A-5712D0E35556}" type="sibTrans" cxnId="{5D2CD42A-5068-49AD-B5A2-15DAC2A00015}">
      <dgm:prSet/>
      <dgm:spPr/>
      <dgm:t>
        <a:bodyPr/>
        <a:lstStyle/>
        <a:p>
          <a:endParaRPr lang="en-US"/>
        </a:p>
      </dgm:t>
    </dgm:pt>
    <dgm:pt modelId="{7B154163-5344-439A-8115-219CCEBA1C38}" type="pres">
      <dgm:prSet presAssocID="{538C79F3-4FC2-4155-9E75-90F927DFBDFF}" presName="CompostProcess" presStyleCnt="0">
        <dgm:presLayoutVars>
          <dgm:dir/>
          <dgm:resizeHandles val="exact"/>
        </dgm:presLayoutVars>
      </dgm:prSet>
      <dgm:spPr/>
    </dgm:pt>
    <dgm:pt modelId="{EAF00EE0-F41A-48A6-8B20-452255CEE24D}" type="pres">
      <dgm:prSet presAssocID="{538C79F3-4FC2-4155-9E75-90F927DFBDFF}" presName="arrow" presStyleLbl="bgShp" presStyleIdx="0" presStyleCnt="1"/>
      <dgm:spPr/>
    </dgm:pt>
    <dgm:pt modelId="{C6033D24-217E-420D-B648-67692F987307}" type="pres">
      <dgm:prSet presAssocID="{538C79F3-4FC2-4155-9E75-90F927DFBDFF}" presName="linearProcess" presStyleCnt="0"/>
      <dgm:spPr/>
    </dgm:pt>
    <dgm:pt modelId="{F5554CBE-48C5-4F6F-8CC5-07BE8D2EA16D}" type="pres">
      <dgm:prSet presAssocID="{A0232F09-5F38-48F9-8EB5-744D31AACE50}" presName="textNode" presStyleLbl="node1" presStyleIdx="0" presStyleCnt="3" custLinFactNeighborX="-853" custLinFactNeighborY="-1817">
        <dgm:presLayoutVars>
          <dgm:bulletEnabled val="1"/>
        </dgm:presLayoutVars>
      </dgm:prSet>
      <dgm:spPr/>
    </dgm:pt>
    <dgm:pt modelId="{A08BF7C2-B440-4764-85EE-835753029AF7}" type="pres">
      <dgm:prSet presAssocID="{16D77E98-9918-498C-A757-64F8B8A2D369}" presName="sibTrans" presStyleCnt="0"/>
      <dgm:spPr/>
    </dgm:pt>
    <dgm:pt modelId="{69065B76-6605-4723-8892-616B1D816DAD}" type="pres">
      <dgm:prSet presAssocID="{38F0C89F-4070-4225-BA58-01DC11670364}" presName="textNode" presStyleLbl="node1" presStyleIdx="1" presStyleCnt="3">
        <dgm:presLayoutVars>
          <dgm:bulletEnabled val="1"/>
        </dgm:presLayoutVars>
      </dgm:prSet>
      <dgm:spPr/>
    </dgm:pt>
    <dgm:pt modelId="{C7B01CD1-D06C-43C7-B727-7ADB4E12160B}" type="pres">
      <dgm:prSet presAssocID="{E17A4271-49A2-4B5E-8156-46B2DDD16302}" presName="sibTrans" presStyleCnt="0"/>
      <dgm:spPr/>
    </dgm:pt>
    <dgm:pt modelId="{1E23DF37-9680-4082-8B71-1C853DCF7980}" type="pres">
      <dgm:prSet presAssocID="{A05CDAF5-6549-42B2-9EA5-7ECE250B5DCE}" presName="textNode" presStyleLbl="node1" presStyleIdx="2" presStyleCnt="3">
        <dgm:presLayoutVars>
          <dgm:bulletEnabled val="1"/>
        </dgm:presLayoutVars>
      </dgm:prSet>
      <dgm:spPr/>
    </dgm:pt>
  </dgm:ptLst>
  <dgm:cxnLst>
    <dgm:cxn modelId="{5D2CD42A-5068-49AD-B5A2-15DAC2A00015}" srcId="{538C79F3-4FC2-4155-9E75-90F927DFBDFF}" destId="{A05CDAF5-6549-42B2-9EA5-7ECE250B5DCE}" srcOrd="2" destOrd="0" parTransId="{55CA7117-98FA-467C-99B5-653E04A012E2}" sibTransId="{69580C92-358D-4A38-B10A-5712D0E35556}"/>
    <dgm:cxn modelId="{C947E82A-1E7C-4742-BC44-F8A1097C629A}" srcId="{538C79F3-4FC2-4155-9E75-90F927DFBDFF}" destId="{38F0C89F-4070-4225-BA58-01DC11670364}" srcOrd="1" destOrd="0" parTransId="{5DB8141A-9A5A-4AD8-8E50-272950DA2E58}" sibTransId="{E17A4271-49A2-4B5E-8156-46B2DDD16302}"/>
    <dgm:cxn modelId="{3A6B6A52-CBE9-4C0A-9DA5-C9DD240D80DD}" type="presOf" srcId="{A0232F09-5F38-48F9-8EB5-744D31AACE50}" destId="{F5554CBE-48C5-4F6F-8CC5-07BE8D2EA16D}" srcOrd="0" destOrd="0" presId="urn:microsoft.com/office/officeart/2005/8/layout/hProcess9"/>
    <dgm:cxn modelId="{D1293974-C9CF-443D-AF7C-2F7A289C3508}" type="presOf" srcId="{538C79F3-4FC2-4155-9E75-90F927DFBDFF}" destId="{7B154163-5344-439A-8115-219CCEBA1C38}" srcOrd="0" destOrd="0" presId="urn:microsoft.com/office/officeart/2005/8/layout/hProcess9"/>
    <dgm:cxn modelId="{AA2256AB-C8BA-4917-8DD7-B212924548E0}" type="presOf" srcId="{A05CDAF5-6549-42B2-9EA5-7ECE250B5DCE}" destId="{1E23DF37-9680-4082-8B71-1C853DCF7980}" srcOrd="0" destOrd="0" presId="urn:microsoft.com/office/officeart/2005/8/layout/hProcess9"/>
    <dgm:cxn modelId="{9CF11EDF-CCCA-4C1F-B433-ACF36908699A}" srcId="{538C79F3-4FC2-4155-9E75-90F927DFBDFF}" destId="{A0232F09-5F38-48F9-8EB5-744D31AACE50}" srcOrd="0" destOrd="0" parTransId="{123B18ED-C63D-46AF-8900-DFBFEBD0566C}" sibTransId="{16D77E98-9918-498C-A757-64F8B8A2D369}"/>
    <dgm:cxn modelId="{7D2B33DF-A5FD-4CFB-BB7A-C4E2A9633C32}" type="presOf" srcId="{38F0C89F-4070-4225-BA58-01DC11670364}" destId="{69065B76-6605-4723-8892-616B1D816DAD}" srcOrd="0" destOrd="0" presId="urn:microsoft.com/office/officeart/2005/8/layout/hProcess9"/>
    <dgm:cxn modelId="{C9712839-8662-498D-87E7-FAA397BC1EDB}" type="presParOf" srcId="{7B154163-5344-439A-8115-219CCEBA1C38}" destId="{EAF00EE0-F41A-48A6-8B20-452255CEE24D}" srcOrd="0" destOrd="0" presId="urn:microsoft.com/office/officeart/2005/8/layout/hProcess9"/>
    <dgm:cxn modelId="{AEAC01B4-0F2C-4C8F-891B-49E4ECF00F46}" type="presParOf" srcId="{7B154163-5344-439A-8115-219CCEBA1C38}" destId="{C6033D24-217E-420D-B648-67692F987307}" srcOrd="1" destOrd="0" presId="urn:microsoft.com/office/officeart/2005/8/layout/hProcess9"/>
    <dgm:cxn modelId="{0F55FEF5-DB68-4993-B143-CEC9C8D9B025}" type="presParOf" srcId="{C6033D24-217E-420D-B648-67692F987307}" destId="{F5554CBE-48C5-4F6F-8CC5-07BE8D2EA16D}" srcOrd="0" destOrd="0" presId="urn:microsoft.com/office/officeart/2005/8/layout/hProcess9"/>
    <dgm:cxn modelId="{F09FD873-7B6F-4BD6-A489-5BF678268744}" type="presParOf" srcId="{C6033D24-217E-420D-B648-67692F987307}" destId="{A08BF7C2-B440-4764-85EE-835753029AF7}" srcOrd="1" destOrd="0" presId="urn:microsoft.com/office/officeart/2005/8/layout/hProcess9"/>
    <dgm:cxn modelId="{EF672E84-1A6D-4B4C-A8B0-D0E22F7B1D6F}" type="presParOf" srcId="{C6033D24-217E-420D-B648-67692F987307}" destId="{69065B76-6605-4723-8892-616B1D816DAD}" srcOrd="2" destOrd="0" presId="urn:microsoft.com/office/officeart/2005/8/layout/hProcess9"/>
    <dgm:cxn modelId="{33766389-B8A1-460D-9CEA-38C1F0C3F24D}" type="presParOf" srcId="{C6033D24-217E-420D-B648-67692F987307}" destId="{C7B01CD1-D06C-43C7-B727-7ADB4E12160B}" srcOrd="3" destOrd="0" presId="urn:microsoft.com/office/officeart/2005/8/layout/hProcess9"/>
    <dgm:cxn modelId="{B05861D0-4797-468D-A451-AF2D7809D21A}" type="presParOf" srcId="{C6033D24-217E-420D-B648-67692F987307}" destId="{1E23DF37-9680-4082-8B71-1C853DCF798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3C11D4-63B3-4551-8224-12D3DE0E8BBD}"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US"/>
        </a:p>
      </dgm:t>
    </dgm:pt>
    <dgm:pt modelId="{3BA0A27E-CDF9-429C-B530-3E2ECD88285C}">
      <dgm:prSet phldrT="[Text]" custT="1"/>
      <dgm:spPr/>
      <dgm:t>
        <a:bodyPr/>
        <a:lstStyle/>
        <a:p>
          <a:r>
            <a:rPr lang="en-US" sz="2600"/>
            <a:t>Talk to others</a:t>
          </a:r>
        </a:p>
      </dgm:t>
    </dgm:pt>
    <dgm:pt modelId="{8DFD79FE-012B-49A2-A069-2CB3EDBDECE7}" type="parTrans" cxnId="{5EB1DDEF-2F39-485E-A3D2-92162D1451C8}">
      <dgm:prSet/>
      <dgm:spPr/>
      <dgm:t>
        <a:bodyPr/>
        <a:lstStyle/>
        <a:p>
          <a:endParaRPr lang="en-US"/>
        </a:p>
      </dgm:t>
    </dgm:pt>
    <dgm:pt modelId="{7FF1403E-EDD2-48E8-A2F7-D7109E286731}" type="sibTrans" cxnId="{5EB1DDEF-2F39-485E-A3D2-92162D1451C8}">
      <dgm:prSet/>
      <dgm:spPr/>
      <dgm:t>
        <a:bodyPr/>
        <a:lstStyle/>
        <a:p>
          <a:endParaRPr lang="en-US"/>
        </a:p>
      </dgm:t>
    </dgm:pt>
    <dgm:pt modelId="{38003D29-D0F5-443C-A63D-DDF130F19CB2}">
      <dgm:prSet phldrT="[Text]" custT="1"/>
      <dgm:spPr/>
      <dgm:t>
        <a:bodyPr/>
        <a:lstStyle/>
        <a:p>
          <a:r>
            <a:rPr lang="en-US" sz="2600"/>
            <a:t>Record Review</a:t>
          </a:r>
        </a:p>
      </dgm:t>
    </dgm:pt>
    <dgm:pt modelId="{01122DFA-F3CA-4039-BA86-46ACD32F2ED5}" type="parTrans" cxnId="{4C175B7F-1FA7-4DFC-AD20-CEB943A612AB}">
      <dgm:prSet/>
      <dgm:spPr/>
      <dgm:t>
        <a:bodyPr/>
        <a:lstStyle/>
        <a:p>
          <a:endParaRPr lang="en-US"/>
        </a:p>
      </dgm:t>
    </dgm:pt>
    <dgm:pt modelId="{14F33F2A-E63D-4007-8BF7-886C270C9651}" type="sibTrans" cxnId="{4C175B7F-1FA7-4DFC-AD20-CEB943A612AB}">
      <dgm:prSet/>
      <dgm:spPr/>
      <dgm:t>
        <a:bodyPr/>
        <a:lstStyle/>
        <a:p>
          <a:endParaRPr lang="en-US"/>
        </a:p>
      </dgm:t>
    </dgm:pt>
    <dgm:pt modelId="{799BF8A4-5ED5-45A9-9612-E6198DF985CA}">
      <dgm:prSet phldrT="[Text]" custT="1"/>
      <dgm:spPr/>
      <dgm:t>
        <a:bodyPr/>
        <a:lstStyle/>
        <a:p>
          <a:r>
            <a:rPr lang="en-US" sz="2600"/>
            <a:t>Observation</a:t>
          </a:r>
        </a:p>
      </dgm:t>
    </dgm:pt>
    <dgm:pt modelId="{5D8577CC-2D14-4A66-9DC0-9B6DB8FC3789}" type="parTrans" cxnId="{A7753A73-AABF-4A22-9011-021E71139111}">
      <dgm:prSet/>
      <dgm:spPr/>
      <dgm:t>
        <a:bodyPr/>
        <a:lstStyle/>
        <a:p>
          <a:endParaRPr lang="en-US"/>
        </a:p>
      </dgm:t>
    </dgm:pt>
    <dgm:pt modelId="{C10B376D-551A-4CB3-86F9-DD77677CD488}" type="sibTrans" cxnId="{A7753A73-AABF-4A22-9011-021E71139111}">
      <dgm:prSet/>
      <dgm:spPr/>
      <dgm:t>
        <a:bodyPr/>
        <a:lstStyle/>
        <a:p>
          <a:endParaRPr lang="en-US"/>
        </a:p>
      </dgm:t>
    </dgm:pt>
    <dgm:pt modelId="{E38FBB08-4678-40A2-A80B-26DB5465A2B1}" type="pres">
      <dgm:prSet presAssocID="{023C11D4-63B3-4551-8224-12D3DE0E8BBD}" presName="Name0" presStyleCnt="0">
        <dgm:presLayoutVars>
          <dgm:chMax val="7"/>
          <dgm:chPref val="7"/>
          <dgm:dir/>
          <dgm:animLvl val="lvl"/>
        </dgm:presLayoutVars>
      </dgm:prSet>
      <dgm:spPr/>
    </dgm:pt>
    <dgm:pt modelId="{3684DF5D-1767-4011-9029-D13F1EEFC263}" type="pres">
      <dgm:prSet presAssocID="{3BA0A27E-CDF9-429C-B530-3E2ECD88285C}" presName="Accent1" presStyleCnt="0"/>
      <dgm:spPr/>
    </dgm:pt>
    <dgm:pt modelId="{1396BC6C-641E-4EC0-A990-9BDF340DD62E}" type="pres">
      <dgm:prSet presAssocID="{3BA0A27E-CDF9-429C-B530-3E2ECD88285C}" presName="Accent" presStyleLbl="node1" presStyleIdx="0" presStyleCnt="3"/>
      <dgm:spPr/>
    </dgm:pt>
    <dgm:pt modelId="{481CA042-44ED-4593-A19D-9EA9EC542EE4}" type="pres">
      <dgm:prSet presAssocID="{3BA0A27E-CDF9-429C-B530-3E2ECD88285C}" presName="Parent1" presStyleLbl="revTx" presStyleIdx="0" presStyleCnt="3">
        <dgm:presLayoutVars>
          <dgm:chMax val="1"/>
          <dgm:chPref val="1"/>
          <dgm:bulletEnabled val="1"/>
        </dgm:presLayoutVars>
      </dgm:prSet>
      <dgm:spPr/>
    </dgm:pt>
    <dgm:pt modelId="{08BD7A74-4273-45E4-949E-5C66563699B5}" type="pres">
      <dgm:prSet presAssocID="{38003D29-D0F5-443C-A63D-DDF130F19CB2}" presName="Accent2" presStyleCnt="0"/>
      <dgm:spPr/>
    </dgm:pt>
    <dgm:pt modelId="{0FBC2AB7-1A5D-426A-896E-93FEDB25748D}" type="pres">
      <dgm:prSet presAssocID="{38003D29-D0F5-443C-A63D-DDF130F19CB2}" presName="Accent" presStyleLbl="node1" presStyleIdx="1" presStyleCnt="3"/>
      <dgm:spPr/>
    </dgm:pt>
    <dgm:pt modelId="{03801825-DB0E-4EE5-8D07-F91B8EA2A910}" type="pres">
      <dgm:prSet presAssocID="{38003D29-D0F5-443C-A63D-DDF130F19CB2}" presName="Parent2" presStyleLbl="revTx" presStyleIdx="1" presStyleCnt="3">
        <dgm:presLayoutVars>
          <dgm:chMax val="1"/>
          <dgm:chPref val="1"/>
          <dgm:bulletEnabled val="1"/>
        </dgm:presLayoutVars>
      </dgm:prSet>
      <dgm:spPr/>
    </dgm:pt>
    <dgm:pt modelId="{92EE1FA0-DB44-4622-886C-CC0509E22662}" type="pres">
      <dgm:prSet presAssocID="{799BF8A4-5ED5-45A9-9612-E6198DF985CA}" presName="Accent3" presStyleCnt="0"/>
      <dgm:spPr/>
    </dgm:pt>
    <dgm:pt modelId="{0FBFE6F7-A89F-4A6F-AAD8-2692C5E6B439}" type="pres">
      <dgm:prSet presAssocID="{799BF8A4-5ED5-45A9-9612-E6198DF985CA}" presName="Accent" presStyleLbl="node1" presStyleIdx="2" presStyleCnt="3"/>
      <dgm:spPr/>
    </dgm:pt>
    <dgm:pt modelId="{908CA685-EF95-4639-BB31-B9BECA634301}" type="pres">
      <dgm:prSet presAssocID="{799BF8A4-5ED5-45A9-9612-E6198DF985CA}" presName="Parent3" presStyleLbl="revTx" presStyleIdx="2" presStyleCnt="3" custScaleX="143200">
        <dgm:presLayoutVars>
          <dgm:chMax val="1"/>
          <dgm:chPref val="1"/>
          <dgm:bulletEnabled val="1"/>
        </dgm:presLayoutVars>
      </dgm:prSet>
      <dgm:spPr/>
    </dgm:pt>
  </dgm:ptLst>
  <dgm:cxnLst>
    <dgm:cxn modelId="{7074E91B-FDD3-4D10-8957-C192872194E0}" type="presOf" srcId="{3BA0A27E-CDF9-429C-B530-3E2ECD88285C}" destId="{481CA042-44ED-4593-A19D-9EA9EC542EE4}" srcOrd="0" destOrd="0" presId="urn:microsoft.com/office/officeart/2009/layout/CircleArrowProcess"/>
    <dgm:cxn modelId="{FFD8E349-B3BC-4E7C-9887-1E06E4778520}" type="presOf" srcId="{023C11D4-63B3-4551-8224-12D3DE0E8BBD}" destId="{E38FBB08-4678-40A2-A80B-26DB5465A2B1}" srcOrd="0" destOrd="0" presId="urn:microsoft.com/office/officeart/2009/layout/CircleArrowProcess"/>
    <dgm:cxn modelId="{A7753A73-AABF-4A22-9011-021E71139111}" srcId="{023C11D4-63B3-4551-8224-12D3DE0E8BBD}" destId="{799BF8A4-5ED5-45A9-9612-E6198DF985CA}" srcOrd="2" destOrd="0" parTransId="{5D8577CC-2D14-4A66-9DC0-9B6DB8FC3789}" sibTransId="{C10B376D-551A-4CB3-86F9-DD77677CD488}"/>
    <dgm:cxn modelId="{4C175B7F-1FA7-4DFC-AD20-CEB943A612AB}" srcId="{023C11D4-63B3-4551-8224-12D3DE0E8BBD}" destId="{38003D29-D0F5-443C-A63D-DDF130F19CB2}" srcOrd="1" destOrd="0" parTransId="{01122DFA-F3CA-4039-BA86-46ACD32F2ED5}" sibTransId="{14F33F2A-E63D-4007-8BF7-886C270C9651}"/>
    <dgm:cxn modelId="{0A005496-9F08-4DFD-9D91-A5B4E6B91B43}" type="presOf" srcId="{38003D29-D0F5-443C-A63D-DDF130F19CB2}" destId="{03801825-DB0E-4EE5-8D07-F91B8EA2A910}" srcOrd="0" destOrd="0" presId="urn:microsoft.com/office/officeart/2009/layout/CircleArrowProcess"/>
    <dgm:cxn modelId="{E53A73DB-9469-409C-85AB-7AC032F808A6}" type="presOf" srcId="{799BF8A4-5ED5-45A9-9612-E6198DF985CA}" destId="{908CA685-EF95-4639-BB31-B9BECA634301}" srcOrd="0" destOrd="0" presId="urn:microsoft.com/office/officeart/2009/layout/CircleArrowProcess"/>
    <dgm:cxn modelId="{5EB1DDEF-2F39-485E-A3D2-92162D1451C8}" srcId="{023C11D4-63B3-4551-8224-12D3DE0E8BBD}" destId="{3BA0A27E-CDF9-429C-B530-3E2ECD88285C}" srcOrd="0" destOrd="0" parTransId="{8DFD79FE-012B-49A2-A069-2CB3EDBDECE7}" sibTransId="{7FF1403E-EDD2-48E8-A2F7-D7109E286731}"/>
    <dgm:cxn modelId="{4D2B6E9C-72E9-427D-B1D4-DDBEA117EC98}" type="presParOf" srcId="{E38FBB08-4678-40A2-A80B-26DB5465A2B1}" destId="{3684DF5D-1767-4011-9029-D13F1EEFC263}" srcOrd="0" destOrd="0" presId="urn:microsoft.com/office/officeart/2009/layout/CircleArrowProcess"/>
    <dgm:cxn modelId="{C6491180-A44F-4F32-9ABB-46613C9B6972}" type="presParOf" srcId="{3684DF5D-1767-4011-9029-D13F1EEFC263}" destId="{1396BC6C-641E-4EC0-A990-9BDF340DD62E}" srcOrd="0" destOrd="0" presId="urn:microsoft.com/office/officeart/2009/layout/CircleArrowProcess"/>
    <dgm:cxn modelId="{510C06D3-614B-4AE2-9408-08514608666D}" type="presParOf" srcId="{E38FBB08-4678-40A2-A80B-26DB5465A2B1}" destId="{481CA042-44ED-4593-A19D-9EA9EC542EE4}" srcOrd="1" destOrd="0" presId="urn:microsoft.com/office/officeart/2009/layout/CircleArrowProcess"/>
    <dgm:cxn modelId="{B8F1BDF4-B27C-4501-A045-779BB09A17C7}" type="presParOf" srcId="{E38FBB08-4678-40A2-A80B-26DB5465A2B1}" destId="{08BD7A74-4273-45E4-949E-5C66563699B5}" srcOrd="2" destOrd="0" presId="urn:microsoft.com/office/officeart/2009/layout/CircleArrowProcess"/>
    <dgm:cxn modelId="{3D3EA88B-01BB-4C67-AEEA-DB9A1EDF044C}" type="presParOf" srcId="{08BD7A74-4273-45E4-949E-5C66563699B5}" destId="{0FBC2AB7-1A5D-426A-896E-93FEDB25748D}" srcOrd="0" destOrd="0" presId="urn:microsoft.com/office/officeart/2009/layout/CircleArrowProcess"/>
    <dgm:cxn modelId="{CB9184E3-C52B-4C6A-BD43-E00A44CB906F}" type="presParOf" srcId="{E38FBB08-4678-40A2-A80B-26DB5465A2B1}" destId="{03801825-DB0E-4EE5-8D07-F91B8EA2A910}" srcOrd="3" destOrd="0" presId="urn:microsoft.com/office/officeart/2009/layout/CircleArrowProcess"/>
    <dgm:cxn modelId="{24E16755-717A-44D5-93B3-5BFF34BF7B73}" type="presParOf" srcId="{E38FBB08-4678-40A2-A80B-26DB5465A2B1}" destId="{92EE1FA0-DB44-4622-886C-CC0509E22662}" srcOrd="4" destOrd="0" presId="urn:microsoft.com/office/officeart/2009/layout/CircleArrowProcess"/>
    <dgm:cxn modelId="{953A272A-6269-428D-843B-2B1E703D1900}" type="presParOf" srcId="{92EE1FA0-DB44-4622-886C-CC0509E22662}" destId="{0FBFE6F7-A89F-4A6F-AAD8-2692C5E6B439}" srcOrd="0" destOrd="0" presId="urn:microsoft.com/office/officeart/2009/layout/CircleArrowProcess"/>
    <dgm:cxn modelId="{42C8D167-7A6C-4138-AA56-029E46D30442}" type="presParOf" srcId="{E38FBB08-4678-40A2-A80B-26DB5465A2B1}" destId="{908CA685-EF95-4639-BB31-B9BECA63430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69A87F-A09F-4AFE-859A-13295E6C5E58}"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34BE6629-F39E-4668-BA50-90FF4904E67B}">
      <dgm:prSet/>
      <dgm:spPr>
        <a:solidFill>
          <a:schemeClr val="accent3">
            <a:lumMod val="40000"/>
            <a:lumOff val="6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Begin with familiar activities the person likes to do and does well.</a:t>
          </a:r>
        </a:p>
      </dgm:t>
    </dgm:pt>
    <dgm:pt modelId="{85CDE0DD-8F40-4433-9741-2D2FF5E589CB}" type="parTrans" cxnId="{9F1FC6EB-7302-429A-B6EC-14325E6DD80A}">
      <dgm:prSet/>
      <dgm:spPr/>
      <dgm:t>
        <a:bodyPr/>
        <a:lstStyle/>
        <a:p>
          <a:endParaRPr lang="en-US"/>
        </a:p>
      </dgm:t>
    </dgm:pt>
    <dgm:pt modelId="{03949EFA-0932-409E-B3B7-E025E8E1D0EE}" type="sibTrans" cxnId="{9F1FC6EB-7302-429A-B6EC-14325E6DD80A}">
      <dgm:prSet/>
      <dgm:spPr/>
      <dgm:t>
        <a:bodyPr/>
        <a:lstStyle/>
        <a:p>
          <a:endParaRPr lang="en-US"/>
        </a:p>
      </dgm:t>
    </dgm:pt>
    <dgm:pt modelId="{9CE73B3E-1ECF-44D5-8CF9-1F07F6374348}">
      <dgm:prSet/>
      <dgm:spPr>
        <a:solidFill>
          <a:schemeClr val="accent4">
            <a:lumMod val="60000"/>
            <a:lumOff val="40000"/>
          </a:schemeClr>
        </a:solidFill>
      </dgm:spPr>
      <dgm:t>
        <a:bodyPr/>
        <a:lstStyle/>
        <a:p>
          <a:r>
            <a:rPr lang="en-US">
              <a:solidFill>
                <a:schemeClr val="bg1"/>
              </a:solidFill>
              <a:latin typeface="Tahoma" panose="020B0604030504040204" pitchFamily="34" charset="0"/>
              <a:ea typeface="Tahoma" panose="020B0604030504040204" pitchFamily="34" charset="0"/>
              <a:cs typeface="Tahoma" panose="020B0604030504040204" pitchFamily="34" charset="0"/>
            </a:rPr>
            <a:t>Build on information learned and move on to new activities.</a:t>
          </a:r>
        </a:p>
      </dgm:t>
    </dgm:pt>
    <dgm:pt modelId="{E04CB1EF-9AF0-4B80-AF0D-23542340998F}" type="parTrans" cxnId="{CCA8D9D7-2C8F-4C2D-8D49-D4629EF2912B}">
      <dgm:prSet/>
      <dgm:spPr/>
      <dgm:t>
        <a:bodyPr/>
        <a:lstStyle/>
        <a:p>
          <a:endParaRPr lang="en-US"/>
        </a:p>
      </dgm:t>
    </dgm:pt>
    <dgm:pt modelId="{48882B74-4AF6-45D9-B4C2-1545A2086581}" type="sibTrans" cxnId="{CCA8D9D7-2C8F-4C2D-8D49-D4629EF2912B}">
      <dgm:prSet/>
      <dgm:spPr/>
      <dgm:t>
        <a:bodyPr/>
        <a:lstStyle/>
        <a:p>
          <a:endParaRPr lang="en-US"/>
        </a:p>
      </dgm:t>
    </dgm:pt>
    <dgm:pt modelId="{C211F37C-21A5-4906-AC7C-952FD55E2E48}" type="pres">
      <dgm:prSet presAssocID="{EA69A87F-A09F-4AFE-859A-13295E6C5E58}" presName="Name0" presStyleCnt="0">
        <dgm:presLayoutVars>
          <dgm:dir/>
          <dgm:animLvl val="lvl"/>
          <dgm:resizeHandles val="exact"/>
        </dgm:presLayoutVars>
      </dgm:prSet>
      <dgm:spPr/>
    </dgm:pt>
    <dgm:pt modelId="{AAC7EE1D-D452-4C07-8DC0-8BB675D977D0}" type="pres">
      <dgm:prSet presAssocID="{9CE73B3E-1ECF-44D5-8CF9-1F07F6374348}" presName="boxAndChildren" presStyleCnt="0"/>
      <dgm:spPr/>
    </dgm:pt>
    <dgm:pt modelId="{33AF44DE-7122-4E79-8D25-789E016185B4}" type="pres">
      <dgm:prSet presAssocID="{9CE73B3E-1ECF-44D5-8CF9-1F07F6374348}" presName="parentTextBox" presStyleLbl="node1" presStyleIdx="0" presStyleCnt="2"/>
      <dgm:spPr/>
    </dgm:pt>
    <dgm:pt modelId="{ACF4F6C4-99C3-4DB5-9693-E2F272D98CB4}" type="pres">
      <dgm:prSet presAssocID="{03949EFA-0932-409E-B3B7-E025E8E1D0EE}" presName="sp" presStyleCnt="0"/>
      <dgm:spPr/>
    </dgm:pt>
    <dgm:pt modelId="{63FB5F25-2BCB-4012-A202-D12453CB0B34}" type="pres">
      <dgm:prSet presAssocID="{34BE6629-F39E-4668-BA50-90FF4904E67B}" presName="arrowAndChildren" presStyleCnt="0"/>
      <dgm:spPr/>
    </dgm:pt>
    <dgm:pt modelId="{FB01F326-446E-4A83-8C90-56F63F0EA3D7}" type="pres">
      <dgm:prSet presAssocID="{34BE6629-F39E-4668-BA50-90FF4904E67B}" presName="parentTextArrow" presStyleLbl="node1" presStyleIdx="1" presStyleCnt="2" custLinFactNeighborX="-1452" custLinFactNeighborY="-74"/>
      <dgm:spPr/>
    </dgm:pt>
  </dgm:ptLst>
  <dgm:cxnLst>
    <dgm:cxn modelId="{454F2315-62EF-404C-A7C0-08E2DDAAA270}" type="presOf" srcId="{EA69A87F-A09F-4AFE-859A-13295E6C5E58}" destId="{C211F37C-21A5-4906-AC7C-952FD55E2E48}" srcOrd="0" destOrd="0" presId="urn:microsoft.com/office/officeart/2005/8/layout/process4"/>
    <dgm:cxn modelId="{7CB0E83C-CB83-442F-AF87-6BB8E7D9A162}" type="presOf" srcId="{9CE73B3E-1ECF-44D5-8CF9-1F07F6374348}" destId="{33AF44DE-7122-4E79-8D25-789E016185B4}" srcOrd="0" destOrd="0" presId="urn:microsoft.com/office/officeart/2005/8/layout/process4"/>
    <dgm:cxn modelId="{FCE95647-C04D-4AFE-BBFE-ABB1F8E93148}" type="presOf" srcId="{34BE6629-F39E-4668-BA50-90FF4904E67B}" destId="{FB01F326-446E-4A83-8C90-56F63F0EA3D7}" srcOrd="0" destOrd="0" presId="urn:microsoft.com/office/officeart/2005/8/layout/process4"/>
    <dgm:cxn modelId="{CCA8D9D7-2C8F-4C2D-8D49-D4629EF2912B}" srcId="{EA69A87F-A09F-4AFE-859A-13295E6C5E58}" destId="{9CE73B3E-1ECF-44D5-8CF9-1F07F6374348}" srcOrd="1" destOrd="0" parTransId="{E04CB1EF-9AF0-4B80-AF0D-23542340998F}" sibTransId="{48882B74-4AF6-45D9-B4C2-1545A2086581}"/>
    <dgm:cxn modelId="{9F1FC6EB-7302-429A-B6EC-14325E6DD80A}" srcId="{EA69A87F-A09F-4AFE-859A-13295E6C5E58}" destId="{34BE6629-F39E-4668-BA50-90FF4904E67B}" srcOrd="0" destOrd="0" parTransId="{85CDE0DD-8F40-4433-9741-2D2FF5E589CB}" sibTransId="{03949EFA-0932-409E-B3B7-E025E8E1D0EE}"/>
    <dgm:cxn modelId="{097E6382-98DA-4DB3-80ED-A5891F136512}" type="presParOf" srcId="{C211F37C-21A5-4906-AC7C-952FD55E2E48}" destId="{AAC7EE1D-D452-4C07-8DC0-8BB675D977D0}" srcOrd="0" destOrd="0" presId="urn:microsoft.com/office/officeart/2005/8/layout/process4"/>
    <dgm:cxn modelId="{408D2ABD-7508-49C2-896A-B53F889547AD}" type="presParOf" srcId="{AAC7EE1D-D452-4C07-8DC0-8BB675D977D0}" destId="{33AF44DE-7122-4E79-8D25-789E016185B4}" srcOrd="0" destOrd="0" presId="urn:microsoft.com/office/officeart/2005/8/layout/process4"/>
    <dgm:cxn modelId="{BD596CFA-C8FE-415B-B02D-44428069B2E9}" type="presParOf" srcId="{C211F37C-21A5-4906-AC7C-952FD55E2E48}" destId="{ACF4F6C4-99C3-4DB5-9693-E2F272D98CB4}" srcOrd="1" destOrd="0" presId="urn:microsoft.com/office/officeart/2005/8/layout/process4"/>
    <dgm:cxn modelId="{3935649D-FD26-4708-B8E9-A1F1CB426B89}" type="presParOf" srcId="{C211F37C-21A5-4906-AC7C-952FD55E2E48}" destId="{63FB5F25-2BCB-4012-A202-D12453CB0B34}" srcOrd="2" destOrd="0" presId="urn:microsoft.com/office/officeart/2005/8/layout/process4"/>
    <dgm:cxn modelId="{99A33DEB-59C0-47D7-B3AE-94512FA8DABC}" type="presParOf" srcId="{63FB5F25-2BCB-4012-A202-D12453CB0B34}" destId="{FB01F326-446E-4A83-8C90-56F63F0EA3D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C2C17D6-11B2-4D96-86BF-0BE7E5849931}" type="doc">
      <dgm:prSet loTypeId="urn:microsoft.com/office/officeart/2018/2/layout/IconVerticalSolid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684C742-6480-4CB0-A047-0DBD27C630F1}">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Where? Coffee shop, library, place of worship, park</a:t>
          </a:r>
        </a:p>
      </dgm:t>
    </dgm:pt>
    <dgm:pt modelId="{37F8374F-3318-499C-9C88-C7DC5AA29455}" type="parTrans" cxnId="{75CC18B5-596E-4597-9824-8446B7D22E2E}">
      <dgm:prSet/>
      <dgm:spPr/>
      <dgm:t>
        <a:bodyPr/>
        <a:lstStyle/>
        <a:p>
          <a:endParaRPr lang="en-US"/>
        </a:p>
      </dgm:t>
    </dgm:pt>
    <dgm:pt modelId="{1F51AF56-9936-4062-8777-77B50FC3D54E}" type="sibTrans" cxnId="{75CC18B5-596E-4597-9824-8446B7D22E2E}">
      <dgm:prSet/>
      <dgm:spPr/>
      <dgm:t>
        <a:bodyPr/>
        <a:lstStyle/>
        <a:p>
          <a:endParaRPr lang="en-US"/>
        </a:p>
      </dgm:t>
    </dgm:pt>
    <dgm:pt modelId="{8264F70F-665C-4BBC-9B49-315BE16BC802}">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With whom? Other service recipients, paid staff, neighbors, family, friends</a:t>
          </a:r>
        </a:p>
      </dgm:t>
    </dgm:pt>
    <dgm:pt modelId="{E6A2F838-106A-487E-9691-869C9A660FB9}" type="parTrans" cxnId="{C8191E09-1D5F-4288-AE01-0BBA8E45ABDC}">
      <dgm:prSet/>
      <dgm:spPr/>
      <dgm:t>
        <a:bodyPr/>
        <a:lstStyle/>
        <a:p>
          <a:endParaRPr lang="en-US"/>
        </a:p>
      </dgm:t>
    </dgm:pt>
    <dgm:pt modelId="{0D0DFDAB-7799-491E-A8ED-8EC5AE2F1ACA}" type="sibTrans" cxnId="{C8191E09-1D5F-4288-AE01-0BBA8E45ABDC}">
      <dgm:prSet/>
      <dgm:spPr/>
      <dgm:t>
        <a:bodyPr/>
        <a:lstStyle/>
        <a:p>
          <a:endParaRPr lang="en-US"/>
        </a:p>
      </dgm:t>
    </dgm:pt>
    <dgm:pt modelId="{07CDE4FF-B3AD-4B15-8034-AA921CD502B1}">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What? Volunteering, joining a routine activity, shopping, visiting local businesses/observation</a:t>
          </a:r>
          <a:endParaRPr lang="en-US" sz="1200">
            <a:solidFill>
              <a:schemeClr val="bg1"/>
            </a:solidFill>
          </a:endParaRPr>
        </a:p>
      </dgm:t>
    </dgm:pt>
    <dgm:pt modelId="{C96D9740-6C3F-409B-B490-EFE48C0C6D93}" type="parTrans" cxnId="{CFC7D2BE-926A-4ED9-A509-B95F3F2853E8}">
      <dgm:prSet/>
      <dgm:spPr/>
      <dgm:t>
        <a:bodyPr/>
        <a:lstStyle/>
        <a:p>
          <a:endParaRPr lang="en-US"/>
        </a:p>
      </dgm:t>
    </dgm:pt>
    <dgm:pt modelId="{B52F015E-0287-4F53-BDC6-F27BF5EDED4E}" type="sibTrans" cxnId="{CFC7D2BE-926A-4ED9-A509-B95F3F2853E8}">
      <dgm:prSet/>
      <dgm:spPr/>
      <dgm:t>
        <a:bodyPr/>
        <a:lstStyle/>
        <a:p>
          <a:endParaRPr lang="en-US"/>
        </a:p>
      </dgm:t>
    </dgm:pt>
    <dgm:pt modelId="{B74D0EDE-E591-4EA9-90D3-F9E507C53CA9}">
      <dgm:prSet custT="1"/>
      <dgm:spPr/>
      <dgm:t>
        <a:bodyPr/>
        <a:lstStyle/>
        <a:p>
          <a:pPr>
            <a:lnSpc>
              <a:spcPct val="100000"/>
            </a:lnSpc>
          </a:pPr>
          <a:r>
            <a:rPr lang="en-US" sz="1800">
              <a:solidFill>
                <a:schemeClr val="bg1"/>
              </a:solidFill>
              <a:latin typeface="Tahoma" panose="020B0604030504040204" pitchFamily="34" charset="0"/>
              <a:ea typeface="Tahoma" panose="020B0604030504040204" pitchFamily="34" charset="0"/>
              <a:cs typeface="Tahoma" panose="020B0604030504040204" pitchFamily="34" charset="0"/>
            </a:rPr>
            <a:t>Other things that influence our behavior? Time of day, communication method, weather, pace, expectations – of activity and role </a:t>
          </a:r>
        </a:p>
      </dgm:t>
    </dgm:pt>
    <dgm:pt modelId="{9909B660-2A58-4BFA-98FB-638075E2D228}" type="parTrans" cxnId="{61AE7E72-07C2-4F5E-BCD5-0A8824B9BBD2}">
      <dgm:prSet/>
      <dgm:spPr/>
      <dgm:t>
        <a:bodyPr/>
        <a:lstStyle/>
        <a:p>
          <a:endParaRPr lang="en-US"/>
        </a:p>
      </dgm:t>
    </dgm:pt>
    <dgm:pt modelId="{9E639914-0047-4CC7-A9D1-A1C6B5EDF4CA}" type="sibTrans" cxnId="{61AE7E72-07C2-4F5E-BCD5-0A8824B9BBD2}">
      <dgm:prSet/>
      <dgm:spPr/>
      <dgm:t>
        <a:bodyPr/>
        <a:lstStyle/>
        <a:p>
          <a:endParaRPr lang="en-US"/>
        </a:p>
      </dgm:t>
    </dgm:pt>
    <dgm:pt modelId="{66504E7B-86CF-428C-AC52-A0B8D3A0A7CD}" type="pres">
      <dgm:prSet presAssocID="{4C2C17D6-11B2-4D96-86BF-0BE7E5849931}" presName="root" presStyleCnt="0">
        <dgm:presLayoutVars>
          <dgm:dir/>
          <dgm:resizeHandles val="exact"/>
        </dgm:presLayoutVars>
      </dgm:prSet>
      <dgm:spPr/>
    </dgm:pt>
    <dgm:pt modelId="{6856295A-0C0A-4325-9848-F5219052EB1B}" type="pres">
      <dgm:prSet presAssocID="{7684C742-6480-4CB0-A047-0DBD27C630F1}" presName="compNode" presStyleCnt="0"/>
      <dgm:spPr/>
    </dgm:pt>
    <dgm:pt modelId="{A9C4C45B-64A2-4F16-A2B4-5A2FA2210BB8}" type="pres">
      <dgm:prSet presAssocID="{7684C742-6480-4CB0-A047-0DBD27C630F1}" presName="bgRect" presStyleLbl="bgShp" presStyleIdx="0" presStyleCnt="4" custLinFactNeighborX="-97" custLinFactNeighborY="3748"/>
      <dgm:spPr>
        <a:solidFill>
          <a:schemeClr val="accent4">
            <a:lumMod val="20000"/>
            <a:lumOff val="80000"/>
          </a:schemeClr>
        </a:solidFill>
      </dgm:spPr>
    </dgm:pt>
    <dgm:pt modelId="{05900D10-E3CE-49FE-8282-BA7C0BC18212}" type="pres">
      <dgm:prSet presAssocID="{7684C742-6480-4CB0-A047-0DBD27C630F1}" presName="iconRect" presStyleLbl="node1" presStyleIdx="0" presStyleCnt="4" custLinFactNeighborY="14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solidFill>
            <a:schemeClr val="bg1">
              <a:alpha val="0"/>
            </a:schemeClr>
          </a:solidFill>
        </a:ln>
      </dgm:spPr>
      <dgm:extLst>
        <a:ext uri="{E40237B7-FDA0-4F09-8148-C483321AD2D9}">
          <dgm14:cNvPr xmlns:dgm14="http://schemas.microsoft.com/office/drawing/2010/diagram" id="0" name="" descr="Presentation with Checklist"/>
        </a:ext>
      </dgm:extLst>
    </dgm:pt>
    <dgm:pt modelId="{8F12C7F2-1ADE-42EC-8BA0-C281EDC6327B}" type="pres">
      <dgm:prSet presAssocID="{7684C742-6480-4CB0-A047-0DBD27C630F1}" presName="spaceRect" presStyleCnt="0"/>
      <dgm:spPr/>
    </dgm:pt>
    <dgm:pt modelId="{1AD820CE-4E62-4066-BE6D-F06CD13824C6}" type="pres">
      <dgm:prSet presAssocID="{7684C742-6480-4CB0-A047-0DBD27C630F1}" presName="parTx" presStyleLbl="revTx" presStyleIdx="0" presStyleCnt="4" custLinFactNeighborX="-1019" custLinFactNeighborY="-16170">
        <dgm:presLayoutVars>
          <dgm:chMax val="0"/>
          <dgm:chPref val="0"/>
        </dgm:presLayoutVars>
      </dgm:prSet>
      <dgm:spPr/>
    </dgm:pt>
    <dgm:pt modelId="{73F45436-22C0-4CF8-8A49-FFECC4141B4B}" type="pres">
      <dgm:prSet presAssocID="{1F51AF56-9936-4062-8777-77B50FC3D54E}" presName="sibTrans" presStyleCnt="0"/>
      <dgm:spPr/>
    </dgm:pt>
    <dgm:pt modelId="{2BE4EB62-7343-470E-9020-40554941F29C}" type="pres">
      <dgm:prSet presAssocID="{8264F70F-665C-4BBC-9B49-315BE16BC802}" presName="compNode" presStyleCnt="0"/>
      <dgm:spPr/>
    </dgm:pt>
    <dgm:pt modelId="{A488B5B6-D195-4C1E-8B60-06AFE43B4A31}" type="pres">
      <dgm:prSet presAssocID="{8264F70F-665C-4BBC-9B49-315BE16BC802}" presName="bgRect" presStyleLbl="bgShp" presStyleIdx="1" presStyleCnt="4" custLinFactNeighborY="-7890"/>
      <dgm:spPr>
        <a:solidFill>
          <a:schemeClr val="tx1">
            <a:lumMod val="85000"/>
          </a:schemeClr>
        </a:solidFill>
      </dgm:spPr>
    </dgm:pt>
    <dgm:pt modelId="{6253075C-A73A-43BB-984C-758A1FCA7D25}" type="pres">
      <dgm:prSet presAssocID="{8264F70F-665C-4BBC-9B49-315BE16BC802}" presName="iconRect" presStyleLbl="node1" presStyleIdx="1" presStyleCnt="4" custLinFactNeighborY="-860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ierarchy"/>
        </a:ext>
      </dgm:extLst>
    </dgm:pt>
    <dgm:pt modelId="{DF274EC4-D763-479E-BAB9-A2C53D15EE54}" type="pres">
      <dgm:prSet presAssocID="{8264F70F-665C-4BBC-9B49-315BE16BC802}" presName="spaceRect" presStyleCnt="0"/>
      <dgm:spPr/>
    </dgm:pt>
    <dgm:pt modelId="{DAC38CBB-13CF-4B62-BF10-3657FACD1F58}" type="pres">
      <dgm:prSet presAssocID="{8264F70F-665C-4BBC-9B49-315BE16BC802}" presName="parTx" presStyleLbl="revTx" presStyleIdx="1" presStyleCnt="4" custLinFactNeighborX="-920" custLinFactNeighborY="-5355">
        <dgm:presLayoutVars>
          <dgm:chMax val="0"/>
          <dgm:chPref val="0"/>
        </dgm:presLayoutVars>
      </dgm:prSet>
      <dgm:spPr/>
    </dgm:pt>
    <dgm:pt modelId="{70E86F1A-1F76-4B34-9199-C8BC2F3F1783}" type="pres">
      <dgm:prSet presAssocID="{0D0DFDAB-7799-491E-A8ED-8EC5AE2F1ACA}" presName="sibTrans" presStyleCnt="0"/>
      <dgm:spPr/>
    </dgm:pt>
    <dgm:pt modelId="{EDE1485D-A444-447D-84E4-42E193DC5048}" type="pres">
      <dgm:prSet presAssocID="{07CDE4FF-B3AD-4B15-8034-AA921CD502B1}" presName="compNode" presStyleCnt="0"/>
      <dgm:spPr/>
    </dgm:pt>
    <dgm:pt modelId="{64D867D4-3958-4933-9123-EB4F7DBC67E1}" type="pres">
      <dgm:prSet presAssocID="{07CDE4FF-B3AD-4B15-8034-AA921CD502B1}" presName="bgRect" presStyleLbl="bgShp" presStyleIdx="2" presStyleCnt="4" custLinFactNeighborY="-18936"/>
      <dgm:spPr>
        <a:solidFill>
          <a:schemeClr val="accent4">
            <a:lumMod val="60000"/>
            <a:lumOff val="40000"/>
          </a:schemeClr>
        </a:solidFill>
      </dgm:spPr>
    </dgm:pt>
    <dgm:pt modelId="{C3DA6509-85D0-48F6-B4C5-8FECD53007A3}" type="pres">
      <dgm:prSet presAssocID="{07CDE4FF-B3AD-4B15-8034-AA921CD502B1}" presName="iconRect" presStyleLbl="node1" presStyleIdx="2" presStyleCnt="4" custLinFactNeighborY="-2724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oard Room"/>
        </a:ext>
      </dgm:extLst>
    </dgm:pt>
    <dgm:pt modelId="{D36DCDDE-9DAB-40E4-932F-6B1DD7DA1EB9}" type="pres">
      <dgm:prSet presAssocID="{07CDE4FF-B3AD-4B15-8034-AA921CD502B1}" presName="spaceRect" presStyleCnt="0"/>
      <dgm:spPr/>
    </dgm:pt>
    <dgm:pt modelId="{77F94104-44A6-471F-9000-9C2E2593F7EF}" type="pres">
      <dgm:prSet presAssocID="{07CDE4FF-B3AD-4B15-8034-AA921CD502B1}" presName="parTx" presStyleLbl="revTx" presStyleIdx="2" presStyleCnt="4" custLinFactNeighborX="-920" custLinFactNeighborY="-13005">
        <dgm:presLayoutVars>
          <dgm:chMax val="0"/>
          <dgm:chPref val="0"/>
        </dgm:presLayoutVars>
      </dgm:prSet>
      <dgm:spPr/>
    </dgm:pt>
    <dgm:pt modelId="{69B99F48-D321-4585-B033-6DCA5DD001C7}" type="pres">
      <dgm:prSet presAssocID="{B52F015E-0287-4F53-BDC6-F27BF5EDED4E}" presName="sibTrans" presStyleCnt="0"/>
      <dgm:spPr/>
    </dgm:pt>
    <dgm:pt modelId="{C28A7F5B-D8E3-4D44-9AAD-F5A966849D0A}" type="pres">
      <dgm:prSet presAssocID="{B74D0EDE-E591-4EA9-90D3-F9E507C53CA9}" presName="compNode" presStyleCnt="0"/>
      <dgm:spPr/>
    </dgm:pt>
    <dgm:pt modelId="{A59B0445-EC1D-410C-AA47-22E88B9662CA}" type="pres">
      <dgm:prSet presAssocID="{B74D0EDE-E591-4EA9-90D3-F9E507C53CA9}" presName="bgRect" presStyleLbl="bgShp" presStyleIdx="3" presStyleCnt="4" custLinFactNeighborY="-26413"/>
      <dgm:spPr>
        <a:solidFill>
          <a:schemeClr val="accent1">
            <a:lumMod val="40000"/>
            <a:lumOff val="60000"/>
          </a:schemeClr>
        </a:solidFill>
      </dgm:spPr>
    </dgm:pt>
    <dgm:pt modelId="{08D11A19-70D7-4C0D-A850-DA2CD677E1DF}" type="pres">
      <dgm:prSet presAssocID="{B74D0EDE-E591-4EA9-90D3-F9E507C53CA9}" presName="iconRect" presStyleLbl="node1" presStyleIdx="3" presStyleCnt="4" custLinFactNeighborY="-40152"/>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arketing"/>
        </a:ext>
      </dgm:extLst>
    </dgm:pt>
    <dgm:pt modelId="{6487CFAE-EC01-4022-BF96-DF4F3EC55989}" type="pres">
      <dgm:prSet presAssocID="{B74D0EDE-E591-4EA9-90D3-F9E507C53CA9}" presName="spaceRect" presStyleCnt="0"/>
      <dgm:spPr/>
    </dgm:pt>
    <dgm:pt modelId="{54A9FF07-B0AF-418F-AC65-1B9ADFD6724B}" type="pres">
      <dgm:prSet presAssocID="{B74D0EDE-E591-4EA9-90D3-F9E507C53CA9}" presName="parTx" presStyleLbl="revTx" presStyleIdx="3" presStyleCnt="4" custLinFactNeighborX="-920" custLinFactNeighborY="-26566">
        <dgm:presLayoutVars>
          <dgm:chMax val="0"/>
          <dgm:chPref val="0"/>
        </dgm:presLayoutVars>
      </dgm:prSet>
      <dgm:spPr/>
    </dgm:pt>
  </dgm:ptLst>
  <dgm:cxnLst>
    <dgm:cxn modelId="{C8191E09-1D5F-4288-AE01-0BBA8E45ABDC}" srcId="{4C2C17D6-11B2-4D96-86BF-0BE7E5849931}" destId="{8264F70F-665C-4BBC-9B49-315BE16BC802}" srcOrd="1" destOrd="0" parTransId="{E6A2F838-106A-487E-9691-869C9A660FB9}" sibTransId="{0D0DFDAB-7799-491E-A8ED-8EC5AE2F1ACA}"/>
    <dgm:cxn modelId="{A175D90F-F6A5-4698-9188-AC60F21F02EB}" type="presOf" srcId="{07CDE4FF-B3AD-4B15-8034-AA921CD502B1}" destId="{77F94104-44A6-471F-9000-9C2E2593F7EF}" srcOrd="0" destOrd="0" presId="urn:microsoft.com/office/officeart/2018/2/layout/IconVerticalSolidList"/>
    <dgm:cxn modelId="{61AE7E72-07C2-4F5E-BCD5-0A8824B9BBD2}" srcId="{4C2C17D6-11B2-4D96-86BF-0BE7E5849931}" destId="{B74D0EDE-E591-4EA9-90D3-F9E507C53CA9}" srcOrd="3" destOrd="0" parTransId="{9909B660-2A58-4BFA-98FB-638075E2D228}" sibTransId="{9E639914-0047-4CC7-A9D1-A1C6B5EDF4CA}"/>
    <dgm:cxn modelId="{1D9E7155-060B-4AFE-B73F-B85A94BFDD4C}" type="presOf" srcId="{B74D0EDE-E591-4EA9-90D3-F9E507C53CA9}" destId="{54A9FF07-B0AF-418F-AC65-1B9ADFD6724B}" srcOrd="0" destOrd="0" presId="urn:microsoft.com/office/officeart/2018/2/layout/IconVerticalSolidList"/>
    <dgm:cxn modelId="{1ED1AA8E-737D-464F-A4F9-371CAF3B70D1}" type="presOf" srcId="{4C2C17D6-11B2-4D96-86BF-0BE7E5849931}" destId="{66504E7B-86CF-428C-AC52-A0B8D3A0A7CD}" srcOrd="0" destOrd="0" presId="urn:microsoft.com/office/officeart/2018/2/layout/IconVerticalSolidList"/>
    <dgm:cxn modelId="{FDB938A3-3D55-4001-9C5B-E55D11A15A9D}" type="presOf" srcId="{7684C742-6480-4CB0-A047-0DBD27C630F1}" destId="{1AD820CE-4E62-4066-BE6D-F06CD13824C6}" srcOrd="0" destOrd="0" presId="urn:microsoft.com/office/officeart/2018/2/layout/IconVerticalSolidList"/>
    <dgm:cxn modelId="{A38171A8-BE2D-4241-B00F-01E3AF9A2421}" type="presOf" srcId="{8264F70F-665C-4BBC-9B49-315BE16BC802}" destId="{DAC38CBB-13CF-4B62-BF10-3657FACD1F58}" srcOrd="0" destOrd="0" presId="urn:microsoft.com/office/officeart/2018/2/layout/IconVerticalSolidList"/>
    <dgm:cxn modelId="{75CC18B5-596E-4597-9824-8446B7D22E2E}" srcId="{4C2C17D6-11B2-4D96-86BF-0BE7E5849931}" destId="{7684C742-6480-4CB0-A047-0DBD27C630F1}" srcOrd="0" destOrd="0" parTransId="{37F8374F-3318-499C-9C88-C7DC5AA29455}" sibTransId="{1F51AF56-9936-4062-8777-77B50FC3D54E}"/>
    <dgm:cxn modelId="{CFC7D2BE-926A-4ED9-A509-B95F3F2853E8}" srcId="{4C2C17D6-11B2-4D96-86BF-0BE7E5849931}" destId="{07CDE4FF-B3AD-4B15-8034-AA921CD502B1}" srcOrd="2" destOrd="0" parTransId="{C96D9740-6C3F-409B-B490-EFE48C0C6D93}" sibTransId="{B52F015E-0287-4F53-BDC6-F27BF5EDED4E}"/>
    <dgm:cxn modelId="{5CB7609B-0374-485E-87FC-30223629F8EA}" type="presParOf" srcId="{66504E7B-86CF-428C-AC52-A0B8D3A0A7CD}" destId="{6856295A-0C0A-4325-9848-F5219052EB1B}" srcOrd="0" destOrd="0" presId="urn:microsoft.com/office/officeart/2018/2/layout/IconVerticalSolidList"/>
    <dgm:cxn modelId="{C7549D56-74D4-4AD4-ACBC-F9FC26CC0EE7}" type="presParOf" srcId="{6856295A-0C0A-4325-9848-F5219052EB1B}" destId="{A9C4C45B-64A2-4F16-A2B4-5A2FA2210BB8}" srcOrd="0" destOrd="0" presId="urn:microsoft.com/office/officeart/2018/2/layout/IconVerticalSolidList"/>
    <dgm:cxn modelId="{DEF5A4AB-0E02-4D15-9B72-C9B9C6C94BCF}" type="presParOf" srcId="{6856295A-0C0A-4325-9848-F5219052EB1B}" destId="{05900D10-E3CE-49FE-8282-BA7C0BC18212}" srcOrd="1" destOrd="0" presId="urn:microsoft.com/office/officeart/2018/2/layout/IconVerticalSolidList"/>
    <dgm:cxn modelId="{CDF6B43B-E03F-4B47-BDE4-40A903066E11}" type="presParOf" srcId="{6856295A-0C0A-4325-9848-F5219052EB1B}" destId="{8F12C7F2-1ADE-42EC-8BA0-C281EDC6327B}" srcOrd="2" destOrd="0" presId="urn:microsoft.com/office/officeart/2018/2/layout/IconVerticalSolidList"/>
    <dgm:cxn modelId="{A7179D30-55E3-44D9-B708-C3A99F2C70F9}" type="presParOf" srcId="{6856295A-0C0A-4325-9848-F5219052EB1B}" destId="{1AD820CE-4E62-4066-BE6D-F06CD13824C6}" srcOrd="3" destOrd="0" presId="urn:microsoft.com/office/officeart/2018/2/layout/IconVerticalSolidList"/>
    <dgm:cxn modelId="{A8A7B3A9-0DD4-4B81-AAC8-0DF4714EFF3B}" type="presParOf" srcId="{66504E7B-86CF-428C-AC52-A0B8D3A0A7CD}" destId="{73F45436-22C0-4CF8-8A49-FFECC4141B4B}" srcOrd="1" destOrd="0" presId="urn:microsoft.com/office/officeart/2018/2/layout/IconVerticalSolidList"/>
    <dgm:cxn modelId="{2BCE0E21-6FEE-46EF-8A46-5DCF27383536}" type="presParOf" srcId="{66504E7B-86CF-428C-AC52-A0B8D3A0A7CD}" destId="{2BE4EB62-7343-470E-9020-40554941F29C}" srcOrd="2" destOrd="0" presId="urn:microsoft.com/office/officeart/2018/2/layout/IconVerticalSolidList"/>
    <dgm:cxn modelId="{6BE775BF-6844-4029-B318-944B9C2F94D7}" type="presParOf" srcId="{2BE4EB62-7343-470E-9020-40554941F29C}" destId="{A488B5B6-D195-4C1E-8B60-06AFE43B4A31}" srcOrd="0" destOrd="0" presId="urn:microsoft.com/office/officeart/2018/2/layout/IconVerticalSolidList"/>
    <dgm:cxn modelId="{863079A1-7BB8-4D02-9E50-26C0115B2A1C}" type="presParOf" srcId="{2BE4EB62-7343-470E-9020-40554941F29C}" destId="{6253075C-A73A-43BB-984C-758A1FCA7D25}" srcOrd="1" destOrd="0" presId="urn:microsoft.com/office/officeart/2018/2/layout/IconVerticalSolidList"/>
    <dgm:cxn modelId="{3B3CB043-E998-4499-A93E-3B2D567FAD78}" type="presParOf" srcId="{2BE4EB62-7343-470E-9020-40554941F29C}" destId="{DF274EC4-D763-479E-BAB9-A2C53D15EE54}" srcOrd="2" destOrd="0" presId="urn:microsoft.com/office/officeart/2018/2/layout/IconVerticalSolidList"/>
    <dgm:cxn modelId="{8CD90F99-2C73-4A2A-95CF-803A72AF8CFC}" type="presParOf" srcId="{2BE4EB62-7343-470E-9020-40554941F29C}" destId="{DAC38CBB-13CF-4B62-BF10-3657FACD1F58}" srcOrd="3" destOrd="0" presId="urn:microsoft.com/office/officeart/2018/2/layout/IconVerticalSolidList"/>
    <dgm:cxn modelId="{223E7856-F5A1-4702-8273-E92A29E0FD0C}" type="presParOf" srcId="{66504E7B-86CF-428C-AC52-A0B8D3A0A7CD}" destId="{70E86F1A-1F76-4B34-9199-C8BC2F3F1783}" srcOrd="3" destOrd="0" presId="urn:microsoft.com/office/officeart/2018/2/layout/IconVerticalSolidList"/>
    <dgm:cxn modelId="{7A3065C2-B2B4-47F9-851F-0D1F835B8CF1}" type="presParOf" srcId="{66504E7B-86CF-428C-AC52-A0B8D3A0A7CD}" destId="{EDE1485D-A444-447D-84E4-42E193DC5048}" srcOrd="4" destOrd="0" presId="urn:microsoft.com/office/officeart/2018/2/layout/IconVerticalSolidList"/>
    <dgm:cxn modelId="{95F9C295-C280-4311-BE72-6BCBE9E384ED}" type="presParOf" srcId="{EDE1485D-A444-447D-84E4-42E193DC5048}" destId="{64D867D4-3958-4933-9123-EB4F7DBC67E1}" srcOrd="0" destOrd="0" presId="urn:microsoft.com/office/officeart/2018/2/layout/IconVerticalSolidList"/>
    <dgm:cxn modelId="{89037907-F620-4A04-9FB7-760B2EC1E7E5}" type="presParOf" srcId="{EDE1485D-A444-447D-84E4-42E193DC5048}" destId="{C3DA6509-85D0-48F6-B4C5-8FECD53007A3}" srcOrd="1" destOrd="0" presId="urn:microsoft.com/office/officeart/2018/2/layout/IconVerticalSolidList"/>
    <dgm:cxn modelId="{3859EC86-9FFD-4916-9B9F-17CF078050EC}" type="presParOf" srcId="{EDE1485D-A444-447D-84E4-42E193DC5048}" destId="{D36DCDDE-9DAB-40E4-932F-6B1DD7DA1EB9}" srcOrd="2" destOrd="0" presId="urn:microsoft.com/office/officeart/2018/2/layout/IconVerticalSolidList"/>
    <dgm:cxn modelId="{0C09467E-2E01-4437-8937-2280B628CA7A}" type="presParOf" srcId="{EDE1485D-A444-447D-84E4-42E193DC5048}" destId="{77F94104-44A6-471F-9000-9C2E2593F7EF}" srcOrd="3" destOrd="0" presId="urn:microsoft.com/office/officeart/2018/2/layout/IconVerticalSolidList"/>
    <dgm:cxn modelId="{38730E2D-4A44-48BC-A34E-5C945750A3CF}" type="presParOf" srcId="{66504E7B-86CF-428C-AC52-A0B8D3A0A7CD}" destId="{69B99F48-D321-4585-B033-6DCA5DD001C7}" srcOrd="5" destOrd="0" presId="urn:microsoft.com/office/officeart/2018/2/layout/IconVerticalSolidList"/>
    <dgm:cxn modelId="{B5605ADB-09E7-4255-BCD6-5B1324791784}" type="presParOf" srcId="{66504E7B-86CF-428C-AC52-A0B8D3A0A7CD}" destId="{C28A7F5B-D8E3-4D44-9AAD-F5A966849D0A}" srcOrd="6" destOrd="0" presId="urn:microsoft.com/office/officeart/2018/2/layout/IconVerticalSolidList"/>
    <dgm:cxn modelId="{686582CA-DB5B-42F0-A722-79576AF5A32F}" type="presParOf" srcId="{C28A7F5B-D8E3-4D44-9AAD-F5A966849D0A}" destId="{A59B0445-EC1D-410C-AA47-22E88B9662CA}" srcOrd="0" destOrd="0" presId="urn:microsoft.com/office/officeart/2018/2/layout/IconVerticalSolidList"/>
    <dgm:cxn modelId="{21BFFD17-9C65-49BC-BEA4-C61E7FC270A6}" type="presParOf" srcId="{C28A7F5B-D8E3-4D44-9AAD-F5A966849D0A}" destId="{08D11A19-70D7-4C0D-A850-DA2CD677E1DF}" srcOrd="1" destOrd="0" presId="urn:microsoft.com/office/officeart/2018/2/layout/IconVerticalSolidList"/>
    <dgm:cxn modelId="{2E439E03-D060-4EEA-B01E-485E6C5E73FE}" type="presParOf" srcId="{C28A7F5B-D8E3-4D44-9AAD-F5A966849D0A}" destId="{6487CFAE-EC01-4022-BF96-DF4F3EC55989}" srcOrd="2" destOrd="0" presId="urn:microsoft.com/office/officeart/2018/2/layout/IconVerticalSolidList"/>
    <dgm:cxn modelId="{509BF90F-71C7-4D22-A31D-B8A36B722C61}" type="presParOf" srcId="{C28A7F5B-D8E3-4D44-9AAD-F5A966849D0A}" destId="{54A9FF07-B0AF-418F-AC65-1B9ADFD6724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387FF7D-477E-48EB-81C0-553B2740DE82}"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0A60FD-74BD-467A-AC28-97910E7C4B8E}">
      <dgm:prSet/>
      <dgm:spPr/>
      <dgm:t>
        <a:bodyPr/>
        <a:lstStyle/>
        <a:p>
          <a:r>
            <a:rPr lang="en-US" b="1" i="1">
              <a:latin typeface="Tahoma" panose="020B0604030504040204" pitchFamily="34" charset="0"/>
              <a:ea typeface="Tahoma" panose="020B0604030504040204" pitchFamily="34" charset="0"/>
              <a:cs typeface="Tahoma" panose="020B0604030504040204" pitchFamily="34" charset="0"/>
            </a:rPr>
            <a:t>Where? </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Somewhere comfortable. Home, library, coffee shop, etc. (Familiar! His turf)</a:t>
          </a:r>
        </a:p>
      </dgm:t>
    </dgm:pt>
    <dgm:pt modelId="{9FFD60B6-5FD3-48B2-A12A-9DC9B94BB7D8}" type="parTrans" cxnId="{EC9D6C0B-6F85-4570-BD11-E2DD59DD6402}">
      <dgm:prSet/>
      <dgm:spPr/>
      <dgm:t>
        <a:bodyPr/>
        <a:lstStyle/>
        <a:p>
          <a:endParaRPr lang="en-US"/>
        </a:p>
      </dgm:t>
    </dgm:pt>
    <dgm:pt modelId="{93520819-AFF5-4314-8633-A8954601CAEA}" type="sibTrans" cxnId="{EC9D6C0B-6F85-4570-BD11-E2DD59DD6402}">
      <dgm:prSet/>
      <dgm:spPr/>
      <dgm:t>
        <a:bodyPr/>
        <a:lstStyle/>
        <a:p>
          <a:endParaRPr lang="en-US"/>
        </a:p>
      </dgm:t>
    </dgm:pt>
    <dgm:pt modelId="{3ED943E4-ADEC-422A-B600-A54BEB895A05}">
      <dgm:prSet/>
      <dgm:spPr/>
      <dgm:t>
        <a:bodyPr/>
        <a:lstStyle/>
        <a:p>
          <a:r>
            <a:rPr lang="en-US" b="1" i="1">
              <a:latin typeface="Tahoma" panose="020B0604030504040204" pitchFamily="34" charset="0"/>
              <a:ea typeface="Tahoma" panose="020B0604030504040204" pitchFamily="34" charset="0"/>
              <a:cs typeface="Tahoma" panose="020B0604030504040204" pitchFamily="34" charset="0"/>
            </a:rPr>
            <a:t>What to do?</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Introductions, explain SE process, set out expectations</a:t>
          </a:r>
        </a:p>
      </dgm:t>
    </dgm:pt>
    <dgm:pt modelId="{34BA82D1-2DE6-415A-81C4-3A45C7F61446}" type="parTrans" cxnId="{B4B262E6-C6E0-4252-B7EA-7E3AFE7B52DD}">
      <dgm:prSet/>
      <dgm:spPr/>
      <dgm:t>
        <a:bodyPr/>
        <a:lstStyle/>
        <a:p>
          <a:endParaRPr lang="en-US"/>
        </a:p>
      </dgm:t>
    </dgm:pt>
    <dgm:pt modelId="{947833D0-DAB1-4C2E-822D-EE80B5257358}" type="sibTrans" cxnId="{B4B262E6-C6E0-4252-B7EA-7E3AFE7B52DD}">
      <dgm:prSet/>
      <dgm:spPr/>
      <dgm:t>
        <a:bodyPr/>
        <a:lstStyle/>
        <a:p>
          <a:endParaRPr lang="en-US"/>
        </a:p>
      </dgm:t>
    </dgm:pt>
    <dgm:pt modelId="{880D9AB8-D278-4F48-B03D-66ACC4DF63C7}">
      <dgm:prSet/>
      <dgm:spPr/>
      <dgm:t>
        <a:bodyPr/>
        <a:lstStyle/>
        <a:p>
          <a:r>
            <a:rPr lang="en-US" b="1" i="1">
              <a:latin typeface="Tahoma" panose="020B0604030504040204" pitchFamily="34" charset="0"/>
              <a:ea typeface="Tahoma" panose="020B0604030504040204" pitchFamily="34" charset="0"/>
              <a:cs typeface="Tahoma" panose="020B0604030504040204" pitchFamily="34" charset="0"/>
            </a:rPr>
            <a:t>What to ask?</a:t>
          </a:r>
          <a:br>
            <a:rPr lang="en-US">
              <a:latin typeface="Tahoma" panose="020B0604030504040204" pitchFamily="34" charset="0"/>
              <a:ea typeface="Tahoma" panose="020B0604030504040204" pitchFamily="34" charset="0"/>
              <a:cs typeface="Tahoma" panose="020B0604030504040204" pitchFamily="34" charset="0"/>
            </a:rPr>
          </a:br>
          <a:r>
            <a:rPr lang="en-US">
              <a:latin typeface="Tahoma" panose="020B0604030504040204" pitchFamily="34" charset="0"/>
              <a:ea typeface="Tahoma" panose="020B0604030504040204" pitchFamily="34" charset="0"/>
              <a:cs typeface="Tahoma" panose="020B0604030504040204" pitchFamily="34" charset="0"/>
            </a:rPr>
            <a:t>Tell me about your day? What do you enjoy doing? What do you do well?</a:t>
          </a:r>
        </a:p>
      </dgm:t>
    </dgm:pt>
    <dgm:pt modelId="{85CCB05A-D3C5-4C73-9FCA-71DC37EC9C16}" type="parTrans" cxnId="{6892F3E2-2B5B-487F-88F5-AE5A966260D4}">
      <dgm:prSet/>
      <dgm:spPr/>
      <dgm:t>
        <a:bodyPr/>
        <a:lstStyle/>
        <a:p>
          <a:endParaRPr lang="en-US"/>
        </a:p>
      </dgm:t>
    </dgm:pt>
    <dgm:pt modelId="{C63636FC-F795-46B3-AC08-2482386BFACD}" type="sibTrans" cxnId="{6892F3E2-2B5B-487F-88F5-AE5A966260D4}">
      <dgm:prSet/>
      <dgm:spPr/>
      <dgm:t>
        <a:bodyPr/>
        <a:lstStyle/>
        <a:p>
          <a:endParaRPr lang="en-US"/>
        </a:p>
      </dgm:t>
    </dgm:pt>
    <dgm:pt modelId="{3E626148-841C-4503-80B0-A910D250D915}" type="pres">
      <dgm:prSet presAssocID="{1387FF7D-477E-48EB-81C0-553B2740DE82}" presName="root" presStyleCnt="0">
        <dgm:presLayoutVars>
          <dgm:dir/>
          <dgm:resizeHandles val="exact"/>
        </dgm:presLayoutVars>
      </dgm:prSet>
      <dgm:spPr/>
    </dgm:pt>
    <dgm:pt modelId="{A08B3521-08DF-46FE-9E51-F71CF26EA391}" type="pres">
      <dgm:prSet presAssocID="{F40A60FD-74BD-467A-AC28-97910E7C4B8E}" presName="compNode" presStyleCnt="0"/>
      <dgm:spPr/>
    </dgm:pt>
    <dgm:pt modelId="{B3FE555F-97F8-41EF-B29A-B5818EEDBE00}" type="pres">
      <dgm:prSet presAssocID="{F40A60FD-74BD-467A-AC28-97910E7C4B8E}" presName="bgRect" presStyleLbl="bgShp" presStyleIdx="0" presStyleCnt="3"/>
      <dgm:spPr>
        <a:solidFill>
          <a:schemeClr val="accent6">
            <a:lumMod val="20000"/>
            <a:lumOff val="80000"/>
          </a:schemeClr>
        </a:solidFill>
      </dgm:spPr>
    </dgm:pt>
    <dgm:pt modelId="{359E8877-3203-4332-B6E5-4AE60C39A43C}" type="pres">
      <dgm:prSet presAssocID="{F40A60FD-74BD-467A-AC28-97910E7C4B8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ouse"/>
        </a:ext>
      </dgm:extLst>
    </dgm:pt>
    <dgm:pt modelId="{A8836F56-7510-4E65-9D6C-61165C8D74F9}" type="pres">
      <dgm:prSet presAssocID="{F40A60FD-74BD-467A-AC28-97910E7C4B8E}" presName="spaceRect" presStyleCnt="0"/>
      <dgm:spPr/>
    </dgm:pt>
    <dgm:pt modelId="{5F7E8F2E-BE19-4690-8249-14A2D2490F4A}" type="pres">
      <dgm:prSet presAssocID="{F40A60FD-74BD-467A-AC28-97910E7C4B8E}" presName="parTx" presStyleLbl="revTx" presStyleIdx="0" presStyleCnt="3">
        <dgm:presLayoutVars>
          <dgm:chMax val="0"/>
          <dgm:chPref val="0"/>
        </dgm:presLayoutVars>
      </dgm:prSet>
      <dgm:spPr/>
    </dgm:pt>
    <dgm:pt modelId="{B9FDCF02-AE3C-4F91-BABF-8F8C818175C3}" type="pres">
      <dgm:prSet presAssocID="{93520819-AFF5-4314-8633-A8954601CAEA}" presName="sibTrans" presStyleCnt="0"/>
      <dgm:spPr/>
    </dgm:pt>
    <dgm:pt modelId="{C47689E2-84F9-4F9B-8A03-D44C011049D5}" type="pres">
      <dgm:prSet presAssocID="{3ED943E4-ADEC-422A-B600-A54BEB895A05}" presName="compNode" presStyleCnt="0"/>
      <dgm:spPr/>
    </dgm:pt>
    <dgm:pt modelId="{046CF061-1E12-40DB-ADFC-895D105E5AB3}" type="pres">
      <dgm:prSet presAssocID="{3ED943E4-ADEC-422A-B600-A54BEB895A05}" presName="bgRect" presStyleLbl="bgShp" presStyleIdx="1" presStyleCnt="3"/>
      <dgm:spPr>
        <a:solidFill>
          <a:schemeClr val="accent3">
            <a:lumMod val="40000"/>
            <a:lumOff val="60000"/>
          </a:schemeClr>
        </a:solidFill>
      </dgm:spPr>
    </dgm:pt>
    <dgm:pt modelId="{80AB824C-370B-4497-9F2E-D732CBF72209}" type="pres">
      <dgm:prSet presAssocID="{3ED943E4-ADEC-422A-B600-A54BEB895A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7A0BD336-D3BC-4154-A1C5-F2EA75567CAB}" type="pres">
      <dgm:prSet presAssocID="{3ED943E4-ADEC-422A-B600-A54BEB895A05}" presName="spaceRect" presStyleCnt="0"/>
      <dgm:spPr/>
    </dgm:pt>
    <dgm:pt modelId="{024D6EDB-307B-4C1A-8D8C-6214AF719D49}" type="pres">
      <dgm:prSet presAssocID="{3ED943E4-ADEC-422A-B600-A54BEB895A05}" presName="parTx" presStyleLbl="revTx" presStyleIdx="1" presStyleCnt="3">
        <dgm:presLayoutVars>
          <dgm:chMax val="0"/>
          <dgm:chPref val="0"/>
        </dgm:presLayoutVars>
      </dgm:prSet>
      <dgm:spPr/>
    </dgm:pt>
    <dgm:pt modelId="{376AE00C-F054-4CB4-9E52-1164A3AB19E6}" type="pres">
      <dgm:prSet presAssocID="{947833D0-DAB1-4C2E-822D-EE80B5257358}" presName="sibTrans" presStyleCnt="0"/>
      <dgm:spPr/>
    </dgm:pt>
    <dgm:pt modelId="{B6977F41-3A54-40B3-934D-BDDB8F73B37F}" type="pres">
      <dgm:prSet presAssocID="{880D9AB8-D278-4F48-B03D-66ACC4DF63C7}" presName="compNode" presStyleCnt="0"/>
      <dgm:spPr/>
    </dgm:pt>
    <dgm:pt modelId="{A9F51895-B1B3-4DE7-A93B-F82293010E9A}" type="pres">
      <dgm:prSet presAssocID="{880D9AB8-D278-4F48-B03D-66ACC4DF63C7}" presName="bgRect" presStyleLbl="bgShp" presStyleIdx="2" presStyleCnt="3"/>
      <dgm:spPr/>
    </dgm:pt>
    <dgm:pt modelId="{3236859D-77B2-431B-A8DE-74D1A73AE078}" type="pres">
      <dgm:prSet presAssocID="{880D9AB8-D278-4F48-B03D-66ACC4DF63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estions"/>
        </a:ext>
      </dgm:extLst>
    </dgm:pt>
    <dgm:pt modelId="{63C7750A-C03C-457B-9FA0-F20DB0355029}" type="pres">
      <dgm:prSet presAssocID="{880D9AB8-D278-4F48-B03D-66ACC4DF63C7}" presName="spaceRect" presStyleCnt="0"/>
      <dgm:spPr/>
    </dgm:pt>
    <dgm:pt modelId="{06FD7A3E-8A4E-4262-9B87-8A3EEAB77C5E}" type="pres">
      <dgm:prSet presAssocID="{880D9AB8-D278-4F48-B03D-66ACC4DF63C7}" presName="parTx" presStyleLbl="revTx" presStyleIdx="2" presStyleCnt="3">
        <dgm:presLayoutVars>
          <dgm:chMax val="0"/>
          <dgm:chPref val="0"/>
        </dgm:presLayoutVars>
      </dgm:prSet>
      <dgm:spPr/>
    </dgm:pt>
  </dgm:ptLst>
  <dgm:cxnLst>
    <dgm:cxn modelId="{D8E14909-21E5-4393-9436-F89D375248E1}" type="presOf" srcId="{880D9AB8-D278-4F48-B03D-66ACC4DF63C7}" destId="{06FD7A3E-8A4E-4262-9B87-8A3EEAB77C5E}" srcOrd="0" destOrd="0" presId="urn:microsoft.com/office/officeart/2018/2/layout/IconVerticalSolidList"/>
    <dgm:cxn modelId="{EC9D6C0B-6F85-4570-BD11-E2DD59DD6402}" srcId="{1387FF7D-477E-48EB-81C0-553B2740DE82}" destId="{F40A60FD-74BD-467A-AC28-97910E7C4B8E}" srcOrd="0" destOrd="0" parTransId="{9FFD60B6-5FD3-48B2-A12A-9DC9B94BB7D8}" sibTransId="{93520819-AFF5-4314-8633-A8954601CAEA}"/>
    <dgm:cxn modelId="{F6324B81-034C-401B-855E-9ED5590E6C8A}" type="presOf" srcId="{3ED943E4-ADEC-422A-B600-A54BEB895A05}" destId="{024D6EDB-307B-4C1A-8D8C-6214AF719D49}" srcOrd="0" destOrd="0" presId="urn:microsoft.com/office/officeart/2018/2/layout/IconVerticalSolidList"/>
    <dgm:cxn modelId="{6892F3E2-2B5B-487F-88F5-AE5A966260D4}" srcId="{1387FF7D-477E-48EB-81C0-553B2740DE82}" destId="{880D9AB8-D278-4F48-B03D-66ACC4DF63C7}" srcOrd="2" destOrd="0" parTransId="{85CCB05A-D3C5-4C73-9FCA-71DC37EC9C16}" sibTransId="{C63636FC-F795-46B3-AC08-2482386BFACD}"/>
    <dgm:cxn modelId="{B4B262E6-C6E0-4252-B7EA-7E3AFE7B52DD}" srcId="{1387FF7D-477E-48EB-81C0-553B2740DE82}" destId="{3ED943E4-ADEC-422A-B600-A54BEB895A05}" srcOrd="1" destOrd="0" parTransId="{34BA82D1-2DE6-415A-81C4-3A45C7F61446}" sibTransId="{947833D0-DAB1-4C2E-822D-EE80B5257358}"/>
    <dgm:cxn modelId="{CB671AFD-9017-43F9-B5AB-7BFC54BE592D}" type="presOf" srcId="{F40A60FD-74BD-467A-AC28-97910E7C4B8E}" destId="{5F7E8F2E-BE19-4690-8249-14A2D2490F4A}" srcOrd="0" destOrd="0" presId="urn:microsoft.com/office/officeart/2018/2/layout/IconVerticalSolidList"/>
    <dgm:cxn modelId="{7C1365FD-8D62-4932-94D2-1A42103F8DD9}" type="presOf" srcId="{1387FF7D-477E-48EB-81C0-553B2740DE82}" destId="{3E626148-841C-4503-80B0-A910D250D915}" srcOrd="0" destOrd="0" presId="urn:microsoft.com/office/officeart/2018/2/layout/IconVerticalSolidList"/>
    <dgm:cxn modelId="{47346C67-F17D-4D8F-9EED-C682DDBFE8DB}" type="presParOf" srcId="{3E626148-841C-4503-80B0-A910D250D915}" destId="{A08B3521-08DF-46FE-9E51-F71CF26EA391}" srcOrd="0" destOrd="0" presId="urn:microsoft.com/office/officeart/2018/2/layout/IconVerticalSolidList"/>
    <dgm:cxn modelId="{6ECB887A-1178-4FC6-8FE5-142C1EF0575D}" type="presParOf" srcId="{A08B3521-08DF-46FE-9E51-F71CF26EA391}" destId="{B3FE555F-97F8-41EF-B29A-B5818EEDBE00}" srcOrd="0" destOrd="0" presId="urn:microsoft.com/office/officeart/2018/2/layout/IconVerticalSolidList"/>
    <dgm:cxn modelId="{B5619191-A4BC-41E5-9CDD-737F00C856BA}" type="presParOf" srcId="{A08B3521-08DF-46FE-9E51-F71CF26EA391}" destId="{359E8877-3203-4332-B6E5-4AE60C39A43C}" srcOrd="1" destOrd="0" presId="urn:microsoft.com/office/officeart/2018/2/layout/IconVerticalSolidList"/>
    <dgm:cxn modelId="{085CAC46-E54C-44C1-8095-86C99DB029B8}" type="presParOf" srcId="{A08B3521-08DF-46FE-9E51-F71CF26EA391}" destId="{A8836F56-7510-4E65-9D6C-61165C8D74F9}" srcOrd="2" destOrd="0" presId="urn:microsoft.com/office/officeart/2018/2/layout/IconVerticalSolidList"/>
    <dgm:cxn modelId="{D0D017F8-4B39-421F-9BAC-4446C93BDE9B}" type="presParOf" srcId="{A08B3521-08DF-46FE-9E51-F71CF26EA391}" destId="{5F7E8F2E-BE19-4690-8249-14A2D2490F4A}" srcOrd="3" destOrd="0" presId="urn:microsoft.com/office/officeart/2018/2/layout/IconVerticalSolidList"/>
    <dgm:cxn modelId="{B3C414AE-0E4D-498F-94E1-3D06714678CE}" type="presParOf" srcId="{3E626148-841C-4503-80B0-A910D250D915}" destId="{B9FDCF02-AE3C-4F91-BABF-8F8C818175C3}" srcOrd="1" destOrd="0" presId="urn:microsoft.com/office/officeart/2018/2/layout/IconVerticalSolidList"/>
    <dgm:cxn modelId="{9E7B0295-D355-41A7-989C-049D35CEAF80}" type="presParOf" srcId="{3E626148-841C-4503-80B0-A910D250D915}" destId="{C47689E2-84F9-4F9B-8A03-D44C011049D5}" srcOrd="2" destOrd="0" presId="urn:microsoft.com/office/officeart/2018/2/layout/IconVerticalSolidList"/>
    <dgm:cxn modelId="{8C89AFBC-CC7C-496D-8299-2BEB49E115B8}" type="presParOf" srcId="{C47689E2-84F9-4F9B-8A03-D44C011049D5}" destId="{046CF061-1E12-40DB-ADFC-895D105E5AB3}" srcOrd="0" destOrd="0" presId="urn:microsoft.com/office/officeart/2018/2/layout/IconVerticalSolidList"/>
    <dgm:cxn modelId="{9DB84ABC-03CE-4DE0-AD95-0D9A460ABD23}" type="presParOf" srcId="{C47689E2-84F9-4F9B-8A03-D44C011049D5}" destId="{80AB824C-370B-4497-9F2E-D732CBF72209}" srcOrd="1" destOrd="0" presId="urn:microsoft.com/office/officeart/2018/2/layout/IconVerticalSolidList"/>
    <dgm:cxn modelId="{91472C2F-4CA2-4F71-AC03-171074A3663A}" type="presParOf" srcId="{C47689E2-84F9-4F9B-8A03-D44C011049D5}" destId="{7A0BD336-D3BC-4154-A1C5-F2EA75567CAB}" srcOrd="2" destOrd="0" presId="urn:microsoft.com/office/officeart/2018/2/layout/IconVerticalSolidList"/>
    <dgm:cxn modelId="{63A9AA68-CEF8-4A0A-831D-1295534DFEB4}" type="presParOf" srcId="{C47689E2-84F9-4F9B-8A03-D44C011049D5}" destId="{024D6EDB-307B-4C1A-8D8C-6214AF719D49}" srcOrd="3" destOrd="0" presId="urn:microsoft.com/office/officeart/2018/2/layout/IconVerticalSolidList"/>
    <dgm:cxn modelId="{E0DE89D3-8846-4F40-B775-26A6F0440628}" type="presParOf" srcId="{3E626148-841C-4503-80B0-A910D250D915}" destId="{376AE00C-F054-4CB4-9E52-1164A3AB19E6}" srcOrd="3" destOrd="0" presId="urn:microsoft.com/office/officeart/2018/2/layout/IconVerticalSolidList"/>
    <dgm:cxn modelId="{DE053969-85F5-43E2-8F55-F0DA4631FBDA}" type="presParOf" srcId="{3E626148-841C-4503-80B0-A910D250D915}" destId="{B6977F41-3A54-40B3-934D-BDDB8F73B37F}" srcOrd="4" destOrd="0" presId="urn:microsoft.com/office/officeart/2018/2/layout/IconVerticalSolidList"/>
    <dgm:cxn modelId="{6AAD8823-5D30-4412-9C64-5AFBD7D573E2}" type="presParOf" srcId="{B6977F41-3A54-40B3-934D-BDDB8F73B37F}" destId="{A9F51895-B1B3-4DE7-A93B-F82293010E9A}" srcOrd="0" destOrd="0" presId="urn:microsoft.com/office/officeart/2018/2/layout/IconVerticalSolidList"/>
    <dgm:cxn modelId="{CB65FA70-B56D-4A15-86AE-CE8F707229BA}" type="presParOf" srcId="{B6977F41-3A54-40B3-934D-BDDB8F73B37F}" destId="{3236859D-77B2-431B-A8DE-74D1A73AE078}" srcOrd="1" destOrd="0" presId="urn:microsoft.com/office/officeart/2018/2/layout/IconVerticalSolidList"/>
    <dgm:cxn modelId="{D75B52A5-53B5-4DC8-AAB3-5A1DC3B88931}" type="presParOf" srcId="{B6977F41-3A54-40B3-934D-BDDB8F73B37F}" destId="{63C7750A-C03C-457B-9FA0-F20DB0355029}" srcOrd="2" destOrd="0" presId="urn:microsoft.com/office/officeart/2018/2/layout/IconVerticalSolidList"/>
    <dgm:cxn modelId="{D725DBE6-B820-4573-818C-31943DF9B507}" type="presParOf" srcId="{B6977F41-3A54-40B3-934D-BDDB8F73B37F}" destId="{06FD7A3E-8A4E-4262-9B87-8A3EEAB77C5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9242F-686C-4672-9563-5C068F06C6F4}">
      <dsp:nvSpPr>
        <dsp:cNvPr id="0" name=""/>
        <dsp:cNvSpPr/>
      </dsp:nvSpPr>
      <dsp:spPr>
        <a:xfrm>
          <a:off x="3976"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Day Activity Center</a:t>
          </a:r>
        </a:p>
      </dsp:txBody>
      <dsp:txXfrm>
        <a:off x="44555" y="1643374"/>
        <a:ext cx="1657456" cy="1304300"/>
      </dsp:txXfrm>
    </dsp:sp>
    <dsp:sp modelId="{3D0E6F69-0831-4562-AE72-84B0847D6C5A}">
      <dsp:nvSpPr>
        <dsp:cNvPr id="0" name=""/>
        <dsp:cNvSpPr/>
      </dsp:nvSpPr>
      <dsp:spPr>
        <a:xfrm>
          <a:off x="1916453" y="2079936"/>
          <a:ext cx="368586" cy="43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916453" y="2166171"/>
        <a:ext cx="258010" cy="258706"/>
      </dsp:txXfrm>
    </dsp:sp>
    <dsp:sp modelId="{187DAFFD-AA3B-4C45-AC5C-0084E009CCDC}">
      <dsp:nvSpPr>
        <dsp:cNvPr id="0" name=""/>
        <dsp:cNvSpPr/>
      </dsp:nvSpPr>
      <dsp:spPr>
        <a:xfrm>
          <a:off x="2438037"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Work Activity Center</a:t>
          </a:r>
        </a:p>
      </dsp:txBody>
      <dsp:txXfrm>
        <a:off x="2478616" y="1643374"/>
        <a:ext cx="1657456" cy="1304300"/>
      </dsp:txXfrm>
    </dsp:sp>
    <dsp:sp modelId="{473469BA-118F-4D1A-A80F-6109AF58B797}">
      <dsp:nvSpPr>
        <dsp:cNvPr id="0" name=""/>
        <dsp:cNvSpPr/>
      </dsp:nvSpPr>
      <dsp:spPr>
        <a:xfrm>
          <a:off x="4350514" y="2079936"/>
          <a:ext cx="368586" cy="43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350514" y="2166171"/>
        <a:ext cx="258010" cy="258706"/>
      </dsp:txXfrm>
    </dsp:sp>
    <dsp:sp modelId="{E8D5CD48-C57A-4BE6-B0FF-BC4D43884D60}">
      <dsp:nvSpPr>
        <dsp:cNvPr id="0" name=""/>
        <dsp:cNvSpPr/>
      </dsp:nvSpPr>
      <dsp:spPr>
        <a:xfrm>
          <a:off x="4872098"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Sheltered Workshop</a:t>
          </a:r>
        </a:p>
      </dsp:txBody>
      <dsp:txXfrm>
        <a:off x="4912677" y="1643374"/>
        <a:ext cx="1657456" cy="1304300"/>
      </dsp:txXfrm>
    </dsp:sp>
    <dsp:sp modelId="{33821162-B021-4BF4-8F1D-BB35D4109703}">
      <dsp:nvSpPr>
        <dsp:cNvPr id="0" name=""/>
        <dsp:cNvSpPr/>
      </dsp:nvSpPr>
      <dsp:spPr>
        <a:xfrm>
          <a:off x="6784574" y="2079936"/>
          <a:ext cx="368586" cy="43117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6784574" y="2166171"/>
        <a:ext cx="258010" cy="258706"/>
      </dsp:txXfrm>
    </dsp:sp>
    <dsp:sp modelId="{657F3DDF-BF16-4813-AE48-B151E6354549}">
      <dsp:nvSpPr>
        <dsp:cNvPr id="0" name=""/>
        <dsp:cNvSpPr/>
      </dsp:nvSpPr>
      <dsp:spPr>
        <a:xfrm>
          <a:off x="7306159" y="1602795"/>
          <a:ext cx="1738614" cy="1385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a:latin typeface="Tahoma" panose="020B0604030504040204" pitchFamily="34" charset="0"/>
              <a:ea typeface="Tahoma" panose="020B0604030504040204" pitchFamily="34" charset="0"/>
              <a:cs typeface="Tahoma" panose="020B0604030504040204" pitchFamily="34" charset="0"/>
            </a:rPr>
            <a:t>Job </a:t>
          </a:r>
        </a:p>
      </dsp:txBody>
      <dsp:txXfrm>
        <a:off x="7346738" y="1643374"/>
        <a:ext cx="1657456" cy="13043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487730-ED31-4BD7-8BE2-F2A4E799F4C1}">
      <dsp:nvSpPr>
        <dsp:cNvPr id="0" name=""/>
        <dsp:cNvSpPr/>
      </dsp:nvSpPr>
      <dsp:spPr>
        <a:xfrm>
          <a:off x="0" y="560160"/>
          <a:ext cx="8067675" cy="1152029"/>
        </a:xfrm>
        <a:prstGeom prst="roundRect">
          <a:avLst/>
        </a:prstGeom>
        <a:solidFill>
          <a:schemeClr val="accent2">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latin typeface="Tahoma" panose="020B0604030504040204" pitchFamily="34" charset="0"/>
              <a:ea typeface="Tahoma" panose="020B0604030504040204" pitchFamily="34" charset="0"/>
              <a:cs typeface="Tahoma" panose="020B0604030504040204" pitchFamily="34" charset="0"/>
            </a:rPr>
            <a:t>Your office</a:t>
          </a:r>
        </a:p>
      </dsp:txBody>
      <dsp:txXfrm>
        <a:off x="56237" y="616397"/>
        <a:ext cx="7955201" cy="1039555"/>
      </dsp:txXfrm>
    </dsp:sp>
    <dsp:sp modelId="{C0321E6E-D5F9-494B-B7BC-0D384D20035D}">
      <dsp:nvSpPr>
        <dsp:cNvPr id="0" name=""/>
        <dsp:cNvSpPr/>
      </dsp:nvSpPr>
      <dsp:spPr>
        <a:xfrm>
          <a:off x="0" y="1795710"/>
          <a:ext cx="8067675" cy="1152029"/>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latin typeface="Tahoma" panose="020B0604030504040204" pitchFamily="34" charset="0"/>
              <a:ea typeface="Tahoma" panose="020B0604030504040204" pitchFamily="34" charset="0"/>
              <a:cs typeface="Tahoma" panose="020B0604030504040204" pitchFamily="34" charset="0"/>
            </a:rPr>
            <a:t>The ADT/other day program center</a:t>
          </a:r>
        </a:p>
      </dsp:txBody>
      <dsp:txXfrm>
        <a:off x="56237" y="1851947"/>
        <a:ext cx="7955201" cy="1039555"/>
      </dsp:txXfrm>
    </dsp:sp>
    <dsp:sp modelId="{2E814497-13EE-4CFD-8712-6FEB9A6DBE31}">
      <dsp:nvSpPr>
        <dsp:cNvPr id="0" name=""/>
        <dsp:cNvSpPr/>
      </dsp:nvSpPr>
      <dsp:spPr>
        <a:xfrm>
          <a:off x="0" y="3031259"/>
          <a:ext cx="8067675" cy="1152029"/>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a:solidFill>
                <a:schemeClr val="bg1"/>
              </a:solidFill>
              <a:latin typeface="Tahoma" panose="020B0604030504040204" pitchFamily="34" charset="0"/>
              <a:ea typeface="Tahoma" panose="020B0604030504040204" pitchFamily="34" charset="0"/>
              <a:cs typeface="Tahoma" panose="020B0604030504040204" pitchFamily="34" charset="0"/>
            </a:rPr>
            <a:t>Just asking questions from the PCEP/Career Profile – NOT a form to fill out on the first day</a:t>
          </a:r>
        </a:p>
      </dsp:txBody>
      <dsp:txXfrm>
        <a:off x="56237" y="3087496"/>
        <a:ext cx="7955201" cy="103955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7C604-3A90-4789-BBFA-B2965489DBFA}">
      <dsp:nvSpPr>
        <dsp:cNvPr id="0" name=""/>
        <dsp:cNvSpPr/>
      </dsp:nvSpPr>
      <dsp:spPr>
        <a:xfrm>
          <a:off x="3464718" y="1054"/>
          <a:ext cx="2214562" cy="2214562"/>
        </a:xfrm>
        <a:prstGeom prst="downArrow">
          <a:avLst>
            <a:gd name="adj1" fmla="val 50000"/>
            <a:gd name="adj2" fmla="val 35000"/>
          </a:avLst>
        </a:prstGeom>
        <a:solidFill>
          <a:schemeClr val="accent2">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 </a:t>
          </a:r>
        </a:p>
      </dsp:txBody>
      <dsp:txXfrm>
        <a:off x="4018359" y="1054"/>
        <a:ext cx="1107281" cy="1827014"/>
      </dsp:txXfrm>
    </dsp:sp>
    <dsp:sp modelId="{3AD1E531-2DCA-442C-95FB-BBBF4F8B8A4F}">
      <dsp:nvSpPr>
        <dsp:cNvPr id="0" name=""/>
        <dsp:cNvSpPr/>
      </dsp:nvSpPr>
      <dsp:spPr>
        <a:xfrm rot="4320000">
          <a:off x="5323929" y="1351849"/>
          <a:ext cx="2214562" cy="2214562"/>
        </a:xfrm>
        <a:prstGeom prst="downArrow">
          <a:avLst>
            <a:gd name="adj1" fmla="val 50000"/>
            <a:gd name="adj2" fmla="val 35000"/>
          </a:avLst>
        </a:prstGeom>
        <a:solidFill>
          <a:schemeClr val="bg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Respectful</a:t>
          </a:r>
        </a:p>
      </dsp:txBody>
      <dsp:txXfrm rot="-5400000">
        <a:off x="5701994" y="1845610"/>
        <a:ext cx="1827014" cy="1107281"/>
      </dsp:txXfrm>
    </dsp:sp>
    <dsp:sp modelId="{29EE03AD-9C61-4711-A136-F6E2AD044D8F}">
      <dsp:nvSpPr>
        <dsp:cNvPr id="0" name=""/>
        <dsp:cNvSpPr/>
      </dsp:nvSpPr>
      <dsp:spPr>
        <a:xfrm rot="8640000">
          <a:off x="4613774" y="3537483"/>
          <a:ext cx="2214562" cy="2214562"/>
        </a:xfrm>
        <a:prstGeom prst="downArrow">
          <a:avLst>
            <a:gd name="adj1" fmla="val 50000"/>
            <a:gd name="adj2" fmla="val 35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10800000">
        <a:off x="5281312" y="3888024"/>
        <a:ext cx="1107281" cy="1827014"/>
      </dsp:txXfrm>
    </dsp:sp>
    <dsp:sp modelId="{B762B88F-2F1B-4EB7-97A3-AB6D44BE6BC0}">
      <dsp:nvSpPr>
        <dsp:cNvPr id="0" name=""/>
        <dsp:cNvSpPr/>
      </dsp:nvSpPr>
      <dsp:spPr>
        <a:xfrm rot="12960000">
          <a:off x="2315663" y="3537483"/>
          <a:ext cx="2214562" cy="2214562"/>
        </a:xfrm>
        <a:prstGeom prst="downArrow">
          <a:avLst>
            <a:gd name="adj1" fmla="val 50000"/>
            <a:gd name="adj2" fmla="val 35000"/>
          </a:avLst>
        </a:prstGeom>
        <a:solidFill>
          <a:schemeClr val="accent1">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10800000">
        <a:off x="2755406" y="3888023"/>
        <a:ext cx="1107281" cy="1827014"/>
      </dsp:txXfrm>
    </dsp:sp>
    <dsp:sp modelId="{139E3211-EF49-4F24-B08F-0EB488ED1B9A}">
      <dsp:nvSpPr>
        <dsp:cNvPr id="0" name=""/>
        <dsp:cNvSpPr/>
      </dsp:nvSpPr>
      <dsp:spPr>
        <a:xfrm rot="17280000">
          <a:off x="1605507" y="1351849"/>
          <a:ext cx="2214562" cy="2214562"/>
        </a:xfrm>
        <a:prstGeom prst="downArrow">
          <a:avLst>
            <a:gd name="adj1" fmla="val 50000"/>
            <a:gd name="adj2" fmla="val 3500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Plan to share with the job seeker and family/guardian</a:t>
          </a:r>
        </a:p>
      </dsp:txBody>
      <dsp:txXfrm rot="5400000">
        <a:off x="1614992" y="1845609"/>
        <a:ext cx="1827014" cy="11072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AA3EF-9637-4B0A-94DE-F37763B97FA8}">
      <dsp:nvSpPr>
        <dsp:cNvPr id="0" name=""/>
        <dsp:cNvSpPr/>
      </dsp:nvSpPr>
      <dsp:spPr>
        <a:xfrm>
          <a:off x="681614" y="1721"/>
          <a:ext cx="5871124" cy="3728164"/>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E2D4A716-B447-4A4C-B686-85E8D41780C2}">
      <dsp:nvSpPr>
        <dsp:cNvPr id="0" name=""/>
        <dsp:cNvSpPr/>
      </dsp:nvSpPr>
      <dsp:spPr>
        <a:xfrm>
          <a:off x="1333961" y="621451"/>
          <a:ext cx="5871124" cy="3728164"/>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latin typeface="Tahoma" panose="020B0604030504040204" pitchFamily="34" charset="0"/>
              <a:ea typeface="Tahoma" panose="020B0604030504040204" pitchFamily="34" charset="0"/>
              <a:cs typeface="Tahoma" panose="020B0604030504040204" pitchFamily="34" charset="0"/>
            </a:rPr>
            <a:t>When is this person at their best?</a:t>
          </a:r>
        </a:p>
      </dsp:txBody>
      <dsp:txXfrm>
        <a:off x="1443155" y="730645"/>
        <a:ext cx="5652736" cy="35097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C0037-B9EC-448B-9B88-2427762A18B6}">
      <dsp:nvSpPr>
        <dsp:cNvPr id="0" name=""/>
        <dsp:cNvSpPr/>
      </dsp:nvSpPr>
      <dsp:spPr>
        <a:xfrm>
          <a:off x="1441999" y="50811"/>
          <a:ext cx="2438967" cy="24389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Strengths</a:t>
          </a:r>
        </a:p>
      </dsp:txBody>
      <dsp:txXfrm>
        <a:off x="1767195" y="477631"/>
        <a:ext cx="1788575" cy="1097535"/>
      </dsp:txXfrm>
    </dsp:sp>
    <dsp:sp modelId="{1D922231-996A-4BD3-A09C-34EEFCFC8E9D}">
      <dsp:nvSpPr>
        <dsp:cNvPr id="0" name=""/>
        <dsp:cNvSpPr/>
      </dsp:nvSpPr>
      <dsp:spPr>
        <a:xfrm>
          <a:off x="2322060" y="1575166"/>
          <a:ext cx="2438967" cy="24389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Conditions</a:t>
          </a:r>
        </a:p>
      </dsp:txBody>
      <dsp:txXfrm>
        <a:off x="3067977" y="2205232"/>
        <a:ext cx="1463380" cy="1341431"/>
      </dsp:txXfrm>
    </dsp:sp>
    <dsp:sp modelId="{0CB852F5-698A-470C-B218-6B12216B74EF}">
      <dsp:nvSpPr>
        <dsp:cNvPr id="0" name=""/>
        <dsp:cNvSpPr/>
      </dsp:nvSpPr>
      <dsp:spPr>
        <a:xfrm>
          <a:off x="561938" y="1575166"/>
          <a:ext cx="2438967" cy="2438967"/>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a:latin typeface="Tahoma" panose="020B0604030504040204" pitchFamily="34" charset="0"/>
              <a:ea typeface="Tahoma" panose="020B0604030504040204" pitchFamily="34" charset="0"/>
              <a:cs typeface="Tahoma" panose="020B0604030504040204" pitchFamily="34" charset="0"/>
            </a:rPr>
            <a:t>Interests</a:t>
          </a:r>
        </a:p>
      </dsp:txBody>
      <dsp:txXfrm>
        <a:off x="791608" y="2205232"/>
        <a:ext cx="1463380" cy="1341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0E1450-21DA-4B19-AE52-CDA0B0469088}">
      <dsp:nvSpPr>
        <dsp:cNvPr id="0" name=""/>
        <dsp:cNvSpPr/>
      </dsp:nvSpPr>
      <dsp:spPr>
        <a:xfrm rot="5400000">
          <a:off x="4513935" y="-1462415"/>
          <a:ext cx="1698041"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Central billing/admin person</a:t>
          </a:r>
        </a:p>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Individual ES</a:t>
          </a:r>
        </a:p>
      </dsp:txBody>
      <dsp:txXfrm rot="-5400000">
        <a:off x="2839212" y="295200"/>
        <a:ext cx="4964596" cy="1532257"/>
      </dsp:txXfrm>
    </dsp:sp>
    <dsp:sp modelId="{57295814-511B-4242-B07F-BC170E2B5CB5}">
      <dsp:nvSpPr>
        <dsp:cNvPr id="0" name=""/>
        <dsp:cNvSpPr/>
      </dsp:nvSpPr>
      <dsp:spPr>
        <a:xfrm>
          <a:off x="0" y="53"/>
          <a:ext cx="2839212" cy="2122551"/>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Know who turns in paperwork &amp; invoices to VR</a:t>
          </a:r>
        </a:p>
      </dsp:txBody>
      <dsp:txXfrm>
        <a:off x="103614" y="103667"/>
        <a:ext cx="2631984" cy="1915323"/>
      </dsp:txXfrm>
    </dsp:sp>
    <dsp:sp modelId="{B236F2D1-D4D4-477A-960D-259A4D392368}">
      <dsp:nvSpPr>
        <dsp:cNvPr id="0" name=""/>
        <dsp:cNvSpPr/>
      </dsp:nvSpPr>
      <dsp:spPr>
        <a:xfrm rot="5400000">
          <a:off x="4513935" y="766264"/>
          <a:ext cx="1698041" cy="5047488"/>
        </a:xfrm>
        <a:prstGeom prst="round2Same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KNOW what is being turned in</a:t>
          </a:r>
        </a:p>
        <a:p>
          <a:pPr marL="228600" lvl="1" indent="-228600" algn="l" defTabSz="1155700">
            <a:lnSpc>
              <a:spcPct val="90000"/>
            </a:lnSpc>
            <a:spcBef>
              <a:spcPct val="0"/>
            </a:spcBef>
            <a:spcAft>
              <a:spcPct val="15000"/>
            </a:spcAft>
            <a:buChar char="•"/>
          </a:pPr>
          <a:r>
            <a:rPr lang="en-US" sz="2600" kern="1200">
              <a:latin typeface="Tahoma" panose="020B0604030504040204" pitchFamily="34" charset="0"/>
              <a:ea typeface="Tahoma" panose="020B0604030504040204" pitchFamily="34" charset="0"/>
              <a:cs typeface="Tahoma" panose="020B0604030504040204" pitchFamily="34" charset="0"/>
            </a:rPr>
            <a:t>Review paperwork ahead of time for quality &amp; content</a:t>
          </a:r>
        </a:p>
      </dsp:txBody>
      <dsp:txXfrm rot="-5400000">
        <a:off x="2839212" y="2523879"/>
        <a:ext cx="4964596" cy="1532257"/>
      </dsp:txXfrm>
    </dsp:sp>
    <dsp:sp modelId="{E06EACAA-1A32-45BB-9660-ED0CFF96AE22}">
      <dsp:nvSpPr>
        <dsp:cNvPr id="0" name=""/>
        <dsp:cNvSpPr/>
      </dsp:nvSpPr>
      <dsp:spPr>
        <a:xfrm>
          <a:off x="0" y="2228732"/>
          <a:ext cx="2839212" cy="2122551"/>
        </a:xfrm>
        <a:prstGeom prst="roundRect">
          <a:avLst/>
        </a:prstGeom>
        <a:solidFill>
          <a:schemeClr val="accent1">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Supervisors – </a:t>
          </a:r>
        </a:p>
      </dsp:txBody>
      <dsp:txXfrm>
        <a:off x="103614" y="2332346"/>
        <a:ext cx="2631984" cy="19153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50FCA4-AC29-4905-9329-DBBD203BD32C}">
      <dsp:nvSpPr>
        <dsp:cNvPr id="0" name=""/>
        <dsp:cNvSpPr/>
      </dsp:nvSpPr>
      <dsp:spPr>
        <a:xfrm>
          <a:off x="2" y="0"/>
          <a:ext cx="9020170" cy="43513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C303C2-2CA9-4482-8E89-14347A7E862B}">
      <dsp:nvSpPr>
        <dsp:cNvPr id="0" name=""/>
        <dsp:cNvSpPr/>
      </dsp:nvSpPr>
      <dsp:spPr>
        <a:xfrm>
          <a:off x="0" y="895505"/>
          <a:ext cx="1967239" cy="2560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Discovery:</a:t>
          </a:r>
          <a:br>
            <a:rPr lang="en-US" sz="1800" kern="1200">
              <a:latin typeface="Tahoma" panose="020B0604030504040204" pitchFamily="34" charset="0"/>
              <a:ea typeface="Tahoma" panose="020B0604030504040204" pitchFamily="34" charset="0"/>
              <a:cs typeface="Tahoma" panose="020B0604030504040204" pitchFamily="34" charset="0"/>
            </a:rPr>
          </a:br>
          <a:r>
            <a:rPr lang="en-US" sz="1800" kern="1200">
              <a:latin typeface="Tahoma" panose="020B0604030504040204" pitchFamily="34" charset="0"/>
              <a:ea typeface="Tahoma" panose="020B0604030504040204" pitchFamily="34" charset="0"/>
              <a:cs typeface="Tahoma" panose="020B0604030504040204" pitchFamily="34" charset="0"/>
            </a:rPr>
            <a:t>Skills, preferences, support needs &amp; </a:t>
          </a:r>
          <a:br>
            <a:rPr lang="en-US" sz="1800" kern="1200">
              <a:latin typeface="Tahoma" panose="020B0604030504040204" pitchFamily="34" charset="0"/>
              <a:ea typeface="Tahoma" panose="020B0604030504040204" pitchFamily="34" charset="0"/>
              <a:cs typeface="Tahoma" panose="020B0604030504040204" pitchFamily="34" charset="0"/>
            </a:rPr>
          </a:br>
          <a:r>
            <a:rPr lang="en-US" sz="1800" kern="1200">
              <a:latin typeface="Tahoma" panose="020B0604030504040204" pitchFamily="34" charset="0"/>
              <a:ea typeface="Tahoma" panose="020B0604030504040204" pitchFamily="34" charset="0"/>
              <a:cs typeface="Tahoma" panose="020B0604030504040204" pitchFamily="34" charset="0"/>
            </a:rPr>
            <a:t>ideal characteristics of a workplace</a:t>
          </a:r>
        </a:p>
      </dsp:txBody>
      <dsp:txXfrm>
        <a:off x="96033" y="991538"/>
        <a:ext cx="1775173" cy="2368260"/>
      </dsp:txXfrm>
    </dsp:sp>
    <dsp:sp modelId="{1F5A31A3-3A4B-41BB-968E-0A7670CC405A}">
      <dsp:nvSpPr>
        <dsp:cNvPr id="0" name=""/>
        <dsp:cNvSpPr/>
      </dsp:nvSpPr>
      <dsp:spPr>
        <a:xfrm>
          <a:off x="2023835" y="876463"/>
          <a:ext cx="2060277" cy="256032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Job Development:</a:t>
          </a:r>
        </a:p>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Networking, Informational Interviews, application process</a:t>
          </a:r>
        </a:p>
      </dsp:txBody>
      <dsp:txXfrm>
        <a:off x="2124409" y="977037"/>
        <a:ext cx="1859129" cy="2359178"/>
      </dsp:txXfrm>
    </dsp:sp>
    <dsp:sp modelId="{EEC4B00F-B405-4058-B2BF-4C798FEE0023}">
      <dsp:nvSpPr>
        <dsp:cNvPr id="0" name=""/>
        <dsp:cNvSpPr/>
      </dsp:nvSpPr>
      <dsp:spPr>
        <a:xfrm>
          <a:off x="4220428" y="895600"/>
          <a:ext cx="2072038" cy="257917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Supported Employment Services:</a:t>
          </a:r>
        </a:p>
        <a:p>
          <a:pPr marL="0" lvl="0" indent="0" algn="ctr" defTabSz="800100">
            <a:lnSpc>
              <a:spcPct val="90000"/>
            </a:lnSpc>
            <a:spcBef>
              <a:spcPct val="0"/>
            </a:spcBef>
            <a:spcAft>
              <a:spcPct val="35000"/>
            </a:spcAft>
            <a:buNone/>
          </a:pPr>
          <a:r>
            <a:rPr lang="en-US" sz="1800" kern="1200">
              <a:latin typeface="Tahoma" panose="020B0604030504040204" pitchFamily="34" charset="0"/>
              <a:ea typeface="Tahoma" panose="020B0604030504040204" pitchFamily="34" charset="0"/>
              <a:cs typeface="Tahoma" panose="020B0604030504040204" pitchFamily="34" charset="0"/>
            </a:rPr>
            <a:t>Orientation, connection to natural support, training support &amp; increase independence </a:t>
          </a:r>
        </a:p>
      </dsp:txBody>
      <dsp:txXfrm>
        <a:off x="4321577" y="996749"/>
        <a:ext cx="1869740" cy="2376878"/>
      </dsp:txXfrm>
    </dsp:sp>
    <dsp:sp modelId="{3FEE0AFD-BB2C-407A-9300-B4CAFA7D5C41}">
      <dsp:nvSpPr>
        <dsp:cNvPr id="0" name=""/>
        <dsp:cNvSpPr/>
      </dsp:nvSpPr>
      <dsp:spPr>
        <a:xfrm>
          <a:off x="6466864" y="952490"/>
          <a:ext cx="2156769" cy="25606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latin typeface="Tahoma" panose="020B0604030504040204" pitchFamily="34" charset="0"/>
              <a:ea typeface="Tahoma" panose="020B0604030504040204" pitchFamily="34" charset="0"/>
              <a:cs typeface="Tahoma" panose="020B0604030504040204" pitchFamily="34" charset="0"/>
            </a:rPr>
            <a:t>Extended Services:</a:t>
          </a:r>
          <a:br>
            <a:rPr lang="en-US" sz="1800" kern="1200">
              <a:latin typeface="Tahoma" panose="020B0604030504040204" pitchFamily="34" charset="0"/>
              <a:ea typeface="Tahoma" panose="020B0604030504040204" pitchFamily="34" charset="0"/>
              <a:cs typeface="Tahoma" panose="020B0604030504040204" pitchFamily="34" charset="0"/>
            </a:rPr>
          </a:br>
          <a:r>
            <a:rPr lang="en-US" sz="1800" kern="1200">
              <a:latin typeface="Tahoma" panose="020B0604030504040204" pitchFamily="34" charset="0"/>
              <a:ea typeface="Tahoma" panose="020B0604030504040204" pitchFamily="34" charset="0"/>
              <a:cs typeface="Tahoma" panose="020B0604030504040204" pitchFamily="34" charset="0"/>
            </a:rPr>
            <a:t>Checking in, maintaining stable employment</a:t>
          </a:r>
        </a:p>
      </dsp:txBody>
      <dsp:txXfrm>
        <a:off x="6572149" y="1057775"/>
        <a:ext cx="1946199" cy="2350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F00EE0-F41A-48A6-8B20-452255CEE24D}">
      <dsp:nvSpPr>
        <dsp:cNvPr id="0" name=""/>
        <dsp:cNvSpPr/>
      </dsp:nvSpPr>
      <dsp:spPr>
        <a:xfrm>
          <a:off x="591502" y="0"/>
          <a:ext cx="6703695" cy="43513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554CBE-48C5-4F6F-8CC5-07BE8D2EA16D}">
      <dsp:nvSpPr>
        <dsp:cNvPr id="0" name=""/>
        <dsp:cNvSpPr/>
      </dsp:nvSpPr>
      <dsp:spPr>
        <a:xfrm>
          <a:off x="697" y="1273775"/>
          <a:ext cx="2379873" cy="1740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What do you know?</a:t>
          </a:r>
        </a:p>
      </dsp:txBody>
      <dsp:txXfrm>
        <a:off x="85663" y="1358741"/>
        <a:ext cx="2209941" cy="1570602"/>
      </dsp:txXfrm>
    </dsp:sp>
    <dsp:sp modelId="{69065B76-6605-4723-8892-616B1D816DAD}">
      <dsp:nvSpPr>
        <dsp:cNvPr id="0" name=""/>
        <dsp:cNvSpPr/>
      </dsp:nvSpPr>
      <dsp:spPr>
        <a:xfrm>
          <a:off x="2753413" y="1305401"/>
          <a:ext cx="2379873" cy="1740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What do you need to know?</a:t>
          </a:r>
        </a:p>
      </dsp:txBody>
      <dsp:txXfrm>
        <a:off x="2838379" y="1390367"/>
        <a:ext cx="2209941" cy="1570602"/>
      </dsp:txXfrm>
    </dsp:sp>
    <dsp:sp modelId="{1E23DF37-9680-4082-8B71-1C853DCF7980}">
      <dsp:nvSpPr>
        <dsp:cNvPr id="0" name=""/>
        <dsp:cNvSpPr/>
      </dsp:nvSpPr>
      <dsp:spPr>
        <a:xfrm>
          <a:off x="5502975" y="1305401"/>
          <a:ext cx="2379873" cy="174053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latin typeface="Tahoma" panose="020B0604030504040204" pitchFamily="34" charset="0"/>
              <a:ea typeface="Tahoma" panose="020B0604030504040204" pitchFamily="34" charset="0"/>
              <a:cs typeface="Tahoma" panose="020B0604030504040204" pitchFamily="34" charset="0"/>
            </a:rPr>
            <a:t>How can you get the information? </a:t>
          </a:r>
        </a:p>
      </dsp:txBody>
      <dsp:txXfrm>
        <a:off x="5587941" y="1390367"/>
        <a:ext cx="2209941" cy="15706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6BC6C-641E-4EC0-A990-9BDF340DD62E}">
      <dsp:nvSpPr>
        <dsp:cNvPr id="0" name=""/>
        <dsp:cNvSpPr/>
      </dsp:nvSpPr>
      <dsp:spPr>
        <a:xfrm>
          <a:off x="3746533" y="0"/>
          <a:ext cx="2668258" cy="266866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CA042-44ED-4593-A19D-9EA9EC542EE4}">
      <dsp:nvSpPr>
        <dsp:cNvPr id="0" name=""/>
        <dsp:cNvSpPr/>
      </dsp:nvSpPr>
      <dsp:spPr>
        <a:xfrm>
          <a:off x="4336306" y="963468"/>
          <a:ext cx="1482700" cy="74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Talk to others</a:t>
          </a:r>
        </a:p>
      </dsp:txBody>
      <dsp:txXfrm>
        <a:off x="4336306" y="963468"/>
        <a:ext cx="1482700" cy="741172"/>
      </dsp:txXfrm>
    </dsp:sp>
    <dsp:sp modelId="{0FBC2AB7-1A5D-426A-896E-93FEDB25748D}">
      <dsp:nvSpPr>
        <dsp:cNvPr id="0" name=""/>
        <dsp:cNvSpPr/>
      </dsp:nvSpPr>
      <dsp:spPr>
        <a:xfrm>
          <a:off x="3005433" y="1533345"/>
          <a:ext cx="2668258" cy="266866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801825-DB0E-4EE5-8D07-F91B8EA2A910}">
      <dsp:nvSpPr>
        <dsp:cNvPr id="0" name=""/>
        <dsp:cNvSpPr/>
      </dsp:nvSpPr>
      <dsp:spPr>
        <a:xfrm>
          <a:off x="3598213" y="2505684"/>
          <a:ext cx="1482700" cy="74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Record Review</a:t>
          </a:r>
        </a:p>
      </dsp:txBody>
      <dsp:txXfrm>
        <a:off x="3598213" y="2505684"/>
        <a:ext cx="1482700" cy="741172"/>
      </dsp:txXfrm>
    </dsp:sp>
    <dsp:sp modelId="{0FBFE6F7-A89F-4A6F-AAD8-2692C5E6B439}">
      <dsp:nvSpPr>
        <dsp:cNvPr id="0" name=""/>
        <dsp:cNvSpPr/>
      </dsp:nvSpPr>
      <dsp:spPr>
        <a:xfrm>
          <a:off x="3936443" y="3250183"/>
          <a:ext cx="2292447" cy="2293366"/>
        </a:xfrm>
        <a:prstGeom prst="blockArc">
          <a:avLst>
            <a:gd name="adj1" fmla="val 13500000"/>
            <a:gd name="adj2" fmla="val 10800000"/>
            <a:gd name="adj3" fmla="val 1274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8CA685-EF95-4639-BB31-B9BECA634301}">
      <dsp:nvSpPr>
        <dsp:cNvPr id="0" name=""/>
        <dsp:cNvSpPr/>
      </dsp:nvSpPr>
      <dsp:spPr>
        <a:xfrm>
          <a:off x="4019550" y="4050117"/>
          <a:ext cx="2123226" cy="741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en-US" sz="2600" kern="1200"/>
            <a:t>Observation</a:t>
          </a:r>
        </a:p>
      </dsp:txBody>
      <dsp:txXfrm>
        <a:off x="4019550" y="4050117"/>
        <a:ext cx="2123226" cy="741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F44DE-7122-4E79-8D25-789E016185B4}">
      <dsp:nvSpPr>
        <dsp:cNvPr id="0" name=""/>
        <dsp:cNvSpPr/>
      </dsp:nvSpPr>
      <dsp:spPr>
        <a:xfrm>
          <a:off x="0" y="2573147"/>
          <a:ext cx="7754859" cy="1688263"/>
        </a:xfrm>
        <a:prstGeom prst="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bg1"/>
              </a:solidFill>
              <a:latin typeface="Tahoma" panose="020B0604030504040204" pitchFamily="34" charset="0"/>
              <a:ea typeface="Tahoma" panose="020B0604030504040204" pitchFamily="34" charset="0"/>
              <a:cs typeface="Tahoma" panose="020B0604030504040204" pitchFamily="34" charset="0"/>
            </a:rPr>
            <a:t>Build on information learned and move on to new activities.</a:t>
          </a:r>
        </a:p>
      </dsp:txBody>
      <dsp:txXfrm>
        <a:off x="0" y="2573147"/>
        <a:ext cx="7754859" cy="1688263"/>
      </dsp:txXfrm>
    </dsp:sp>
    <dsp:sp modelId="{FB01F326-446E-4A83-8C90-56F63F0EA3D7}">
      <dsp:nvSpPr>
        <dsp:cNvPr id="0" name=""/>
        <dsp:cNvSpPr/>
      </dsp:nvSpPr>
      <dsp:spPr>
        <a:xfrm rot="10800000">
          <a:off x="0" y="1"/>
          <a:ext cx="7754859" cy="2596548"/>
        </a:xfrm>
        <a:prstGeom prst="upArrowCallou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7368" tIns="277368" rIns="277368" bIns="277368" numCol="1" spcCol="1270" anchor="ctr" anchorCtr="0">
          <a:noAutofit/>
        </a:bodyPr>
        <a:lstStyle/>
        <a:p>
          <a:pPr marL="0" lvl="0" indent="0" algn="ctr" defTabSz="1733550">
            <a:lnSpc>
              <a:spcPct val="90000"/>
            </a:lnSpc>
            <a:spcBef>
              <a:spcPct val="0"/>
            </a:spcBef>
            <a:spcAft>
              <a:spcPct val="35000"/>
            </a:spcAft>
            <a:buNone/>
          </a:pPr>
          <a:r>
            <a:rPr lang="en-US" sz="3900" kern="1200">
              <a:solidFill>
                <a:schemeClr val="bg1"/>
              </a:solidFill>
              <a:latin typeface="Tahoma" panose="020B0604030504040204" pitchFamily="34" charset="0"/>
              <a:ea typeface="Tahoma" panose="020B0604030504040204" pitchFamily="34" charset="0"/>
              <a:cs typeface="Tahoma" panose="020B0604030504040204" pitchFamily="34" charset="0"/>
            </a:rPr>
            <a:t>Begin with familiar activities the person likes to do and does well.</a:t>
          </a:r>
        </a:p>
      </dsp:txBody>
      <dsp:txXfrm rot="10800000">
        <a:off x="0" y="1"/>
        <a:ext cx="7754859" cy="16871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4C45B-64A2-4F16-A2B4-5A2FA2210BB8}">
      <dsp:nvSpPr>
        <dsp:cNvPr id="0" name=""/>
        <dsp:cNvSpPr/>
      </dsp:nvSpPr>
      <dsp:spPr>
        <a:xfrm>
          <a:off x="0" y="41895"/>
          <a:ext cx="8467725" cy="1061907"/>
        </a:xfrm>
        <a:prstGeom prst="roundRect">
          <a:avLst>
            <a:gd name="adj" fmla="val 10000"/>
          </a:avLst>
        </a:prstGeom>
        <a:solidFill>
          <a:schemeClr val="accent4">
            <a:lumMod val="20000"/>
            <a:lumOff val="80000"/>
          </a:schemeClr>
        </a:solidFill>
        <a:ln>
          <a:noFill/>
        </a:ln>
        <a:effectLst/>
      </dsp:spPr>
      <dsp:style>
        <a:lnRef idx="0">
          <a:scrgbClr r="0" g="0" b="0"/>
        </a:lnRef>
        <a:fillRef idx="1">
          <a:scrgbClr r="0" g="0" b="0"/>
        </a:fillRef>
        <a:effectRef idx="0">
          <a:scrgbClr r="0" g="0" b="0"/>
        </a:effectRef>
        <a:fontRef idx="minor"/>
      </dsp:style>
    </dsp:sp>
    <dsp:sp modelId="{05900D10-E3CE-49FE-8282-BA7C0BC18212}">
      <dsp:nvSpPr>
        <dsp:cNvPr id="0" name=""/>
        <dsp:cNvSpPr/>
      </dsp:nvSpPr>
      <dsp:spPr>
        <a:xfrm>
          <a:off x="321226" y="249399"/>
          <a:ext cx="584049" cy="5840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bg1">
              <a:alpha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D820CE-4E62-4066-BE6D-F06CD13824C6}">
      <dsp:nvSpPr>
        <dsp:cNvPr id="0" name=""/>
        <dsp:cNvSpPr/>
      </dsp:nvSpPr>
      <dsp:spPr>
        <a:xfrm>
          <a:off x="1152714" y="0"/>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Where? Coffee shop, library, place of worship, park</a:t>
          </a:r>
        </a:p>
      </dsp:txBody>
      <dsp:txXfrm>
        <a:off x="1152714" y="0"/>
        <a:ext cx="7241222" cy="1061907"/>
      </dsp:txXfrm>
    </dsp:sp>
    <dsp:sp modelId="{A488B5B6-D195-4C1E-8B60-06AFE43B4A31}">
      <dsp:nvSpPr>
        <dsp:cNvPr id="0" name=""/>
        <dsp:cNvSpPr/>
      </dsp:nvSpPr>
      <dsp:spPr>
        <a:xfrm>
          <a:off x="0" y="1245694"/>
          <a:ext cx="8467725" cy="1061907"/>
        </a:xfrm>
        <a:prstGeom prst="roundRect">
          <a:avLst>
            <a:gd name="adj" fmla="val 10000"/>
          </a:avLst>
        </a:prstGeom>
        <a:solidFill>
          <a:schemeClr val="tx1">
            <a:lumMod val="85000"/>
          </a:schemeClr>
        </a:solidFill>
        <a:ln>
          <a:noFill/>
        </a:ln>
        <a:effectLst/>
      </dsp:spPr>
      <dsp:style>
        <a:lnRef idx="0">
          <a:scrgbClr r="0" g="0" b="0"/>
        </a:lnRef>
        <a:fillRef idx="1">
          <a:scrgbClr r="0" g="0" b="0"/>
        </a:fillRef>
        <a:effectRef idx="0">
          <a:scrgbClr r="0" g="0" b="0"/>
        </a:effectRef>
        <a:fontRef idx="minor"/>
      </dsp:style>
    </dsp:sp>
    <dsp:sp modelId="{6253075C-A73A-43BB-984C-758A1FCA7D25}">
      <dsp:nvSpPr>
        <dsp:cNvPr id="0" name=""/>
        <dsp:cNvSpPr/>
      </dsp:nvSpPr>
      <dsp:spPr>
        <a:xfrm>
          <a:off x="321226" y="1518156"/>
          <a:ext cx="584049" cy="5840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C38CBB-13CF-4B62-BF10-3657FACD1F58}">
      <dsp:nvSpPr>
        <dsp:cNvPr id="0" name=""/>
        <dsp:cNvSpPr/>
      </dsp:nvSpPr>
      <dsp:spPr>
        <a:xfrm>
          <a:off x="1159883" y="1272614"/>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With whom? Other service recipients, paid staff, neighbors, family, friends</a:t>
          </a:r>
        </a:p>
      </dsp:txBody>
      <dsp:txXfrm>
        <a:off x="1159883" y="1272614"/>
        <a:ext cx="7241222" cy="1061907"/>
      </dsp:txXfrm>
    </dsp:sp>
    <dsp:sp modelId="{64D867D4-3958-4933-9123-EB4F7DBC67E1}">
      <dsp:nvSpPr>
        <dsp:cNvPr id="0" name=""/>
        <dsp:cNvSpPr/>
      </dsp:nvSpPr>
      <dsp:spPr>
        <a:xfrm>
          <a:off x="0" y="2455780"/>
          <a:ext cx="8467725" cy="1061907"/>
        </a:xfrm>
        <a:prstGeom prst="roundRect">
          <a:avLst>
            <a:gd name="adj" fmla="val 10000"/>
          </a:avLst>
        </a:prstGeom>
        <a:solidFill>
          <a:schemeClr val="accent4">
            <a:lumMod val="60000"/>
            <a:lumOff val="40000"/>
          </a:schemeClr>
        </a:solidFill>
        <a:ln>
          <a:noFill/>
        </a:ln>
        <a:effectLst/>
      </dsp:spPr>
      <dsp:style>
        <a:lnRef idx="0">
          <a:scrgbClr r="0" g="0" b="0"/>
        </a:lnRef>
        <a:fillRef idx="1">
          <a:scrgbClr r="0" g="0" b="0"/>
        </a:fillRef>
        <a:effectRef idx="0">
          <a:scrgbClr r="0" g="0" b="0"/>
        </a:effectRef>
        <a:fontRef idx="minor"/>
      </dsp:style>
    </dsp:sp>
    <dsp:sp modelId="{C3DA6509-85D0-48F6-B4C5-8FECD53007A3}">
      <dsp:nvSpPr>
        <dsp:cNvPr id="0" name=""/>
        <dsp:cNvSpPr/>
      </dsp:nvSpPr>
      <dsp:spPr>
        <a:xfrm>
          <a:off x="321226" y="2736662"/>
          <a:ext cx="584049" cy="5840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F94104-44A6-471F-9000-9C2E2593F7EF}">
      <dsp:nvSpPr>
        <dsp:cNvPr id="0" name=""/>
        <dsp:cNvSpPr/>
      </dsp:nvSpPr>
      <dsp:spPr>
        <a:xfrm>
          <a:off x="1159883" y="2518762"/>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What? Volunteering, joining a routine activity, shopping, visiting local businesses/observation</a:t>
          </a:r>
          <a:endParaRPr lang="en-US" sz="1200" kern="1200">
            <a:solidFill>
              <a:schemeClr val="bg1"/>
            </a:solidFill>
          </a:endParaRPr>
        </a:p>
      </dsp:txBody>
      <dsp:txXfrm>
        <a:off x="1159883" y="2518762"/>
        <a:ext cx="7241222" cy="1061907"/>
      </dsp:txXfrm>
    </dsp:sp>
    <dsp:sp modelId="{A59B0445-EC1D-410C-AA47-22E88B9662CA}">
      <dsp:nvSpPr>
        <dsp:cNvPr id="0" name=""/>
        <dsp:cNvSpPr/>
      </dsp:nvSpPr>
      <dsp:spPr>
        <a:xfrm>
          <a:off x="0" y="3703765"/>
          <a:ext cx="8467725" cy="1061907"/>
        </a:xfrm>
        <a:prstGeom prst="roundRect">
          <a:avLst>
            <a:gd name="adj" fmla="val 10000"/>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08D11A19-70D7-4C0D-A850-DA2CD677E1DF}">
      <dsp:nvSpPr>
        <dsp:cNvPr id="0" name=""/>
        <dsp:cNvSpPr/>
      </dsp:nvSpPr>
      <dsp:spPr>
        <a:xfrm>
          <a:off x="321226" y="3988669"/>
          <a:ext cx="584049" cy="5840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A9FF07-B0AF-418F-AC65-1B9ADFD6724B}">
      <dsp:nvSpPr>
        <dsp:cNvPr id="0" name=""/>
        <dsp:cNvSpPr/>
      </dsp:nvSpPr>
      <dsp:spPr>
        <a:xfrm>
          <a:off x="1159883" y="3702141"/>
          <a:ext cx="7241222" cy="10619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385" tIns="112385" rIns="112385" bIns="112385" numCol="1" spcCol="1270" anchor="ctr" anchorCtr="0">
          <a:noAutofit/>
        </a:bodyPr>
        <a:lstStyle/>
        <a:p>
          <a:pPr marL="0" lvl="0" indent="0" algn="l" defTabSz="800100">
            <a:lnSpc>
              <a:spcPct val="100000"/>
            </a:lnSpc>
            <a:spcBef>
              <a:spcPct val="0"/>
            </a:spcBef>
            <a:spcAft>
              <a:spcPct val="35000"/>
            </a:spcAft>
            <a:buNone/>
          </a:pPr>
          <a:r>
            <a:rPr lang="en-US" sz="1800" kern="1200">
              <a:solidFill>
                <a:schemeClr val="bg1"/>
              </a:solidFill>
              <a:latin typeface="Tahoma" panose="020B0604030504040204" pitchFamily="34" charset="0"/>
              <a:ea typeface="Tahoma" panose="020B0604030504040204" pitchFamily="34" charset="0"/>
              <a:cs typeface="Tahoma" panose="020B0604030504040204" pitchFamily="34" charset="0"/>
            </a:rPr>
            <a:t>Other things that influence our behavior? Time of day, communication method, weather, pace, expectations – of activity and role </a:t>
          </a:r>
        </a:p>
      </dsp:txBody>
      <dsp:txXfrm>
        <a:off x="1159883" y="3702141"/>
        <a:ext cx="7241222" cy="10619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E555F-97F8-41EF-B29A-B5818EEDBE00}">
      <dsp:nvSpPr>
        <dsp:cNvPr id="0" name=""/>
        <dsp:cNvSpPr/>
      </dsp:nvSpPr>
      <dsp:spPr>
        <a:xfrm>
          <a:off x="0" y="531"/>
          <a:ext cx="7886700" cy="1242935"/>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sp>
    <dsp:sp modelId="{359E8877-3203-4332-B6E5-4AE60C39A43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7E8F2E-BE19-4690-8249-14A2D2490F4A}">
      <dsp:nvSpPr>
        <dsp:cNvPr id="0" name=""/>
        <dsp:cNvSpPr/>
      </dsp:nvSpPr>
      <dsp:spPr>
        <a:xfrm>
          <a:off x="1435590" y="531"/>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i="1" kern="1200">
              <a:latin typeface="Tahoma" panose="020B0604030504040204" pitchFamily="34" charset="0"/>
              <a:ea typeface="Tahoma" panose="020B0604030504040204" pitchFamily="34" charset="0"/>
              <a:cs typeface="Tahoma" panose="020B0604030504040204" pitchFamily="34" charset="0"/>
            </a:rPr>
            <a:t>Where? </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Somewhere comfortable. Home, library, coffee shop, etc. (Familiar! His turf)</a:t>
          </a:r>
        </a:p>
      </dsp:txBody>
      <dsp:txXfrm>
        <a:off x="1435590" y="531"/>
        <a:ext cx="6451109" cy="1242935"/>
      </dsp:txXfrm>
    </dsp:sp>
    <dsp:sp modelId="{046CF061-1E12-40DB-ADFC-895D105E5AB3}">
      <dsp:nvSpPr>
        <dsp:cNvPr id="0" name=""/>
        <dsp:cNvSpPr/>
      </dsp:nvSpPr>
      <dsp:spPr>
        <a:xfrm>
          <a:off x="0" y="1554200"/>
          <a:ext cx="7886700" cy="1242935"/>
        </a:xfrm>
        <a:prstGeom prst="roundRect">
          <a:avLst>
            <a:gd name="adj" fmla="val 10000"/>
          </a:avLst>
        </a:prstGeom>
        <a:solidFill>
          <a:schemeClr val="accent3">
            <a:lumMod val="40000"/>
            <a:lumOff val="60000"/>
          </a:schemeClr>
        </a:solidFill>
        <a:ln>
          <a:noFill/>
        </a:ln>
        <a:effectLst/>
      </dsp:spPr>
      <dsp:style>
        <a:lnRef idx="0">
          <a:scrgbClr r="0" g="0" b="0"/>
        </a:lnRef>
        <a:fillRef idx="1">
          <a:scrgbClr r="0" g="0" b="0"/>
        </a:fillRef>
        <a:effectRef idx="0">
          <a:scrgbClr r="0" g="0" b="0"/>
        </a:effectRef>
        <a:fontRef idx="minor"/>
      </dsp:style>
    </dsp:sp>
    <dsp:sp modelId="{80AB824C-370B-4497-9F2E-D732CBF72209}">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D6EDB-307B-4C1A-8D8C-6214AF719D49}">
      <dsp:nvSpPr>
        <dsp:cNvPr id="0" name=""/>
        <dsp:cNvSpPr/>
      </dsp:nvSpPr>
      <dsp:spPr>
        <a:xfrm>
          <a:off x="1435590" y="155420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i="1" kern="1200">
              <a:latin typeface="Tahoma" panose="020B0604030504040204" pitchFamily="34" charset="0"/>
              <a:ea typeface="Tahoma" panose="020B0604030504040204" pitchFamily="34" charset="0"/>
              <a:cs typeface="Tahoma" panose="020B0604030504040204" pitchFamily="34" charset="0"/>
            </a:rPr>
            <a:t>What to do?</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Introductions, explain SE process, set out expectations</a:t>
          </a:r>
        </a:p>
      </dsp:txBody>
      <dsp:txXfrm>
        <a:off x="1435590" y="1554200"/>
        <a:ext cx="6451109" cy="1242935"/>
      </dsp:txXfrm>
    </dsp:sp>
    <dsp:sp modelId="{A9F51895-B1B3-4DE7-A93B-F82293010E9A}">
      <dsp:nvSpPr>
        <dsp:cNvPr id="0" name=""/>
        <dsp:cNvSpPr/>
      </dsp:nvSpPr>
      <dsp:spPr>
        <a:xfrm>
          <a:off x="0" y="3107870"/>
          <a:ext cx="7886700" cy="1242935"/>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36859D-77B2-431B-A8DE-74D1A73AE078}">
      <dsp:nvSpPr>
        <dsp:cNvPr id="0" name=""/>
        <dsp:cNvSpPr/>
      </dsp:nvSpPr>
      <dsp:spPr>
        <a:xfrm>
          <a:off x="375988" y="3387530"/>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FD7A3E-8A4E-4262-9B87-8A3EEAB77C5E}">
      <dsp:nvSpPr>
        <dsp:cNvPr id="0" name=""/>
        <dsp:cNvSpPr/>
      </dsp:nvSpPr>
      <dsp:spPr>
        <a:xfrm>
          <a:off x="1435590" y="3107870"/>
          <a:ext cx="6451109"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1022350">
            <a:lnSpc>
              <a:spcPct val="90000"/>
            </a:lnSpc>
            <a:spcBef>
              <a:spcPct val="0"/>
            </a:spcBef>
            <a:spcAft>
              <a:spcPct val="35000"/>
            </a:spcAft>
            <a:buNone/>
          </a:pPr>
          <a:r>
            <a:rPr lang="en-US" sz="2300" b="1" i="1" kern="1200">
              <a:latin typeface="Tahoma" panose="020B0604030504040204" pitchFamily="34" charset="0"/>
              <a:ea typeface="Tahoma" panose="020B0604030504040204" pitchFamily="34" charset="0"/>
              <a:cs typeface="Tahoma" panose="020B0604030504040204" pitchFamily="34" charset="0"/>
            </a:rPr>
            <a:t>What to ask?</a:t>
          </a:r>
          <a:br>
            <a:rPr lang="en-US" sz="2300" kern="1200">
              <a:latin typeface="Tahoma" panose="020B0604030504040204" pitchFamily="34" charset="0"/>
              <a:ea typeface="Tahoma" panose="020B0604030504040204" pitchFamily="34" charset="0"/>
              <a:cs typeface="Tahoma" panose="020B0604030504040204" pitchFamily="34" charset="0"/>
            </a:rPr>
          </a:br>
          <a:r>
            <a:rPr lang="en-US" sz="2300" kern="1200">
              <a:latin typeface="Tahoma" panose="020B0604030504040204" pitchFamily="34" charset="0"/>
              <a:ea typeface="Tahoma" panose="020B0604030504040204" pitchFamily="34" charset="0"/>
              <a:cs typeface="Tahoma" panose="020B0604030504040204" pitchFamily="34" charset="0"/>
            </a:rPr>
            <a:t>Tell me about your day? What do you enjoy doing? What do you do well?</a:t>
          </a:r>
        </a:p>
      </dsp:txBody>
      <dsp:txXfrm>
        <a:off x="1435590" y="3107870"/>
        <a:ext cx="6451109" cy="12429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BD489F9-C34D-4F46-80B0-A71CC00138E3}" type="datetimeFigureOut">
              <a:rPr lang="en-US" smtClean="0"/>
              <a:t>1/21/2026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D55F3-AE47-48C9-984F-62846230073A}" type="slidenum">
              <a:rPr lang="en-US" smtClean="0"/>
              <a:t>‹#›</a:t>
            </a:fld>
            <a:endParaRPr lang="en-US"/>
          </a:p>
        </p:txBody>
      </p:sp>
    </p:spTree>
    <p:extLst>
      <p:ext uri="{BB962C8B-B14F-4D97-AF65-F5344CB8AC3E}">
        <p14:creationId xmlns:p14="http://schemas.microsoft.com/office/powerpoint/2010/main" val="40082699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7069A6-31F2-7A46-963F-28D0EE3BE619}" type="datetimeFigureOut">
              <a:rPr lang="en-US" smtClean="0"/>
              <a:t>1/21/2026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2E1287-9272-8B4F-86B1-C07038435A4E}" type="slidenum">
              <a:rPr lang="en-US" smtClean="0"/>
              <a:t>‹#›</a:t>
            </a:fld>
            <a:endParaRPr lang="en-US"/>
          </a:p>
        </p:txBody>
      </p:sp>
    </p:spTree>
    <p:extLst>
      <p:ext uri="{BB962C8B-B14F-4D97-AF65-F5344CB8AC3E}">
        <p14:creationId xmlns:p14="http://schemas.microsoft.com/office/powerpoint/2010/main" val="1186956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pPr/>
              <a:t>4</a:t>
            </a:fld>
            <a:endParaRPr lang="en-US"/>
          </a:p>
        </p:txBody>
      </p:sp>
    </p:spTree>
    <p:extLst>
      <p:ext uri="{BB962C8B-B14F-4D97-AF65-F5344CB8AC3E}">
        <p14:creationId xmlns:p14="http://schemas.microsoft.com/office/powerpoint/2010/main" val="10520016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0FA69E-C330-431C-DC96-CB9F306C5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7D8CFB-14D1-AD5B-4011-FDE099F362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77265D-D0DF-CF92-D8CB-43E780F9F7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7FCD4B8-3214-630C-F82D-20D830CB766B}"/>
              </a:ext>
            </a:extLst>
          </p:cNvPr>
          <p:cNvSpPr>
            <a:spLocks noGrp="1"/>
          </p:cNvSpPr>
          <p:nvPr>
            <p:ph type="sldNum" sz="quarter" idx="5"/>
          </p:nvPr>
        </p:nvSpPr>
        <p:spPr/>
        <p:txBody>
          <a:bodyPr/>
          <a:lstStyle/>
          <a:p>
            <a:fld id="{9A2E1287-9272-8B4F-86B1-C07038435A4E}" type="slidenum">
              <a:rPr lang="en-US" smtClean="0"/>
              <a:t>22</a:t>
            </a:fld>
            <a:endParaRPr lang="en-US"/>
          </a:p>
        </p:txBody>
      </p:sp>
    </p:spTree>
    <p:extLst>
      <p:ext uri="{BB962C8B-B14F-4D97-AF65-F5344CB8AC3E}">
        <p14:creationId xmlns:p14="http://schemas.microsoft.com/office/powerpoint/2010/main" val="1207622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23</a:t>
            </a:fld>
            <a:endParaRPr lang="en-US"/>
          </a:p>
        </p:txBody>
      </p:sp>
    </p:spTree>
    <p:extLst>
      <p:ext uri="{BB962C8B-B14F-4D97-AF65-F5344CB8AC3E}">
        <p14:creationId xmlns:p14="http://schemas.microsoft.com/office/powerpoint/2010/main" val="703841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25</a:t>
            </a:fld>
            <a:endParaRPr lang="en-US"/>
          </a:p>
        </p:txBody>
      </p:sp>
    </p:spTree>
    <p:extLst>
      <p:ext uri="{BB962C8B-B14F-4D97-AF65-F5344CB8AC3E}">
        <p14:creationId xmlns:p14="http://schemas.microsoft.com/office/powerpoint/2010/main" val="105668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26</a:t>
            </a:fld>
            <a:endParaRPr lang="en-US"/>
          </a:p>
        </p:txBody>
      </p:sp>
    </p:spTree>
    <p:extLst>
      <p:ext uri="{BB962C8B-B14F-4D97-AF65-F5344CB8AC3E}">
        <p14:creationId xmlns:p14="http://schemas.microsoft.com/office/powerpoint/2010/main" val="3538575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27</a:t>
            </a:fld>
            <a:endParaRPr lang="en-US"/>
          </a:p>
        </p:txBody>
      </p:sp>
    </p:spTree>
    <p:extLst>
      <p:ext uri="{BB962C8B-B14F-4D97-AF65-F5344CB8AC3E}">
        <p14:creationId xmlns:p14="http://schemas.microsoft.com/office/powerpoint/2010/main" val="142336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28</a:t>
            </a:fld>
            <a:endParaRPr lang="en-US"/>
          </a:p>
        </p:txBody>
      </p:sp>
    </p:spTree>
    <p:extLst>
      <p:ext uri="{BB962C8B-B14F-4D97-AF65-F5344CB8AC3E}">
        <p14:creationId xmlns:p14="http://schemas.microsoft.com/office/powerpoint/2010/main" val="3882001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31</a:t>
            </a:fld>
            <a:endParaRPr lang="en-US"/>
          </a:p>
        </p:txBody>
      </p:sp>
    </p:spTree>
    <p:extLst>
      <p:ext uri="{BB962C8B-B14F-4D97-AF65-F5344CB8AC3E}">
        <p14:creationId xmlns:p14="http://schemas.microsoft.com/office/powerpoint/2010/main" val="39850246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36</a:t>
            </a:fld>
            <a:endParaRPr lang="en-US"/>
          </a:p>
        </p:txBody>
      </p:sp>
    </p:spTree>
    <p:extLst>
      <p:ext uri="{BB962C8B-B14F-4D97-AF65-F5344CB8AC3E}">
        <p14:creationId xmlns:p14="http://schemas.microsoft.com/office/powerpoint/2010/main" val="810800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37</a:t>
            </a:fld>
            <a:endParaRPr lang="en-US"/>
          </a:p>
        </p:txBody>
      </p:sp>
    </p:spTree>
    <p:extLst>
      <p:ext uri="{BB962C8B-B14F-4D97-AF65-F5344CB8AC3E}">
        <p14:creationId xmlns:p14="http://schemas.microsoft.com/office/powerpoint/2010/main" val="19796255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39</a:t>
            </a:fld>
            <a:endParaRPr lang="en-US"/>
          </a:p>
        </p:txBody>
      </p:sp>
    </p:spTree>
    <p:extLst>
      <p:ext uri="{BB962C8B-B14F-4D97-AF65-F5344CB8AC3E}">
        <p14:creationId xmlns:p14="http://schemas.microsoft.com/office/powerpoint/2010/main" val="3746835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6</a:t>
            </a:fld>
            <a:endParaRPr lang="en-US"/>
          </a:p>
        </p:txBody>
      </p:sp>
    </p:spTree>
    <p:extLst>
      <p:ext uri="{BB962C8B-B14F-4D97-AF65-F5344CB8AC3E}">
        <p14:creationId xmlns:p14="http://schemas.microsoft.com/office/powerpoint/2010/main" val="1026997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40</a:t>
            </a:fld>
            <a:endParaRPr lang="en-US"/>
          </a:p>
        </p:txBody>
      </p:sp>
    </p:spTree>
    <p:extLst>
      <p:ext uri="{BB962C8B-B14F-4D97-AF65-F5344CB8AC3E}">
        <p14:creationId xmlns:p14="http://schemas.microsoft.com/office/powerpoint/2010/main" val="33844648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43</a:t>
            </a:fld>
            <a:endParaRPr lang="en-US"/>
          </a:p>
        </p:txBody>
      </p:sp>
    </p:spTree>
    <p:extLst>
      <p:ext uri="{BB962C8B-B14F-4D97-AF65-F5344CB8AC3E}">
        <p14:creationId xmlns:p14="http://schemas.microsoft.com/office/powerpoint/2010/main" val="15013857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4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54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9E5AE391-8FBA-4A4D-B295-CA6488200B3C}" type="slidenum">
              <a:rPr lang="en-US" sz="1200"/>
              <a:pPr eaLnBrk="1" hangingPunct="1"/>
              <a:t>46</a:t>
            </a:fld>
            <a:endParaRPr lang="en-US" sz="1200"/>
          </a:p>
        </p:txBody>
      </p:sp>
    </p:spTree>
    <p:extLst>
      <p:ext uri="{BB962C8B-B14F-4D97-AF65-F5344CB8AC3E}">
        <p14:creationId xmlns:p14="http://schemas.microsoft.com/office/powerpoint/2010/main" val="24122221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51</a:t>
            </a:fld>
            <a:endParaRPr lang="en-US"/>
          </a:p>
        </p:txBody>
      </p:sp>
    </p:spTree>
    <p:extLst>
      <p:ext uri="{BB962C8B-B14F-4D97-AF65-F5344CB8AC3E}">
        <p14:creationId xmlns:p14="http://schemas.microsoft.com/office/powerpoint/2010/main" val="25151445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54</a:t>
            </a:fld>
            <a:endParaRPr lang="en-US"/>
          </a:p>
        </p:txBody>
      </p:sp>
    </p:spTree>
    <p:extLst>
      <p:ext uri="{BB962C8B-B14F-4D97-AF65-F5344CB8AC3E}">
        <p14:creationId xmlns:p14="http://schemas.microsoft.com/office/powerpoint/2010/main" val="530197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55</a:t>
            </a:fld>
            <a:endParaRPr lang="en-US"/>
          </a:p>
        </p:txBody>
      </p:sp>
    </p:spTree>
    <p:extLst>
      <p:ext uri="{BB962C8B-B14F-4D97-AF65-F5344CB8AC3E}">
        <p14:creationId xmlns:p14="http://schemas.microsoft.com/office/powerpoint/2010/main" val="547982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A4F6840-E10C-1D42-B345-C203ACB37E7F}" type="slidenum">
              <a:rPr lang="en-US" sz="1200"/>
              <a:pPr eaLnBrk="1" hangingPunct="1"/>
              <a:t>61</a:t>
            </a:fld>
            <a:endParaRPr lang="en-US" sz="1200"/>
          </a:p>
        </p:txBody>
      </p:sp>
    </p:spTree>
    <p:extLst>
      <p:ext uri="{BB962C8B-B14F-4D97-AF65-F5344CB8AC3E}">
        <p14:creationId xmlns:p14="http://schemas.microsoft.com/office/powerpoint/2010/main" val="26906593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62</a:t>
            </a:fld>
            <a:endParaRPr lang="en-US"/>
          </a:p>
        </p:txBody>
      </p:sp>
    </p:spTree>
    <p:extLst>
      <p:ext uri="{BB962C8B-B14F-4D97-AF65-F5344CB8AC3E}">
        <p14:creationId xmlns:p14="http://schemas.microsoft.com/office/powerpoint/2010/main" val="25211805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63</a:t>
            </a:fld>
            <a:endParaRPr lang="en-US"/>
          </a:p>
        </p:txBody>
      </p:sp>
    </p:spTree>
    <p:extLst>
      <p:ext uri="{BB962C8B-B14F-4D97-AF65-F5344CB8AC3E}">
        <p14:creationId xmlns:p14="http://schemas.microsoft.com/office/powerpoint/2010/main" val="30284213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65</a:t>
            </a:fld>
            <a:endParaRPr lang="en-US"/>
          </a:p>
        </p:txBody>
      </p:sp>
    </p:spTree>
    <p:extLst>
      <p:ext uri="{BB962C8B-B14F-4D97-AF65-F5344CB8AC3E}">
        <p14:creationId xmlns:p14="http://schemas.microsoft.com/office/powerpoint/2010/main" val="1627986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E1287-9272-8B4F-86B1-C07038435A4E}" type="slidenum">
              <a:rPr lang="en-US" smtClean="0"/>
              <a:t>7</a:t>
            </a:fld>
            <a:endParaRPr lang="en-US"/>
          </a:p>
        </p:txBody>
      </p:sp>
    </p:spTree>
    <p:extLst>
      <p:ext uri="{BB962C8B-B14F-4D97-AF65-F5344CB8AC3E}">
        <p14:creationId xmlns:p14="http://schemas.microsoft.com/office/powerpoint/2010/main" val="141717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37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CD195CC-858E-344F-BD88-77DFE17C0FE2}" type="slidenum">
              <a:rPr lang="en-US" sz="1200"/>
              <a:pPr eaLnBrk="1" hangingPunct="1"/>
              <a:t>68</a:t>
            </a:fld>
            <a:endParaRPr lang="en-US" sz="1200"/>
          </a:p>
        </p:txBody>
      </p:sp>
    </p:spTree>
    <p:extLst>
      <p:ext uri="{BB962C8B-B14F-4D97-AF65-F5344CB8AC3E}">
        <p14:creationId xmlns:p14="http://schemas.microsoft.com/office/powerpoint/2010/main" val="6148821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8C9E30BA-B448-9643-9C32-D532CFB4885A}" type="slidenum">
              <a:rPr lang="en-US" sz="1200"/>
              <a:pPr eaLnBrk="1" hangingPunct="1"/>
              <a:t>69</a:t>
            </a:fld>
            <a:endParaRPr lang="en-US" sz="1200"/>
          </a:p>
        </p:txBody>
      </p:sp>
    </p:spTree>
    <p:extLst>
      <p:ext uri="{BB962C8B-B14F-4D97-AF65-F5344CB8AC3E}">
        <p14:creationId xmlns:p14="http://schemas.microsoft.com/office/powerpoint/2010/main" val="4153058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3393756A-8989-B143-80E8-C69D4A10AA79}" type="slidenum">
              <a:rPr lang="en-US" sz="1200"/>
              <a:pPr eaLnBrk="1" hangingPunct="1"/>
              <a:t>70</a:t>
            </a:fld>
            <a:endParaRPr lang="en-US" sz="1200"/>
          </a:p>
        </p:txBody>
      </p:sp>
    </p:spTree>
    <p:extLst>
      <p:ext uri="{BB962C8B-B14F-4D97-AF65-F5344CB8AC3E}">
        <p14:creationId xmlns:p14="http://schemas.microsoft.com/office/powerpoint/2010/main" val="16199716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0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9BA1309-9B39-6843-AFEF-9A45C416B701}" type="slidenum">
              <a:rPr lang="en-US" sz="1200"/>
              <a:pPr eaLnBrk="1" hangingPunct="1"/>
              <a:t>73</a:t>
            </a:fld>
            <a:endParaRPr lang="en-US" sz="1200"/>
          </a:p>
        </p:txBody>
      </p:sp>
    </p:spTree>
    <p:extLst>
      <p:ext uri="{BB962C8B-B14F-4D97-AF65-F5344CB8AC3E}">
        <p14:creationId xmlns:p14="http://schemas.microsoft.com/office/powerpoint/2010/main" val="3232907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0B03095C-6F93-5D43-A1FE-22C34A2C2111}" type="slidenum">
              <a:rPr lang="en-US" sz="1200"/>
              <a:pPr eaLnBrk="1" hangingPunct="1"/>
              <a:t>75</a:t>
            </a:fld>
            <a:endParaRPr lang="en-US" sz="1200"/>
          </a:p>
        </p:txBody>
      </p:sp>
    </p:spTree>
    <p:extLst>
      <p:ext uri="{BB962C8B-B14F-4D97-AF65-F5344CB8AC3E}">
        <p14:creationId xmlns:p14="http://schemas.microsoft.com/office/powerpoint/2010/main" val="41790273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F7B12A26-50A5-AE41-B3CE-60460B56CE72}" type="slidenum">
              <a:rPr lang="en-US" sz="1200"/>
              <a:pPr eaLnBrk="1" hangingPunct="1"/>
              <a:t>79</a:t>
            </a:fld>
            <a:endParaRPr lang="en-US" sz="1200"/>
          </a:p>
        </p:txBody>
      </p:sp>
    </p:spTree>
    <p:extLst>
      <p:ext uri="{BB962C8B-B14F-4D97-AF65-F5344CB8AC3E}">
        <p14:creationId xmlns:p14="http://schemas.microsoft.com/office/powerpoint/2010/main" val="2803933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3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E9127330-3C6E-5C45-9C95-F4DF2EB343A4}" type="slidenum">
              <a:rPr lang="en-US" sz="1200"/>
              <a:pPr eaLnBrk="1" hangingPunct="1"/>
              <a:t>84</a:t>
            </a:fld>
            <a:endParaRPr lang="en-US" sz="1200"/>
          </a:p>
        </p:txBody>
      </p:sp>
    </p:spTree>
    <p:extLst>
      <p:ext uri="{BB962C8B-B14F-4D97-AF65-F5344CB8AC3E}">
        <p14:creationId xmlns:p14="http://schemas.microsoft.com/office/powerpoint/2010/main" val="38680759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4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4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C25B0CB7-C133-A147-8C25-E852CFF49FC4}" type="slidenum">
              <a:rPr lang="en-US" sz="1200"/>
              <a:pPr eaLnBrk="1" hangingPunct="1"/>
              <a:t>85</a:t>
            </a:fld>
            <a:endParaRPr lang="en-US" sz="1200"/>
          </a:p>
        </p:txBody>
      </p:sp>
    </p:spTree>
    <p:extLst>
      <p:ext uri="{BB962C8B-B14F-4D97-AF65-F5344CB8AC3E}">
        <p14:creationId xmlns:p14="http://schemas.microsoft.com/office/powerpoint/2010/main" val="127433378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5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Arial" charset="0"/>
              <a:ea typeface="MS PGothic" charset="0"/>
            </a:endParaRPr>
          </a:p>
        </p:txBody>
      </p:sp>
      <p:sp>
        <p:nvSpPr>
          <p:cNvPr id="145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D7A39E04-9BE1-214D-97A2-6BE7B5FA6B7D}" type="slidenum">
              <a:rPr lang="en-US" sz="1200">
                <a:latin typeface="Arial" charset="0"/>
              </a:rPr>
              <a:pPr eaLnBrk="1" hangingPunct="1"/>
              <a:t>91</a:t>
            </a:fld>
            <a:endParaRPr lang="en-US" sz="1200">
              <a:latin typeface="Arial" charset="0"/>
            </a:endParaRPr>
          </a:p>
        </p:txBody>
      </p:sp>
    </p:spTree>
    <p:extLst>
      <p:ext uri="{BB962C8B-B14F-4D97-AF65-F5344CB8AC3E}">
        <p14:creationId xmlns:p14="http://schemas.microsoft.com/office/powerpoint/2010/main" val="1961093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0544F9C-ED2C-C940-A19B-8FA26E11D1DF}" type="slidenum">
              <a:rPr lang="en-US" sz="1200"/>
              <a:pPr eaLnBrk="1" hangingPunct="1"/>
              <a:t>100</a:t>
            </a:fld>
            <a:endParaRPr lang="en-US" sz="1200"/>
          </a:p>
        </p:txBody>
      </p:sp>
    </p:spTree>
    <p:extLst>
      <p:ext uri="{BB962C8B-B14F-4D97-AF65-F5344CB8AC3E}">
        <p14:creationId xmlns:p14="http://schemas.microsoft.com/office/powerpoint/2010/main" val="2497342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2E1287-9272-8B4F-86B1-C07038435A4E}" type="slidenum">
              <a:rPr lang="en-US" smtClean="0"/>
              <a:t>12</a:t>
            </a:fld>
            <a:endParaRPr lang="en-US"/>
          </a:p>
        </p:txBody>
      </p:sp>
    </p:spTree>
    <p:extLst>
      <p:ext uri="{BB962C8B-B14F-4D97-AF65-F5344CB8AC3E}">
        <p14:creationId xmlns:p14="http://schemas.microsoft.com/office/powerpoint/2010/main" val="6222806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49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spcBef>
                <a:spcPct val="0"/>
              </a:spcBef>
            </a:pPr>
            <a:endParaRPr lang="en-US">
              <a:latin typeface="Calibri" charset="0"/>
              <a:ea typeface="MS PGothic" charset="0"/>
            </a:endParaRPr>
          </a:p>
        </p:txBody>
      </p:sp>
      <p:sp>
        <p:nvSpPr>
          <p:cNvPr id="149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MS PGothic" charset="0"/>
                <a:cs typeface="MS PGothic" charset="0"/>
              </a:defRPr>
            </a:lvl1pPr>
            <a:lvl2pPr marL="734035" indent="-282321" eaLnBrk="0" hangingPunct="0">
              <a:defRPr sz="2400">
                <a:solidFill>
                  <a:schemeClr val="tx1"/>
                </a:solidFill>
                <a:latin typeface="Times New Roman" charset="0"/>
                <a:ea typeface="MS PGothic" charset="0"/>
                <a:cs typeface="MS PGothic" charset="0"/>
              </a:defRPr>
            </a:lvl2pPr>
            <a:lvl3pPr marL="1129284" indent="-225857" eaLnBrk="0" hangingPunct="0">
              <a:defRPr sz="2400">
                <a:solidFill>
                  <a:schemeClr val="tx1"/>
                </a:solidFill>
                <a:latin typeface="Times New Roman" charset="0"/>
                <a:ea typeface="MS PGothic" charset="0"/>
                <a:cs typeface="MS PGothic" charset="0"/>
              </a:defRPr>
            </a:lvl3pPr>
            <a:lvl4pPr marL="1580998" indent="-225857" eaLnBrk="0" hangingPunct="0">
              <a:defRPr sz="2400">
                <a:solidFill>
                  <a:schemeClr val="tx1"/>
                </a:solidFill>
                <a:latin typeface="Times New Roman" charset="0"/>
                <a:ea typeface="MS PGothic" charset="0"/>
                <a:cs typeface="MS PGothic" charset="0"/>
              </a:defRPr>
            </a:lvl4pPr>
            <a:lvl5pPr marL="2032711" indent="-225857" eaLnBrk="0" hangingPunct="0">
              <a:defRPr sz="2400">
                <a:solidFill>
                  <a:schemeClr val="tx1"/>
                </a:solidFill>
                <a:latin typeface="Times New Roman" charset="0"/>
                <a:ea typeface="MS PGothic" charset="0"/>
                <a:cs typeface="MS PGothic" charset="0"/>
              </a:defRPr>
            </a:lvl5pPr>
            <a:lvl6pPr marL="2484425" indent="-225857"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36138" indent="-225857"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387852" indent="-225857"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39566" indent="-225857"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fld id="{7301FDFF-518E-F74F-A4A7-37DAF08963B6}" type="slidenum">
              <a:rPr lang="en-US" sz="1200"/>
              <a:pPr eaLnBrk="1" hangingPunct="1"/>
              <a:t>102</a:t>
            </a:fld>
            <a:endParaRPr lang="en-US" sz="1200"/>
          </a:p>
        </p:txBody>
      </p:sp>
    </p:spTree>
    <p:extLst>
      <p:ext uri="{BB962C8B-B14F-4D97-AF65-F5344CB8AC3E}">
        <p14:creationId xmlns:p14="http://schemas.microsoft.com/office/powerpoint/2010/main" val="4392438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002B09C6-9786-B84E-B80C-5705CADE50DE}" type="slidenum">
              <a:rPr kumimoji="0" lang="en-US" sz="1200" b="0" i="0" u="none" strike="noStrike" kern="1200" cap="none" spc="0" normalizeH="0" baseline="0" noProof="0">
                <a:ln>
                  <a:noFill/>
                </a:ln>
                <a:solidFill>
                  <a:prstClr val="black"/>
                </a:solidFill>
                <a:effectLst/>
                <a:uLnTx/>
                <a:uFillTx/>
                <a:latin typeface="Verdana" charset="0"/>
                <a:ea typeface="ＭＳ Ｐゴシック" charset="0"/>
                <a:cs typeface="+mn-cs"/>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Verdana" charset="0"/>
              <a:ea typeface="ＭＳ Ｐゴシック" charset="0"/>
              <a:cs typeface="+mn-cs"/>
            </a:endParaRPr>
          </a:p>
        </p:txBody>
      </p:sp>
    </p:spTree>
    <p:extLst>
      <p:ext uri="{BB962C8B-B14F-4D97-AF65-F5344CB8AC3E}">
        <p14:creationId xmlns:p14="http://schemas.microsoft.com/office/powerpoint/2010/main" val="1406085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2E239C86-E9D5-5944-9E75-168371077EB2}" type="slidenum">
              <a:rPr lang="en-US"/>
              <a:pPr/>
              <a:t>104</a:t>
            </a:fld>
            <a:endParaRPr lang="en-US"/>
          </a:p>
        </p:txBody>
      </p:sp>
    </p:spTree>
    <p:extLst>
      <p:ext uri="{BB962C8B-B14F-4D97-AF65-F5344CB8AC3E}">
        <p14:creationId xmlns:p14="http://schemas.microsoft.com/office/powerpoint/2010/main" val="3255220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A91D7658-E938-C041-BC7C-CAC1A5C1761F}" type="slidenum">
              <a:rPr lang="en-US"/>
              <a:pPr/>
              <a:t>105</a:t>
            </a:fld>
            <a:endParaRPr lang="en-US"/>
          </a:p>
        </p:txBody>
      </p:sp>
    </p:spTree>
    <p:extLst>
      <p:ext uri="{BB962C8B-B14F-4D97-AF65-F5344CB8AC3E}">
        <p14:creationId xmlns:p14="http://schemas.microsoft.com/office/powerpoint/2010/main" val="14709870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772DDD54-F117-7941-8659-99669A51D36D}" type="slidenum">
              <a:rPr lang="en-US"/>
              <a:pPr/>
              <a:t>106</a:t>
            </a:fld>
            <a:endParaRPr lang="en-US"/>
          </a:p>
        </p:txBody>
      </p:sp>
    </p:spTree>
    <p:extLst>
      <p:ext uri="{BB962C8B-B14F-4D97-AF65-F5344CB8AC3E}">
        <p14:creationId xmlns:p14="http://schemas.microsoft.com/office/powerpoint/2010/main" val="30344816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charset="0"/>
                <a:ea typeface="ＭＳ Ｐゴシック" charset="0"/>
              </a:defRPr>
            </a:lvl1pPr>
            <a:lvl2pPr marL="731286" indent="-281264">
              <a:defRPr>
                <a:solidFill>
                  <a:schemeClr val="tx1"/>
                </a:solidFill>
                <a:latin typeface="Verdana" charset="0"/>
                <a:ea typeface="ＭＳ Ｐゴシック" charset="0"/>
              </a:defRPr>
            </a:lvl2pPr>
            <a:lvl3pPr marL="1125055" indent="-225011">
              <a:defRPr>
                <a:solidFill>
                  <a:schemeClr val="tx1"/>
                </a:solidFill>
                <a:latin typeface="Verdana" charset="0"/>
                <a:ea typeface="ＭＳ Ｐゴシック" charset="0"/>
              </a:defRPr>
            </a:lvl3pPr>
            <a:lvl4pPr marL="1575077" indent="-225011">
              <a:defRPr>
                <a:solidFill>
                  <a:schemeClr val="tx1"/>
                </a:solidFill>
                <a:latin typeface="Verdana" charset="0"/>
                <a:ea typeface="ＭＳ Ｐゴシック" charset="0"/>
              </a:defRPr>
            </a:lvl4pPr>
            <a:lvl5pPr marL="2025099" indent="-225011">
              <a:defRPr>
                <a:solidFill>
                  <a:schemeClr val="tx1"/>
                </a:solidFill>
                <a:latin typeface="Verdana" charset="0"/>
                <a:ea typeface="ＭＳ Ｐゴシック" charset="0"/>
              </a:defRPr>
            </a:lvl5pPr>
            <a:lvl6pPr marL="2475121" indent="-225011" eaLnBrk="0" fontAlgn="base" hangingPunct="0">
              <a:spcBef>
                <a:spcPct val="0"/>
              </a:spcBef>
              <a:spcAft>
                <a:spcPct val="0"/>
              </a:spcAft>
              <a:defRPr>
                <a:solidFill>
                  <a:schemeClr val="tx1"/>
                </a:solidFill>
                <a:latin typeface="Verdana" charset="0"/>
                <a:ea typeface="ＭＳ Ｐゴシック" charset="0"/>
              </a:defRPr>
            </a:lvl6pPr>
            <a:lvl7pPr marL="2925143" indent="-225011" eaLnBrk="0" fontAlgn="base" hangingPunct="0">
              <a:spcBef>
                <a:spcPct val="0"/>
              </a:spcBef>
              <a:spcAft>
                <a:spcPct val="0"/>
              </a:spcAft>
              <a:defRPr>
                <a:solidFill>
                  <a:schemeClr val="tx1"/>
                </a:solidFill>
                <a:latin typeface="Verdana" charset="0"/>
                <a:ea typeface="ＭＳ Ｐゴシック" charset="0"/>
              </a:defRPr>
            </a:lvl7pPr>
            <a:lvl8pPr marL="3375165" indent="-225011" eaLnBrk="0" fontAlgn="base" hangingPunct="0">
              <a:spcBef>
                <a:spcPct val="0"/>
              </a:spcBef>
              <a:spcAft>
                <a:spcPct val="0"/>
              </a:spcAft>
              <a:defRPr>
                <a:solidFill>
                  <a:schemeClr val="tx1"/>
                </a:solidFill>
                <a:latin typeface="Verdana" charset="0"/>
                <a:ea typeface="ＭＳ Ｐゴシック" charset="0"/>
              </a:defRPr>
            </a:lvl8pPr>
            <a:lvl9pPr marL="3825187" indent="-225011" eaLnBrk="0" fontAlgn="base" hangingPunct="0">
              <a:spcBef>
                <a:spcPct val="0"/>
              </a:spcBef>
              <a:spcAft>
                <a:spcPct val="0"/>
              </a:spcAft>
              <a:defRPr>
                <a:solidFill>
                  <a:schemeClr val="tx1"/>
                </a:solidFill>
                <a:latin typeface="Verdana" charset="0"/>
                <a:ea typeface="ＭＳ Ｐゴシック" charset="0"/>
              </a:defRPr>
            </a:lvl9pPr>
          </a:lstStyle>
          <a:p>
            <a:fld id="{802214DD-446C-F041-A533-943FB1DF5366}" type="slidenum">
              <a:rPr lang="en-US"/>
              <a:pPr/>
              <a:t>107</a:t>
            </a:fld>
            <a:endParaRPr lang="en-US"/>
          </a:p>
        </p:txBody>
      </p:sp>
    </p:spTree>
    <p:extLst>
      <p:ext uri="{BB962C8B-B14F-4D97-AF65-F5344CB8AC3E}">
        <p14:creationId xmlns:p14="http://schemas.microsoft.com/office/powerpoint/2010/main" val="313923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6FC4C740-258A-324E-9E14-A1CA1615CA30}" type="slidenum">
              <a:rPr lang="en-US"/>
              <a:pPr/>
              <a:t>109</a:t>
            </a:fld>
            <a:endParaRPr lang="en-US"/>
          </a:p>
        </p:txBody>
      </p:sp>
    </p:spTree>
    <p:extLst>
      <p:ext uri="{BB962C8B-B14F-4D97-AF65-F5344CB8AC3E}">
        <p14:creationId xmlns:p14="http://schemas.microsoft.com/office/powerpoint/2010/main" val="37023058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p:spPr>
      </p:sp>
      <p:sp>
        <p:nvSpPr>
          <p:cNvPr id="1034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3428" name="Slide Number Placeholder 3"/>
          <p:cNvSpPr>
            <a:spLocks noGrp="1"/>
          </p:cNvSpPr>
          <p:nvPr>
            <p:ph type="sldNum" sz="quarter" idx="5"/>
          </p:nvPr>
        </p:nvSpPr>
        <p:spPr bwMode="auto">
          <a:noFill/>
          <a:ln>
            <a:miter lim="800000"/>
            <a:headEnd/>
            <a:tailEnd/>
          </a:ln>
        </p:spPr>
        <p:txBody>
          <a:bodyPr/>
          <a:lstStyle/>
          <a:p>
            <a:fld id="{5A84F978-46B5-D04D-9566-A579991C6068}" type="slidenum">
              <a:rPr lang="en-US"/>
              <a:pPr/>
              <a:t>110</a:t>
            </a:fld>
            <a:endParaRPr lang="en-US"/>
          </a:p>
        </p:txBody>
      </p:sp>
    </p:spTree>
    <p:extLst>
      <p:ext uri="{BB962C8B-B14F-4D97-AF65-F5344CB8AC3E}">
        <p14:creationId xmlns:p14="http://schemas.microsoft.com/office/powerpoint/2010/main" val="32265425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noFill/>
          <a:ln>
            <a:miter lim="800000"/>
            <a:headEnd/>
            <a:tailEnd/>
          </a:ln>
        </p:spPr>
        <p:txBody>
          <a:bodyPr/>
          <a:lstStyle/>
          <a:p>
            <a:fld id="{95684C92-3E52-B74E-B357-6FACB086AF3D}" type="slidenum">
              <a:rPr lang="en-US"/>
              <a:pPr/>
              <a:t>111</a:t>
            </a:fld>
            <a:endParaRPr lang="en-US"/>
          </a:p>
        </p:txBody>
      </p:sp>
      <p:sp>
        <p:nvSpPr>
          <p:cNvPr id="10445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445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889522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bwMode="auto">
          <a:noFill/>
          <a:ln>
            <a:miter lim="800000"/>
            <a:headEnd/>
            <a:tailEnd/>
          </a:ln>
        </p:spPr>
        <p:txBody>
          <a:bodyPr/>
          <a:lstStyle/>
          <a:p>
            <a:fld id="{86DF4F91-70C3-4344-9D5F-15AFCDCF3063}" type="slidenum">
              <a:rPr lang="en-US"/>
              <a:pPr/>
              <a:t>112</a:t>
            </a:fld>
            <a:endParaRPr lang="en-US"/>
          </a:p>
        </p:txBody>
      </p:sp>
      <p:sp>
        <p:nvSpPr>
          <p:cNvPr id="1054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1464410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A104D6-01D8-4E7C-B469-5ED44A914940}" type="slidenum">
              <a:rPr lang="en-US" smtClean="0"/>
              <a:t>13</a:t>
            </a:fld>
            <a:endParaRPr lang="en-US"/>
          </a:p>
        </p:txBody>
      </p:sp>
    </p:spTree>
    <p:extLst>
      <p:ext uri="{BB962C8B-B14F-4D97-AF65-F5344CB8AC3E}">
        <p14:creationId xmlns:p14="http://schemas.microsoft.com/office/powerpoint/2010/main" val="24326725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2404" name="Slide Number Placeholder 3"/>
          <p:cNvSpPr>
            <a:spLocks noGrp="1"/>
          </p:cNvSpPr>
          <p:nvPr>
            <p:ph type="sldNum" sz="quarter" idx="5"/>
          </p:nvPr>
        </p:nvSpPr>
        <p:spPr bwMode="auto">
          <a:noFill/>
          <a:ln>
            <a:miter lim="800000"/>
            <a:headEnd/>
            <a:tailEnd/>
          </a:ln>
        </p:spPr>
        <p:txBody>
          <a:bodyPr/>
          <a:lstStyle/>
          <a:p>
            <a:fld id="{6FC4C740-258A-324E-9E14-A1CA1615CA30}" type="slidenum">
              <a:rPr lang="en-US"/>
              <a:pPr/>
              <a:t>113</a:t>
            </a:fld>
            <a:endParaRPr lang="en-US"/>
          </a:p>
        </p:txBody>
      </p:sp>
    </p:spTree>
    <p:extLst>
      <p:ext uri="{BB962C8B-B14F-4D97-AF65-F5344CB8AC3E}">
        <p14:creationId xmlns:p14="http://schemas.microsoft.com/office/powerpoint/2010/main" val="35399181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08548" name="Slide Number Placeholder 3"/>
          <p:cNvSpPr>
            <a:spLocks noGrp="1"/>
          </p:cNvSpPr>
          <p:nvPr>
            <p:ph type="sldNum" sz="quarter" idx="5"/>
          </p:nvPr>
        </p:nvSpPr>
        <p:spPr bwMode="auto">
          <a:noFill/>
          <a:ln>
            <a:miter lim="800000"/>
            <a:headEnd/>
            <a:tailEnd/>
          </a:ln>
        </p:spPr>
        <p:txBody>
          <a:bodyPr/>
          <a:lstStyle/>
          <a:p>
            <a:fld id="{FF429EDF-08B7-7B48-B7A8-DA0874CE8B0D}" type="slidenum">
              <a:rPr lang="en-US"/>
              <a:pPr/>
              <a:t>115</a:t>
            </a:fld>
            <a:endParaRPr lang="en-US"/>
          </a:p>
        </p:txBody>
      </p:sp>
    </p:spTree>
    <p:extLst>
      <p:ext uri="{BB962C8B-B14F-4D97-AF65-F5344CB8AC3E}">
        <p14:creationId xmlns:p14="http://schemas.microsoft.com/office/powerpoint/2010/main" val="15658596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9C2A5E78-A8BE-D349-91C6-9232D3511A56}" type="slidenum">
              <a:rPr lang="en-US"/>
              <a:pPr/>
              <a:t>116</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412365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117</a:t>
            </a:fld>
            <a:endParaRPr lang="en-US"/>
          </a:p>
        </p:txBody>
      </p:sp>
    </p:spTree>
    <p:extLst>
      <p:ext uri="{BB962C8B-B14F-4D97-AF65-F5344CB8AC3E}">
        <p14:creationId xmlns:p14="http://schemas.microsoft.com/office/powerpoint/2010/main" val="26781811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noFill/>
          <a:ln>
            <a:miter lim="800000"/>
            <a:headEnd/>
            <a:tailEnd/>
          </a:ln>
        </p:spPr>
        <p:txBody>
          <a:bodyPr/>
          <a:lstStyle/>
          <a:p>
            <a:fld id="{9C2A5E78-A8BE-D349-91C6-9232D3511A56}" type="slidenum">
              <a:rPr lang="en-US"/>
              <a:pPr/>
              <a:t>118</a:t>
            </a:fld>
            <a:endParaRPr lang="en-US"/>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32258697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4" charset="-128"/>
              <a:cs typeface="ＭＳ Ｐゴシック" pitchFamily="-104" charset="-128"/>
            </a:endParaRPr>
          </a:p>
        </p:txBody>
      </p:sp>
      <p:sp>
        <p:nvSpPr>
          <p:cNvPr id="111620" name="Slide Number Placeholder 3"/>
          <p:cNvSpPr>
            <a:spLocks noGrp="1"/>
          </p:cNvSpPr>
          <p:nvPr>
            <p:ph type="sldNum" sz="quarter" idx="5"/>
          </p:nvPr>
        </p:nvSpPr>
        <p:spPr bwMode="auto">
          <a:noFill/>
          <a:ln>
            <a:miter lim="800000"/>
            <a:headEnd/>
            <a:tailEnd/>
          </a:ln>
        </p:spPr>
        <p:txBody>
          <a:bodyPr/>
          <a:lstStyle/>
          <a:p>
            <a:fld id="{C9B769BE-32F3-F544-AFBE-CBD1680EAF2C}" type="slidenum">
              <a:rPr lang="en-US">
                <a:latin typeface="Times New Roman" pitchFamily="-104" charset="0"/>
              </a:rPr>
              <a:pPr/>
              <a:t>119</a:t>
            </a:fld>
            <a:endParaRPr lang="en-US">
              <a:latin typeface="Times New Roman" pitchFamily="-104" charset="0"/>
            </a:endParaRPr>
          </a:p>
        </p:txBody>
      </p:sp>
    </p:spTree>
    <p:extLst>
      <p:ext uri="{BB962C8B-B14F-4D97-AF65-F5344CB8AC3E}">
        <p14:creationId xmlns:p14="http://schemas.microsoft.com/office/powerpoint/2010/main" val="41669309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4" charset="-128"/>
              <a:cs typeface="ＭＳ Ｐゴシック" pitchFamily="-104" charset="-128"/>
            </a:endParaRPr>
          </a:p>
        </p:txBody>
      </p:sp>
      <p:sp>
        <p:nvSpPr>
          <p:cNvPr id="112644" name="Slide Number Placeholder 3"/>
          <p:cNvSpPr>
            <a:spLocks noGrp="1"/>
          </p:cNvSpPr>
          <p:nvPr>
            <p:ph type="sldNum" sz="quarter" idx="5"/>
          </p:nvPr>
        </p:nvSpPr>
        <p:spPr bwMode="auto">
          <a:noFill/>
          <a:ln>
            <a:miter lim="800000"/>
            <a:headEnd/>
            <a:tailEnd/>
          </a:ln>
        </p:spPr>
        <p:txBody>
          <a:bodyPr/>
          <a:lstStyle/>
          <a:p>
            <a:fld id="{71A91C80-A67A-7243-8C07-2339D15C2EC3}" type="slidenum">
              <a:rPr lang="en-US">
                <a:latin typeface="Times New Roman" pitchFamily="-104" charset="0"/>
              </a:rPr>
              <a:pPr/>
              <a:t>120</a:t>
            </a:fld>
            <a:endParaRPr lang="en-US">
              <a:latin typeface="Times New Roman" pitchFamily="-104" charset="0"/>
            </a:endParaRPr>
          </a:p>
        </p:txBody>
      </p:sp>
    </p:spTree>
    <p:extLst>
      <p:ext uri="{BB962C8B-B14F-4D97-AF65-F5344CB8AC3E}">
        <p14:creationId xmlns:p14="http://schemas.microsoft.com/office/powerpoint/2010/main" val="21198146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p:spPr>
      </p:sp>
      <p:sp>
        <p:nvSpPr>
          <p:cNvPr id="1136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ea typeface="ＭＳ Ｐゴシック" pitchFamily="-104" charset="-128"/>
              <a:cs typeface="ＭＳ Ｐゴシック" pitchFamily="-104" charset="-128"/>
            </a:endParaRPr>
          </a:p>
        </p:txBody>
      </p:sp>
      <p:sp>
        <p:nvSpPr>
          <p:cNvPr id="113668" name="Slide Number Placeholder 3"/>
          <p:cNvSpPr>
            <a:spLocks noGrp="1"/>
          </p:cNvSpPr>
          <p:nvPr>
            <p:ph type="sldNum" sz="quarter" idx="5"/>
          </p:nvPr>
        </p:nvSpPr>
        <p:spPr bwMode="auto">
          <a:noFill/>
          <a:ln>
            <a:miter lim="800000"/>
            <a:headEnd/>
            <a:tailEnd/>
          </a:ln>
        </p:spPr>
        <p:txBody>
          <a:bodyPr/>
          <a:lstStyle/>
          <a:p>
            <a:fld id="{27CBCA75-17A9-2A41-B848-B9985E6570C6}" type="slidenum">
              <a:rPr lang="en-US">
                <a:latin typeface="Times New Roman" pitchFamily="-104" charset="0"/>
              </a:rPr>
              <a:pPr/>
              <a:t>122</a:t>
            </a:fld>
            <a:endParaRPr lang="en-US">
              <a:latin typeface="Times New Roman" pitchFamily="-104" charset="0"/>
            </a:endParaRPr>
          </a:p>
        </p:txBody>
      </p:sp>
    </p:spTree>
    <p:extLst>
      <p:ext uri="{BB962C8B-B14F-4D97-AF65-F5344CB8AC3E}">
        <p14:creationId xmlns:p14="http://schemas.microsoft.com/office/powerpoint/2010/main" val="41695688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bwMode="auto">
          <a:noFill/>
          <a:ln>
            <a:miter lim="800000"/>
            <a:headEnd/>
            <a:tailEnd/>
          </a:ln>
        </p:spPr>
        <p:txBody>
          <a:bodyPr/>
          <a:lstStyle/>
          <a:p>
            <a:fld id="{B229B17D-64FC-7C45-9E7F-0D8BAF400F71}" type="slidenum">
              <a:rPr lang="en-US"/>
              <a:pPr/>
              <a:t>137</a:t>
            </a:fld>
            <a:endParaRPr lang="en-US"/>
          </a:p>
        </p:txBody>
      </p:sp>
      <p:sp>
        <p:nvSpPr>
          <p:cNvPr id="1146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2"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6598162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p:spPr>
      </p:sp>
      <p:sp>
        <p:nvSpPr>
          <p:cNvPr id="1157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15716" name="Slide Number Placeholder 3"/>
          <p:cNvSpPr>
            <a:spLocks noGrp="1"/>
          </p:cNvSpPr>
          <p:nvPr>
            <p:ph type="sldNum" sz="quarter" idx="5"/>
          </p:nvPr>
        </p:nvSpPr>
        <p:spPr bwMode="auto">
          <a:noFill/>
          <a:ln>
            <a:miter lim="800000"/>
            <a:headEnd/>
            <a:tailEnd/>
          </a:ln>
        </p:spPr>
        <p:txBody>
          <a:bodyPr/>
          <a:lstStyle/>
          <a:p>
            <a:fld id="{3381CE69-93F9-5442-83DF-24E77409EF24}" type="slidenum">
              <a:rPr lang="en-US"/>
              <a:pPr/>
              <a:t>138</a:t>
            </a:fld>
            <a:endParaRPr lang="en-US"/>
          </a:p>
        </p:txBody>
      </p:sp>
    </p:spTree>
    <p:extLst>
      <p:ext uri="{BB962C8B-B14F-4D97-AF65-F5344CB8AC3E}">
        <p14:creationId xmlns:p14="http://schemas.microsoft.com/office/powerpoint/2010/main" val="1137215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2E1287-9272-8B4F-86B1-C07038435A4E}" type="slidenum">
              <a:rPr lang="en-US" smtClean="0"/>
              <a:t>15</a:t>
            </a:fld>
            <a:endParaRPr lang="en-US"/>
          </a:p>
        </p:txBody>
      </p:sp>
    </p:spTree>
    <p:extLst>
      <p:ext uri="{BB962C8B-B14F-4D97-AF65-F5344CB8AC3E}">
        <p14:creationId xmlns:p14="http://schemas.microsoft.com/office/powerpoint/2010/main" val="5629472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116740" name="Slide Number Placeholder 3"/>
          <p:cNvSpPr>
            <a:spLocks noGrp="1"/>
          </p:cNvSpPr>
          <p:nvPr>
            <p:ph type="sldNum" sz="quarter" idx="5"/>
          </p:nvPr>
        </p:nvSpPr>
        <p:spPr bwMode="auto">
          <a:noFill/>
          <a:ln>
            <a:miter lim="800000"/>
            <a:headEnd/>
            <a:tailEnd/>
          </a:ln>
        </p:spPr>
        <p:txBody>
          <a:bodyPr/>
          <a:lstStyle/>
          <a:p>
            <a:fld id="{55202765-E19D-054D-94FA-47CAB93017B6}" type="slidenum">
              <a:rPr lang="en-US"/>
              <a:pPr/>
              <a:t>139</a:t>
            </a:fld>
            <a:endParaRPr lang="en-US"/>
          </a:p>
        </p:txBody>
      </p:sp>
    </p:spTree>
    <p:extLst>
      <p:ext uri="{BB962C8B-B14F-4D97-AF65-F5344CB8AC3E}">
        <p14:creationId xmlns:p14="http://schemas.microsoft.com/office/powerpoint/2010/main" val="3097026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18</a:t>
            </a:fld>
            <a:endParaRPr lang="en-US"/>
          </a:p>
        </p:txBody>
      </p:sp>
    </p:spTree>
    <p:extLst>
      <p:ext uri="{BB962C8B-B14F-4D97-AF65-F5344CB8AC3E}">
        <p14:creationId xmlns:p14="http://schemas.microsoft.com/office/powerpoint/2010/main" val="1814868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embedded video includes functional closed captions that can be toggled on/off in Slide Show mode. The Accessibility Checker flags this item because captions are embedded in the video rather than attached as a separate caption file.</a:t>
            </a:r>
          </a:p>
          <a:p>
            <a:endParaRPr lang="en-US" dirty="0"/>
          </a:p>
        </p:txBody>
      </p:sp>
      <p:sp>
        <p:nvSpPr>
          <p:cNvPr id="4" name="Slide Number Placeholder 3"/>
          <p:cNvSpPr>
            <a:spLocks noGrp="1"/>
          </p:cNvSpPr>
          <p:nvPr>
            <p:ph type="sldNum" sz="quarter" idx="5"/>
          </p:nvPr>
        </p:nvSpPr>
        <p:spPr/>
        <p:txBody>
          <a:bodyPr/>
          <a:lstStyle/>
          <a:p>
            <a:fld id="{9A2E1287-9272-8B4F-86B1-C07038435A4E}" type="slidenum">
              <a:rPr lang="en-US" smtClean="0"/>
              <a:t>20</a:t>
            </a:fld>
            <a:endParaRPr lang="en-US"/>
          </a:p>
        </p:txBody>
      </p:sp>
    </p:spTree>
    <p:extLst>
      <p:ext uri="{BB962C8B-B14F-4D97-AF65-F5344CB8AC3E}">
        <p14:creationId xmlns:p14="http://schemas.microsoft.com/office/powerpoint/2010/main" val="1172173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A2E1287-9272-8B4F-86B1-C07038435A4E}" type="slidenum">
              <a:rPr lang="en-US" smtClean="0"/>
              <a:t>21</a:t>
            </a:fld>
            <a:endParaRPr lang="en-US"/>
          </a:p>
        </p:txBody>
      </p:sp>
    </p:spTree>
    <p:extLst>
      <p:ext uri="{BB962C8B-B14F-4D97-AF65-F5344CB8AC3E}">
        <p14:creationId xmlns:p14="http://schemas.microsoft.com/office/powerpoint/2010/main" val="42019663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UK Blu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9FACC13-CFA4-CF45-A263-13D1B657382B}"/>
              </a:ext>
            </a:extLst>
          </p:cNvPr>
          <p:cNvPicPr>
            <a:picLocks noChangeAspect="1"/>
          </p:cNvPicPr>
          <p:nvPr/>
        </p:nvPicPr>
        <p:blipFill>
          <a:blip r:embed="rId2"/>
          <a:stretch>
            <a:fillRect/>
          </a:stretch>
        </p:blipFill>
        <p:spPr>
          <a:xfrm>
            <a:off x="-86159" y="-111517"/>
            <a:ext cx="9230159" cy="8639774"/>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1/21/2026</a:t>
            </a:fld>
            <a:endParaRPr lang="en-US"/>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a:extLst>
              <a:ext uri="{FF2B5EF4-FFF2-40B4-BE49-F238E27FC236}">
                <a16:creationId xmlns:a16="http://schemas.microsoft.com/office/drawing/2014/main" id="{8F35171B-3D51-434C-8C28-C6E75E29C00E}"/>
              </a:ext>
            </a:extLst>
          </p:cNvPr>
          <p:cNvPicPr>
            <a:picLocks noChangeAspect="1"/>
          </p:cNvPicPr>
          <p:nvPr userDrawn="1"/>
        </p:nvPicPr>
        <p:blipFill>
          <a:blip r:embed="rId2"/>
          <a:stretch>
            <a:fillRect/>
          </a:stretch>
        </p:blipFill>
        <p:spPr>
          <a:xfrm>
            <a:off x="-86159" y="-111517"/>
            <a:ext cx="9230159" cy="8639774"/>
          </a:xfrm>
          <a:prstGeom prst="rect">
            <a:avLst/>
          </a:prstGeom>
        </p:spPr>
      </p:pic>
    </p:spTree>
    <p:extLst>
      <p:ext uri="{BB962C8B-B14F-4D97-AF65-F5344CB8AC3E}">
        <p14:creationId xmlns:p14="http://schemas.microsoft.com/office/powerpoint/2010/main" val="383740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374E0-E22E-7842-975A-AEF333FBF60E}"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7C29DF40-4040-084C-B3B8-D0BC47418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10" name="Picture 9" descr="University of Kentucky Human Development Institute logo">
            <a:extLst>
              <a:ext uri="{FF2B5EF4-FFF2-40B4-BE49-F238E27FC236}">
                <a16:creationId xmlns:a16="http://schemas.microsoft.com/office/drawing/2014/main" id="{8ADE9B5E-8387-4966-A8A7-E37F44C1913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27917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374E0-E22E-7842-975A-AEF333FBF60E}"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872BA-08B3-5346-B729-432DDB1BF1A3}" type="slidenum">
              <a:rPr lang="en-US" smtClean="0"/>
              <a:t>‹#›</a:t>
            </a:fld>
            <a:endParaRPr lang="en-US"/>
          </a:p>
        </p:txBody>
      </p:sp>
      <p:pic>
        <p:nvPicPr>
          <p:cNvPr id="11" name="Picture 10" descr="University of Kentucky Human Development Institute logo">
            <a:extLst>
              <a:ext uri="{FF2B5EF4-FFF2-40B4-BE49-F238E27FC236}">
                <a16:creationId xmlns:a16="http://schemas.microsoft.com/office/drawing/2014/main" id="{6541F004-CCEA-1944-865F-F93EE25E06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754958350"/>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374E0-E22E-7842-975A-AEF333FBF60E}" type="datetimeFigureOut">
              <a:rPr lang="en-US" smtClean="0"/>
              <a:t>1/21/2026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6872BA-08B3-5346-B729-432DDB1BF1A3}" type="slidenum">
              <a:rPr lang="en-US" smtClean="0"/>
              <a:t>‹#›</a:t>
            </a:fld>
            <a:endParaRPr lang="en-US"/>
          </a:p>
        </p:txBody>
      </p:sp>
      <p:pic>
        <p:nvPicPr>
          <p:cNvPr id="11" name="Picture 10" descr="University of Kentucky Human Development Institute logo">
            <a:extLst>
              <a:ext uri="{FF2B5EF4-FFF2-40B4-BE49-F238E27FC236}">
                <a16:creationId xmlns:a16="http://schemas.microsoft.com/office/drawing/2014/main" id="{9CB44F25-4774-4844-8997-EACE5237EC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12" name="Picture 11" descr="University of Kentucky Human Development Institute logo">
            <a:extLst>
              <a:ext uri="{FF2B5EF4-FFF2-40B4-BE49-F238E27FC236}">
                <a16:creationId xmlns:a16="http://schemas.microsoft.com/office/drawing/2014/main" id="{E16C4626-9E08-4407-BB91-4346050F257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24677550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7D9E1F5-2213-9849-BE3D-6FECDC42E49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8" name="Picture 7">
            <a:extLst>
              <a:ext uri="{FF2B5EF4-FFF2-40B4-BE49-F238E27FC236}">
                <a16:creationId xmlns:a16="http://schemas.microsoft.com/office/drawing/2014/main" id="{279F15DA-A289-4D03-8E4B-33F0CAE099FC}"/>
              </a:ext>
            </a:extLst>
          </p:cNvPr>
          <p:cNvPicPr>
            <a:picLocks noChangeAspect="1"/>
          </p:cNvPicPr>
          <p:nvPr userDrawn="1"/>
        </p:nvPicPr>
        <p:blipFill>
          <a:blip r:embed="rId2"/>
          <a:stretch>
            <a:fillRect/>
          </a:stretch>
        </p:blipFill>
        <p:spPr>
          <a:xfrm>
            <a:off x="-23813" y="0"/>
            <a:ext cx="9167813" cy="8581416"/>
          </a:xfrm>
          <a:prstGeom prst="rect">
            <a:avLst/>
          </a:prstGeom>
        </p:spPr>
      </p:pic>
    </p:spTree>
    <p:extLst>
      <p:ext uri="{BB962C8B-B14F-4D97-AF65-F5344CB8AC3E}">
        <p14:creationId xmlns:p14="http://schemas.microsoft.com/office/powerpoint/2010/main" val="2809942986"/>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 UK Blue">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7" name="Picture 6" descr="University of Kentucky Human Development Institute logo">
            <a:extLst>
              <a:ext uri="{FF2B5EF4-FFF2-40B4-BE49-F238E27FC236}">
                <a16:creationId xmlns:a16="http://schemas.microsoft.com/office/drawing/2014/main" id="{C6206201-D5D1-0443-B8BE-02EDC14A856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8" name="Picture 7" descr="University of Kentucky Human Development Institute logo">
            <a:extLst>
              <a:ext uri="{FF2B5EF4-FFF2-40B4-BE49-F238E27FC236}">
                <a16:creationId xmlns:a16="http://schemas.microsoft.com/office/drawing/2014/main" id="{985BA6D7-1153-4E85-914B-AC66B31EB6B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42218542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2_Title Only - UK Blue">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7B3CAD-89CE-4344-B231-B2787A515494}"/>
              </a:ext>
            </a:extLst>
          </p:cNvPr>
          <p:cNvPicPr>
            <a:picLocks noChangeAspect="1"/>
          </p:cNvPicPr>
          <p:nvPr/>
        </p:nvPicPr>
        <p:blipFill>
          <a:blip r:embed="rId2"/>
          <a:stretch>
            <a:fillRect/>
          </a:stretch>
        </p:blipFill>
        <p:spPr>
          <a:xfrm>
            <a:off x="-23813" y="0"/>
            <a:ext cx="9167813" cy="8581416"/>
          </a:xfrm>
          <a:prstGeom prst="rect">
            <a:avLst/>
          </a:prstGeom>
        </p:spPr>
      </p:pic>
      <p:sp>
        <p:nvSpPr>
          <p:cNvPr id="2" name="Title 1"/>
          <p:cNvSpPr>
            <a:spLocks noGrp="1"/>
          </p:cNvSpPr>
          <p:nvPr>
            <p:ph type="title"/>
          </p:nvPr>
        </p:nvSpPr>
        <p:spPr>
          <a:xfrm>
            <a:off x="616744" y="4181498"/>
            <a:ext cx="7886700" cy="1325563"/>
          </a:xfrm>
        </p:spPr>
        <p:txBody>
          <a:bodyPr/>
          <a:lstStyle>
            <a:lvl1pPr>
              <a:defRPr b="1" i="0">
                <a:latin typeface="Avenir Black" panose="02000503020000020003" pitchFamily="2" charset="0"/>
              </a:defRPr>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0DB0F69F-E402-7E48-9AAA-C96785242B4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pic>
        <p:nvPicPr>
          <p:cNvPr id="8" name="Picture 7">
            <a:extLst>
              <a:ext uri="{FF2B5EF4-FFF2-40B4-BE49-F238E27FC236}">
                <a16:creationId xmlns:a16="http://schemas.microsoft.com/office/drawing/2014/main" id="{52BEF747-AB19-472A-996F-0A3803514E79}"/>
              </a:ext>
            </a:extLst>
          </p:cNvPr>
          <p:cNvPicPr>
            <a:picLocks noChangeAspect="1"/>
          </p:cNvPicPr>
          <p:nvPr userDrawn="1"/>
        </p:nvPicPr>
        <p:blipFill>
          <a:blip r:embed="rId2"/>
          <a:stretch>
            <a:fillRect/>
          </a:stretch>
        </p:blipFill>
        <p:spPr>
          <a:xfrm>
            <a:off x="-23813" y="0"/>
            <a:ext cx="9167813" cy="8581416"/>
          </a:xfrm>
          <a:prstGeom prst="rect">
            <a:avLst/>
          </a:prstGeom>
        </p:spPr>
      </p:pic>
      <p:pic>
        <p:nvPicPr>
          <p:cNvPr id="9" name="Picture 8" descr="University of Kentucky Human Development Institute logo">
            <a:extLst>
              <a:ext uri="{FF2B5EF4-FFF2-40B4-BE49-F238E27FC236}">
                <a16:creationId xmlns:a16="http://schemas.microsoft.com/office/drawing/2014/main" id="{CD159834-8B65-428A-B8D8-6E3D462034C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1307095620"/>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74E0-E22E-7842-975A-AEF333FBF60E}" type="datetimeFigureOut">
              <a:rPr lang="en-US" smtClean="0"/>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F692524C-7C9F-0946-91A5-D8B16E2533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005397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 UK Blu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C6310701-542A-944E-9D73-76EEA7E5D8D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22947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 Dark">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96548"/>
            <a:ext cx="2949178" cy="3672440"/>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E9FDD609-C37B-AC44-844B-C88A552958B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pic>
        <p:nvPicPr>
          <p:cNvPr id="10" name="Picture 9" descr="University of Kentucky Human Development Institute logo">
            <a:extLst>
              <a:ext uri="{FF2B5EF4-FFF2-40B4-BE49-F238E27FC236}">
                <a16:creationId xmlns:a16="http://schemas.microsoft.com/office/drawing/2014/main" id="{E02A3D8C-0119-45E5-8403-33A6CDB34D4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349243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 Whit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186609"/>
            <a:ext cx="2949178" cy="3682379"/>
          </a:xfrm>
        </p:spPr>
        <p:txBody>
          <a:bodyPr>
            <a:normAutofit/>
          </a:bodyPr>
          <a:lstStyle>
            <a:lvl1pPr marL="0" indent="0">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2374E0-E22E-7842-975A-AEF333FBF60E}"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A61E68E9-58E1-8247-9CD3-3B988E615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57950" y="5989264"/>
            <a:ext cx="2466110" cy="665593"/>
          </a:xfrm>
          <a:prstGeom prst="rect">
            <a:avLst/>
          </a:prstGeom>
        </p:spPr>
      </p:pic>
      <p:pic>
        <p:nvPicPr>
          <p:cNvPr id="10" name="Picture 9" descr="University of Kentucky Human Development Institute logo">
            <a:extLst>
              <a:ext uri="{FF2B5EF4-FFF2-40B4-BE49-F238E27FC236}">
                <a16:creationId xmlns:a16="http://schemas.microsoft.com/office/drawing/2014/main" id="{94BED6C9-628A-447D-B296-36E3D7858D9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57950" y="5989264"/>
            <a:ext cx="2466110" cy="665593"/>
          </a:xfrm>
          <a:prstGeom prst="rect">
            <a:avLst/>
          </a:prstGeom>
        </p:spPr>
      </p:pic>
    </p:spTree>
    <p:extLst>
      <p:ext uri="{BB962C8B-B14F-4D97-AF65-F5344CB8AC3E}">
        <p14:creationId xmlns:p14="http://schemas.microsoft.com/office/powerpoint/2010/main" val="417308030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 Gradient">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9" name="Picture 8" descr="A white text on a black background&#10;&#10;Description automatically generated">
            <a:extLst>
              <a:ext uri="{FF2B5EF4-FFF2-40B4-BE49-F238E27FC236}">
                <a16:creationId xmlns:a16="http://schemas.microsoft.com/office/drawing/2014/main" id="{ECBB5845-0712-4BFA-A909-F1631ABFF29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010399" y="5421932"/>
            <a:ext cx="1873624" cy="1253080"/>
          </a:xfrm>
          <a:prstGeom prst="rect">
            <a:avLst/>
          </a:prstGeom>
        </p:spPr>
      </p:pic>
    </p:spTree>
    <p:extLst>
      <p:ext uri="{BB962C8B-B14F-4D97-AF65-F5344CB8AC3E}">
        <p14:creationId xmlns:p14="http://schemas.microsoft.com/office/powerpoint/2010/main" val="19769720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52634" y="2130425"/>
            <a:ext cx="6237143" cy="2095500"/>
          </a:xfrm>
        </p:spPr>
        <p:txBody>
          <a:bodyPr>
            <a:normAutofit/>
          </a:bodyPr>
          <a:lstStyle>
            <a:lvl1pPr algn="ctr">
              <a:defRPr sz="2700"/>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pic>
        <p:nvPicPr>
          <p:cNvPr id="10" name="Picture 9" descr="A picture containing bird, water, lake, flock&#10;&#10;Description automatically generated">
            <a:extLst>
              <a:ext uri="{FF2B5EF4-FFF2-40B4-BE49-F238E27FC236}">
                <a16:creationId xmlns:a16="http://schemas.microsoft.com/office/drawing/2014/main" id="{6DD011DD-24E7-4324-A5C2-036E1D8FD2EF}"/>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11" name="Rectangle 10">
            <a:extLst>
              <a:ext uri="{FF2B5EF4-FFF2-40B4-BE49-F238E27FC236}">
                <a16:creationId xmlns:a16="http://schemas.microsoft.com/office/drawing/2014/main" id="{422FE49E-DFF4-41A9-B867-635CDB654156}"/>
              </a:ext>
            </a:extLst>
          </p:cNvPr>
          <p:cNvSpPr/>
          <p:nvPr userDrawn="1"/>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2" name="Picture 11" descr="University of Kentucky Human Development Institute logo">
            <a:extLst>
              <a:ext uri="{FF2B5EF4-FFF2-40B4-BE49-F238E27FC236}">
                <a16:creationId xmlns:a16="http://schemas.microsoft.com/office/drawing/2014/main" id="{8CF2B389-A64F-4943-BE4D-B07B482812AE}"/>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292260868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Vision Statemen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1" name="Group 10">
            <a:extLst>
              <a:ext uri="{FF2B5EF4-FFF2-40B4-BE49-F238E27FC236}">
                <a16:creationId xmlns:a16="http://schemas.microsoft.com/office/drawing/2014/main" id="{BF60B377-0634-C642-A143-05A5D4A9721B}"/>
              </a:ext>
            </a:extLst>
          </p:cNvPr>
          <p:cNvGrpSpPr/>
          <p:nvPr/>
        </p:nvGrpSpPr>
        <p:grpSpPr>
          <a:xfrm>
            <a:off x="693512" y="3013503"/>
            <a:ext cx="7756977" cy="646331"/>
            <a:chOff x="864705" y="2026985"/>
            <a:chExt cx="10342636" cy="646331"/>
          </a:xfrm>
        </p:grpSpPr>
        <p:sp>
          <p:nvSpPr>
            <p:cNvPr id="7" name="TextBox 6">
              <a:extLst>
                <a:ext uri="{FF2B5EF4-FFF2-40B4-BE49-F238E27FC236}">
                  <a16:creationId xmlns:a16="http://schemas.microsoft.com/office/drawing/2014/main" id="{F05565B9-B864-A346-BDA1-80797A0330F9}"/>
                </a:ext>
              </a:extLst>
            </p:cNvPr>
            <p:cNvSpPr txBox="1"/>
            <p:nvPr/>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0" name="TextBox 9">
              <a:extLst>
                <a:ext uri="{FF2B5EF4-FFF2-40B4-BE49-F238E27FC236}">
                  <a16:creationId xmlns:a16="http://schemas.microsoft.com/office/drawing/2014/main" id="{41BAAADB-0169-D44B-9C43-B70A5B06FFFC}"/>
                </a:ext>
              </a:extLst>
            </p:cNvPr>
            <p:cNvSpPr txBox="1"/>
            <p:nvPr/>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pic>
        <p:nvPicPr>
          <p:cNvPr id="12" name="Picture 11" descr="A picture containing bird, water, lake, flock&#10;&#10;Description automatically generated">
            <a:extLst>
              <a:ext uri="{FF2B5EF4-FFF2-40B4-BE49-F238E27FC236}">
                <a16:creationId xmlns:a16="http://schemas.microsoft.com/office/drawing/2014/main" id="{15A25DBB-63CA-405E-9895-9920E2AD51E8}"/>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13" name="Rectangle 12">
            <a:extLst>
              <a:ext uri="{FF2B5EF4-FFF2-40B4-BE49-F238E27FC236}">
                <a16:creationId xmlns:a16="http://schemas.microsoft.com/office/drawing/2014/main" id="{D99A1C0A-8D3D-4C5F-973E-33C8DEE59A2C}"/>
              </a:ext>
            </a:extLst>
          </p:cNvPr>
          <p:cNvSpPr/>
          <p:nvPr userDrawn="1"/>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14" name="Picture 13" descr="University of Kentucky Human Development Institute logo">
            <a:extLst>
              <a:ext uri="{FF2B5EF4-FFF2-40B4-BE49-F238E27FC236}">
                <a16:creationId xmlns:a16="http://schemas.microsoft.com/office/drawing/2014/main" id="{39C793E6-77F8-4559-A0ED-D0FE09C0BA2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5" name="Group 14">
            <a:extLst>
              <a:ext uri="{FF2B5EF4-FFF2-40B4-BE49-F238E27FC236}">
                <a16:creationId xmlns:a16="http://schemas.microsoft.com/office/drawing/2014/main" id="{12FBAFBB-3534-4D02-88F9-177C598ECC75}"/>
              </a:ext>
            </a:extLst>
          </p:cNvPr>
          <p:cNvGrpSpPr/>
          <p:nvPr userDrawn="1"/>
        </p:nvGrpSpPr>
        <p:grpSpPr>
          <a:xfrm>
            <a:off x="693512" y="3013503"/>
            <a:ext cx="7756977" cy="646331"/>
            <a:chOff x="864705" y="2026985"/>
            <a:chExt cx="10342636" cy="646331"/>
          </a:xfrm>
        </p:grpSpPr>
        <p:sp>
          <p:nvSpPr>
            <p:cNvPr id="16" name="TextBox 15">
              <a:extLst>
                <a:ext uri="{FF2B5EF4-FFF2-40B4-BE49-F238E27FC236}">
                  <a16:creationId xmlns:a16="http://schemas.microsoft.com/office/drawing/2014/main" id="{58DDEFA7-87C8-4229-BD2A-BCEA51FE6D51}"/>
                </a:ext>
              </a:extLst>
            </p:cNvPr>
            <p:cNvSpPr txBox="1"/>
            <p:nvPr userDrawn="1"/>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7" name="TextBox 16">
              <a:extLst>
                <a:ext uri="{FF2B5EF4-FFF2-40B4-BE49-F238E27FC236}">
                  <a16:creationId xmlns:a16="http://schemas.microsoft.com/office/drawing/2014/main" id="{55459CA9-A0EB-4D16-935F-DE840AA0B210}"/>
                </a:ext>
              </a:extLst>
            </p:cNvPr>
            <p:cNvSpPr txBox="1"/>
            <p:nvPr userDrawn="1"/>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spTree>
    <p:extLst>
      <p:ext uri="{BB962C8B-B14F-4D97-AF65-F5344CB8AC3E}">
        <p14:creationId xmlns:p14="http://schemas.microsoft.com/office/powerpoint/2010/main" val="337020773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025" y="2176669"/>
            <a:ext cx="4933950" cy="1951935"/>
          </a:xfrm>
        </p:spPr>
        <p:txBody>
          <a:bodyPr>
            <a:noAutofit/>
          </a:bodyPr>
          <a:lstStyle>
            <a:lvl1pPr algn="ctr">
              <a:defRPr sz="15000" b="1" i="0">
                <a:latin typeface="Avenir Black" panose="02000503020000020003" pitchFamily="2" charset="0"/>
              </a:defRPr>
            </a:lvl1pPr>
          </a:lstStyle>
          <a:p>
            <a:r>
              <a:rPr lang="en-US"/>
              <a:t>00%</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140744" y="4347679"/>
            <a:ext cx="4862513"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pic>
        <p:nvPicPr>
          <p:cNvPr id="8" name="Picture 7" descr="University of Kentucky Human Development Institute logo">
            <a:extLst>
              <a:ext uri="{FF2B5EF4-FFF2-40B4-BE49-F238E27FC236}">
                <a16:creationId xmlns:a16="http://schemas.microsoft.com/office/drawing/2014/main" id="{3FEC1D9C-39DF-4DBB-AF57-3F8849086B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6159141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685800" y="1687584"/>
            <a:ext cx="2452836" cy="32258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3524250" y="2106684"/>
            <a:ext cx="4029075" cy="635000"/>
          </a:xfrm>
        </p:spPr>
        <p:txBody>
          <a:bodyPr>
            <a:normAutofit/>
          </a:bodyPr>
          <a:lstStyle>
            <a:lvl1pPr marL="0" indent="0" algn="l">
              <a:buNone/>
              <a:defRPr sz="3300" b="1" i="0">
                <a:latin typeface="Avenir Black" panose="02000503020000020003" pitchFamily="2" charset="0"/>
              </a:defRPr>
            </a:lvl1pPr>
          </a:lstStyle>
          <a:p>
            <a:pPr lvl="0"/>
            <a:r>
              <a:rPr lang="en-US"/>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3524250" y="3059184"/>
            <a:ext cx="4029075" cy="1563616"/>
          </a:xfrm>
        </p:spPr>
        <p:txBody>
          <a:bodyPr>
            <a:normAutofit/>
          </a:bodyPr>
          <a:lstStyle>
            <a:lvl1pPr marL="0" indent="0" algn="l">
              <a:buNone/>
              <a:defRPr sz="1800" b="0" i="0">
                <a:latin typeface="Avenir" panose="02000503020000020003" pitchFamily="2" charset="0"/>
              </a:defRPr>
            </a:lvl1pPr>
          </a:lstStyle>
          <a:p>
            <a:pPr lvl="0"/>
            <a:r>
              <a:rPr lang="en-US"/>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pic>
        <p:nvPicPr>
          <p:cNvPr id="9" name="Picture 8" descr="University of Kentucky Human Development Institute logo">
            <a:extLst>
              <a:ext uri="{FF2B5EF4-FFF2-40B4-BE49-F238E27FC236}">
                <a16:creationId xmlns:a16="http://schemas.microsoft.com/office/drawing/2014/main" id="{B11AB96B-0AA6-4B8E-8D29-3048F61AA82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spTree>
    <p:extLst>
      <p:ext uri="{BB962C8B-B14F-4D97-AF65-F5344CB8AC3E}">
        <p14:creationId xmlns:p14="http://schemas.microsoft.com/office/powerpoint/2010/main" val="23697907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Logo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374E0-E22E-7842-975A-AEF333FBF60E}" type="datetimeFigureOut">
              <a:rPr lang="en-US" smtClean="0"/>
              <a:t>1/21/2026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1BE236C8-E0D4-DF4E-8A90-A8536A395A7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19275" y="2686050"/>
            <a:ext cx="5505450" cy="1485900"/>
          </a:xfrm>
          <a:prstGeom prst="rect">
            <a:avLst/>
          </a:prstGeom>
        </p:spPr>
      </p:pic>
      <p:pic>
        <p:nvPicPr>
          <p:cNvPr id="7" name="Picture 6" descr="University of Kentucky Human Development Institute logo">
            <a:extLst>
              <a:ext uri="{FF2B5EF4-FFF2-40B4-BE49-F238E27FC236}">
                <a16:creationId xmlns:a16="http://schemas.microsoft.com/office/drawing/2014/main" id="{86F4AA62-17D0-48D2-8AD0-5B336FD10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819275" y="2686050"/>
            <a:ext cx="5505450" cy="1485900"/>
          </a:xfrm>
          <a:prstGeom prst="rect">
            <a:avLst/>
          </a:prstGeom>
        </p:spPr>
      </p:pic>
    </p:spTree>
    <p:extLst>
      <p:ext uri="{BB962C8B-B14F-4D97-AF65-F5344CB8AC3E}">
        <p14:creationId xmlns:p14="http://schemas.microsoft.com/office/powerpoint/2010/main" val="28457934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g Concep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userDrawn="1"/>
        </p:nvSpPr>
        <p:spPr>
          <a:xfrm>
            <a:off x="0" y="1804266"/>
            <a:ext cx="9142410" cy="2747818"/>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1452634" y="2130425"/>
            <a:ext cx="6237143" cy="2095500"/>
          </a:xfrm>
        </p:spPr>
        <p:txBody>
          <a:bodyPr>
            <a:normAutofit/>
          </a:bodyPr>
          <a:lstStyle>
            <a:lvl1pPr algn="ctr">
              <a:defRPr sz="2700"/>
            </a:lvl1pPr>
          </a:lstStyle>
          <a:p>
            <a:r>
              <a:rPr lang="en-US"/>
              <a:t>Click to edit Master title style</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2807851600"/>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Vision Statement">
    <p:bg>
      <p:bgPr>
        <a:solidFill>
          <a:srgbClr val="041E42"/>
        </a:solidFill>
        <a:effectLst/>
      </p:bgPr>
    </p:bg>
    <p:spTree>
      <p:nvGrpSpPr>
        <p:cNvPr id="1" name=""/>
        <p:cNvGrpSpPr/>
        <p:nvPr/>
      </p:nvGrpSpPr>
      <p:grpSpPr>
        <a:xfrm>
          <a:off x="0" y="0"/>
          <a:ext cx="0" cy="0"/>
          <a:chOff x="0" y="0"/>
          <a:chExt cx="0" cy="0"/>
        </a:xfrm>
      </p:grpSpPr>
      <p:pic>
        <p:nvPicPr>
          <p:cNvPr id="8" name="Picture 7" descr="A picture containing bird, water, lake, flock&#10;&#10;Description automatically generated">
            <a:extLst>
              <a:ext uri="{FF2B5EF4-FFF2-40B4-BE49-F238E27FC236}">
                <a16:creationId xmlns:a16="http://schemas.microsoft.com/office/drawing/2014/main" id="{0D2889CD-2370-E741-9E24-8AC4510F580D}"/>
              </a:ext>
            </a:extLst>
          </p:cNvPr>
          <p:cNvPicPr>
            <a:picLocks noChangeAspect="1"/>
          </p:cNvPicPr>
          <p:nvPr userDrawn="1"/>
        </p:nvPicPr>
        <p:blipFill rotWithShape="1">
          <a:blip r:embed="rId2" cstate="email">
            <a:alphaModFix amt="35000"/>
            <a:extLst>
              <a:ext uri="{28A0092B-C50C-407E-A947-70E740481C1C}">
                <a14:useLocalDpi xmlns:a14="http://schemas.microsoft.com/office/drawing/2010/main"/>
              </a:ext>
            </a:extLst>
          </a:blip>
          <a:srcRect/>
          <a:stretch/>
        </p:blipFill>
        <p:spPr>
          <a:xfrm>
            <a:off x="1590" y="-1"/>
            <a:ext cx="9142410" cy="6858001"/>
          </a:xfrm>
          <a:prstGeom prst="rect">
            <a:avLst/>
          </a:prstGeom>
        </p:spPr>
      </p:pic>
      <p:sp>
        <p:nvSpPr>
          <p:cNvPr id="9" name="Rectangle 8">
            <a:extLst>
              <a:ext uri="{FF2B5EF4-FFF2-40B4-BE49-F238E27FC236}">
                <a16:creationId xmlns:a16="http://schemas.microsoft.com/office/drawing/2014/main" id="{7F1A55E3-E328-644A-99A3-278EFDFA5FFF}"/>
              </a:ext>
            </a:extLst>
          </p:cNvPr>
          <p:cNvSpPr/>
          <p:nvPr userDrawn="1"/>
        </p:nvSpPr>
        <p:spPr>
          <a:xfrm>
            <a:off x="0" y="1784093"/>
            <a:ext cx="9142410" cy="3289814"/>
          </a:xfrm>
          <a:prstGeom prst="rect">
            <a:avLst/>
          </a:prstGeom>
          <a:solidFill>
            <a:srgbClr val="041E42"/>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350"/>
          </a:p>
        </p:txBody>
      </p:sp>
      <p:pic>
        <p:nvPicPr>
          <p:cNvPr id="6" name="Picture 5" descr="University of Kentucky Human Development Institute logo">
            <a:extLst>
              <a:ext uri="{FF2B5EF4-FFF2-40B4-BE49-F238E27FC236}">
                <a16:creationId xmlns:a16="http://schemas.microsoft.com/office/drawing/2014/main" id="{7C4E3A3B-B67F-234F-AD7B-5DA581BACE7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grpSp>
        <p:nvGrpSpPr>
          <p:cNvPr id="11" name="Group 10">
            <a:extLst>
              <a:ext uri="{FF2B5EF4-FFF2-40B4-BE49-F238E27FC236}">
                <a16:creationId xmlns:a16="http://schemas.microsoft.com/office/drawing/2014/main" id="{BF60B377-0634-C642-A143-05A5D4A9721B}"/>
              </a:ext>
            </a:extLst>
          </p:cNvPr>
          <p:cNvGrpSpPr/>
          <p:nvPr userDrawn="1"/>
        </p:nvGrpSpPr>
        <p:grpSpPr>
          <a:xfrm>
            <a:off x="693512" y="3013503"/>
            <a:ext cx="7756977" cy="646331"/>
            <a:chOff x="864705" y="2026985"/>
            <a:chExt cx="10342636" cy="646331"/>
          </a:xfrm>
        </p:grpSpPr>
        <p:sp>
          <p:nvSpPr>
            <p:cNvPr id="7" name="TextBox 6">
              <a:extLst>
                <a:ext uri="{FF2B5EF4-FFF2-40B4-BE49-F238E27FC236}">
                  <a16:creationId xmlns:a16="http://schemas.microsoft.com/office/drawing/2014/main" id="{F05565B9-B864-A346-BDA1-80797A0330F9}"/>
                </a:ext>
              </a:extLst>
            </p:cNvPr>
            <p:cNvSpPr txBox="1"/>
            <p:nvPr userDrawn="1"/>
          </p:nvSpPr>
          <p:spPr>
            <a:xfrm>
              <a:off x="3813482" y="2026985"/>
              <a:ext cx="7393859" cy="646331"/>
            </a:xfrm>
            <a:prstGeom prst="rect">
              <a:avLst/>
            </a:prstGeom>
            <a:noFill/>
          </p:spPr>
          <p:txBody>
            <a:bodyPr wrap="square" rtlCol="0">
              <a:spAutoFit/>
            </a:bodyPr>
            <a:lstStyle/>
            <a:p>
              <a:pPr algn="l"/>
              <a:r>
                <a:rPr lang="en-US" sz="1800" b="0" i="0">
                  <a:solidFill>
                    <a:schemeClr val="tx1"/>
                  </a:solidFill>
                  <a:effectLst/>
                  <a:latin typeface="Avenir" panose="02000503020000020003" pitchFamily="2" charset="0"/>
                </a:rPr>
                <a:t>Our vision is the full participation and contribution of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people with disabilities in </a:t>
              </a:r>
              <a:r>
                <a:rPr lang="en-US" sz="1800" b="0" i="1">
                  <a:solidFill>
                    <a:schemeClr val="tx1"/>
                  </a:solidFill>
                  <a:effectLst/>
                  <a:latin typeface="Avenir" panose="02000503020000020003" pitchFamily="2" charset="0"/>
                </a:rPr>
                <a:t>all</a:t>
              </a:r>
              <a:r>
                <a:rPr lang="en-US" sz="1800" b="0" i="0">
                  <a:solidFill>
                    <a:schemeClr val="tx1"/>
                  </a:solidFill>
                  <a:effectLst/>
                  <a:latin typeface="Avenir" panose="02000503020000020003" pitchFamily="2" charset="0"/>
                </a:rPr>
                <a:t> aspects of society.</a:t>
              </a:r>
            </a:p>
          </p:txBody>
        </p:sp>
        <p:sp>
          <p:nvSpPr>
            <p:cNvPr id="10" name="TextBox 9">
              <a:extLst>
                <a:ext uri="{FF2B5EF4-FFF2-40B4-BE49-F238E27FC236}">
                  <a16:creationId xmlns:a16="http://schemas.microsoft.com/office/drawing/2014/main" id="{41BAAADB-0169-D44B-9C43-B70A5B06FFFC}"/>
                </a:ext>
              </a:extLst>
            </p:cNvPr>
            <p:cNvSpPr txBox="1"/>
            <p:nvPr userDrawn="1"/>
          </p:nvSpPr>
          <p:spPr>
            <a:xfrm>
              <a:off x="864705" y="2026985"/>
              <a:ext cx="3329608" cy="415498"/>
            </a:xfrm>
            <a:prstGeom prst="rect">
              <a:avLst/>
            </a:prstGeom>
            <a:noFill/>
          </p:spPr>
          <p:txBody>
            <a:bodyPr wrap="square" rtlCol="0">
              <a:spAutoFit/>
            </a:bodyPr>
            <a:lstStyle/>
            <a:p>
              <a:r>
                <a:rPr lang="en-US" sz="2100" b="1" i="0">
                  <a:latin typeface="Avenir Black" panose="02000503020000020003" pitchFamily="2" charset="0"/>
                </a:rPr>
                <a:t>HDI’s Vision</a:t>
              </a:r>
            </a:p>
          </p:txBody>
        </p:sp>
      </p:grpSp>
    </p:spTree>
    <p:extLst>
      <p:ext uri="{BB962C8B-B14F-4D97-AF65-F5344CB8AC3E}">
        <p14:creationId xmlns:p14="http://schemas.microsoft.com/office/powerpoint/2010/main" val="408317876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Big Number">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05025" y="2176669"/>
            <a:ext cx="4933950" cy="1951935"/>
          </a:xfrm>
        </p:spPr>
        <p:txBody>
          <a:bodyPr>
            <a:noAutofit/>
          </a:bodyPr>
          <a:lstStyle>
            <a:lvl1pPr algn="ctr">
              <a:defRPr sz="15000" b="1" i="0">
                <a:latin typeface="Avenir Black" panose="02000503020000020003" pitchFamily="2" charset="0"/>
              </a:defRPr>
            </a:lvl1pPr>
          </a:lstStyle>
          <a:p>
            <a:r>
              <a:rPr lang="en-US"/>
              <a:t>00%</a:t>
            </a:r>
          </a:p>
        </p:txBody>
      </p:sp>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10" name="Content Placeholder 9">
            <a:extLst>
              <a:ext uri="{FF2B5EF4-FFF2-40B4-BE49-F238E27FC236}">
                <a16:creationId xmlns:a16="http://schemas.microsoft.com/office/drawing/2014/main" id="{07ACD1AE-F550-474C-99E0-07B02ABFCD7C}"/>
              </a:ext>
            </a:extLst>
          </p:cNvPr>
          <p:cNvSpPr>
            <a:spLocks noGrp="1"/>
          </p:cNvSpPr>
          <p:nvPr>
            <p:ph sz="quarter" idx="13"/>
          </p:nvPr>
        </p:nvSpPr>
        <p:spPr>
          <a:xfrm>
            <a:off x="2140744" y="4347679"/>
            <a:ext cx="4862513" cy="571500"/>
          </a:xfrm>
        </p:spPr>
        <p:txBody>
          <a:bodyPr/>
          <a:lstStyle>
            <a:lvl1pPr marL="0" indent="0" algn="ctr">
              <a:buNone/>
              <a:defRPr/>
            </a:lvl1pPr>
          </a:lstStyle>
          <a:p>
            <a:pPr lvl="0"/>
            <a:r>
              <a:rPr lang="en-US"/>
              <a:t>Click to edit Master text styles</a:t>
            </a:r>
          </a:p>
        </p:txBody>
      </p:sp>
      <p:pic>
        <p:nvPicPr>
          <p:cNvPr id="6" name="Picture 5" descr="University of Kentucky Human Development Institute logo">
            <a:extLst>
              <a:ext uri="{FF2B5EF4-FFF2-40B4-BE49-F238E27FC236}">
                <a16:creationId xmlns:a16="http://schemas.microsoft.com/office/drawing/2014/main" id="{86EE404F-DFB3-E647-8097-4E38C123D40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509599" y="5783304"/>
            <a:ext cx="2123210" cy="573046"/>
          </a:xfrm>
          <a:prstGeom prst="rect">
            <a:avLst/>
          </a:prstGeom>
        </p:spPr>
      </p:pic>
    </p:spTree>
    <p:extLst>
      <p:ext uri="{BB962C8B-B14F-4D97-AF65-F5344CB8AC3E}">
        <p14:creationId xmlns:p14="http://schemas.microsoft.com/office/powerpoint/2010/main" val="323920133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About You">
    <p:bg>
      <p:bgPr>
        <a:gradFill>
          <a:gsLst>
            <a:gs pos="0">
              <a:srgbClr val="0033A0"/>
            </a:gs>
            <a:gs pos="89000">
              <a:srgbClr val="041E42"/>
            </a:gs>
          </a:gsLst>
          <a:lin ang="11400000" scaled="0"/>
        </a:gra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72374E0-E22E-7842-975A-AEF333FBF60E}" type="datetimeFigureOut">
              <a:rPr lang="en-US" smtClean="0"/>
              <a:t>1/21/2026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6872BA-08B3-5346-B729-432DDB1BF1A3}" type="slidenum">
              <a:rPr lang="en-US" smtClean="0"/>
              <a:t>‹#›</a:t>
            </a:fld>
            <a:endParaRPr lang="en-US"/>
          </a:p>
        </p:txBody>
      </p:sp>
      <p:sp>
        <p:nvSpPr>
          <p:cNvPr id="21" name="Picture Placeholder 20">
            <a:extLst>
              <a:ext uri="{FF2B5EF4-FFF2-40B4-BE49-F238E27FC236}">
                <a16:creationId xmlns:a16="http://schemas.microsoft.com/office/drawing/2014/main" id="{2FE1BC46-1B09-F645-B47A-4C7B3A0E4B45}"/>
              </a:ext>
            </a:extLst>
          </p:cNvPr>
          <p:cNvSpPr>
            <a:spLocks noGrp="1"/>
          </p:cNvSpPr>
          <p:nvPr>
            <p:ph type="pic" sz="quarter" idx="13" hasCustomPrompt="1"/>
          </p:nvPr>
        </p:nvSpPr>
        <p:spPr>
          <a:xfrm>
            <a:off x="685800" y="1687584"/>
            <a:ext cx="2452836" cy="3225800"/>
          </a:xfrm>
          <a:prstGeom prst="ellipse">
            <a:avLst/>
          </a:prstGeom>
          <a:blipFill>
            <a:blip r:embed="rId2" cstate="email">
              <a:extLst>
                <a:ext uri="{28A0092B-C50C-407E-A947-70E740481C1C}">
                  <a14:useLocalDpi xmlns:a14="http://schemas.microsoft.com/office/drawing/2010/main"/>
                </a:ext>
              </a:extLst>
            </a:blip>
            <a:stretch>
              <a:fillRect/>
            </a:stretch>
          </a:blipFill>
        </p:spPr>
        <p:txBody>
          <a:bodyPr/>
          <a:lstStyle>
            <a:lvl1pPr>
              <a:defRPr>
                <a:solidFill>
                  <a:srgbClr val="041E42"/>
                </a:solidFill>
                <a:highlight>
                  <a:srgbClr val="FFFF00"/>
                </a:highlight>
              </a:defRPr>
            </a:lvl1pPr>
          </a:lstStyle>
          <a:p>
            <a:r>
              <a:rPr lang="en-US"/>
              <a:t>Click icon to add a picture</a:t>
            </a:r>
          </a:p>
        </p:txBody>
      </p:sp>
      <p:sp>
        <p:nvSpPr>
          <p:cNvPr id="23" name="Text Placeholder 22">
            <a:extLst>
              <a:ext uri="{FF2B5EF4-FFF2-40B4-BE49-F238E27FC236}">
                <a16:creationId xmlns:a16="http://schemas.microsoft.com/office/drawing/2014/main" id="{49F3362A-5376-C541-8153-B3B56E1156D3}"/>
              </a:ext>
            </a:extLst>
          </p:cNvPr>
          <p:cNvSpPr>
            <a:spLocks noGrp="1"/>
          </p:cNvSpPr>
          <p:nvPr>
            <p:ph type="body" sz="quarter" idx="14" hasCustomPrompt="1"/>
          </p:nvPr>
        </p:nvSpPr>
        <p:spPr>
          <a:xfrm>
            <a:off x="3524250" y="2106684"/>
            <a:ext cx="4029075" cy="635000"/>
          </a:xfrm>
        </p:spPr>
        <p:txBody>
          <a:bodyPr>
            <a:normAutofit/>
          </a:bodyPr>
          <a:lstStyle>
            <a:lvl1pPr marL="0" indent="0" algn="l">
              <a:buNone/>
              <a:defRPr sz="3300" b="1" i="0">
                <a:latin typeface="Avenir Black" panose="02000503020000020003" pitchFamily="2" charset="0"/>
              </a:defRPr>
            </a:lvl1pPr>
          </a:lstStyle>
          <a:p>
            <a:pPr lvl="0"/>
            <a:r>
              <a:rPr lang="en-US"/>
              <a:t>Your Name</a:t>
            </a:r>
          </a:p>
        </p:txBody>
      </p:sp>
      <p:sp>
        <p:nvSpPr>
          <p:cNvPr id="24" name="Text Placeholder 22">
            <a:extLst>
              <a:ext uri="{FF2B5EF4-FFF2-40B4-BE49-F238E27FC236}">
                <a16:creationId xmlns:a16="http://schemas.microsoft.com/office/drawing/2014/main" id="{9048E181-C0D0-1040-8AEF-2D05C584F86C}"/>
              </a:ext>
            </a:extLst>
          </p:cNvPr>
          <p:cNvSpPr>
            <a:spLocks noGrp="1"/>
          </p:cNvSpPr>
          <p:nvPr>
            <p:ph type="body" sz="quarter" idx="15" hasCustomPrompt="1"/>
          </p:nvPr>
        </p:nvSpPr>
        <p:spPr>
          <a:xfrm>
            <a:off x="3524250" y="3059184"/>
            <a:ext cx="4029075" cy="1563616"/>
          </a:xfrm>
        </p:spPr>
        <p:txBody>
          <a:bodyPr>
            <a:normAutofit/>
          </a:bodyPr>
          <a:lstStyle>
            <a:lvl1pPr marL="0" indent="0" algn="l">
              <a:buNone/>
              <a:defRPr sz="1800" b="0" i="0">
                <a:latin typeface="Avenir" panose="02000503020000020003" pitchFamily="2" charset="0"/>
              </a:defRPr>
            </a:lvl1pPr>
          </a:lstStyle>
          <a:p>
            <a:pPr lvl="0"/>
            <a:r>
              <a:rPr lang="en-US"/>
              <a:t>Your Information</a:t>
            </a:r>
          </a:p>
        </p:txBody>
      </p:sp>
      <p:pic>
        <p:nvPicPr>
          <p:cNvPr id="26" name="Picture 25" descr="University of Kentucky Human Development Institute logo">
            <a:extLst>
              <a:ext uri="{FF2B5EF4-FFF2-40B4-BE49-F238E27FC236}">
                <a16:creationId xmlns:a16="http://schemas.microsoft.com/office/drawing/2014/main" id="{559261C7-FB78-1640-94F7-EDB052CC21F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641380" y="5761258"/>
            <a:ext cx="2204891" cy="595092"/>
          </a:xfrm>
          <a:prstGeom prst="rect">
            <a:avLst/>
          </a:prstGeom>
        </p:spPr>
      </p:pic>
    </p:spTree>
    <p:extLst>
      <p:ext uri="{BB962C8B-B14F-4D97-AF65-F5344CB8AC3E}">
        <p14:creationId xmlns:p14="http://schemas.microsoft.com/office/powerpoint/2010/main" val="374826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extLst>
      <p:ext uri="{BB962C8B-B14F-4D97-AF65-F5344CB8AC3E}">
        <p14:creationId xmlns:p14="http://schemas.microsoft.com/office/powerpoint/2010/main" val="36656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 White">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64AC8C0-7C71-B349-84A7-85A1557AE35E}"/>
              </a:ext>
            </a:extLst>
          </p:cNvPr>
          <p:cNvPicPr>
            <a:picLocks noChangeAspect="1"/>
          </p:cNvPicPr>
          <p:nvPr/>
        </p:nvPicPr>
        <p:blipFill>
          <a:blip r:embed="rId2"/>
          <a:stretch>
            <a:fillRect/>
          </a:stretch>
        </p:blipFill>
        <p:spPr>
          <a:xfrm>
            <a:off x="-23813" y="-111517"/>
            <a:ext cx="9167813" cy="8581416"/>
          </a:xfrm>
          <a:prstGeom prst="rect">
            <a:avLst/>
          </a:prstGeom>
        </p:spPr>
      </p:pic>
      <p:sp>
        <p:nvSpPr>
          <p:cNvPr id="2" name="Title 1"/>
          <p:cNvSpPr>
            <a:spLocks noGrp="1"/>
          </p:cNvSpPr>
          <p:nvPr>
            <p:ph type="ctrTitle" hasCustomPrompt="1"/>
          </p:nvPr>
        </p:nvSpPr>
        <p:spPr>
          <a:xfrm>
            <a:off x="628650" y="498909"/>
            <a:ext cx="7585364" cy="2387600"/>
          </a:xfrm>
        </p:spPr>
        <p:txBody>
          <a:bodyPr anchor="b"/>
          <a:lstStyle>
            <a:lvl1pPr algn="l">
              <a:defRPr sz="4500" b="1" i="0">
                <a:latin typeface="Avenir Black" panose="02000503020000020003" pitchFamily="2" charset="0"/>
              </a:defRPr>
            </a:lvl1pPr>
          </a:lstStyle>
          <a:p>
            <a:r>
              <a:rPr lang="en-US"/>
              <a:t>Click to edit title</a:t>
            </a:r>
          </a:p>
        </p:txBody>
      </p:sp>
      <p:sp>
        <p:nvSpPr>
          <p:cNvPr id="3" name="Subtitle 2"/>
          <p:cNvSpPr>
            <a:spLocks noGrp="1"/>
          </p:cNvSpPr>
          <p:nvPr>
            <p:ph type="subTitle" idx="1"/>
          </p:nvPr>
        </p:nvSpPr>
        <p:spPr>
          <a:xfrm>
            <a:off x="628650" y="3143611"/>
            <a:ext cx="5598102" cy="1655762"/>
          </a:xfrm>
        </p:spPr>
        <p:txBody>
          <a:bodyPr/>
          <a:lstStyle>
            <a:lvl1pPr marL="0" indent="0" algn="l">
              <a:buNone/>
              <a:defRPr sz="1800" b="0" i="0">
                <a:latin typeface="Avenir" panose="02000503020000020003"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b="0" i="0">
                <a:latin typeface="Avenir Book" panose="02000503020000020003" pitchFamily="2" charset="0"/>
              </a:defRPr>
            </a:lvl1pPr>
          </a:lstStyle>
          <a:p>
            <a:fld id="{772374E0-E22E-7842-975A-AEF333FBF60E}" type="datetimeFigureOut">
              <a:rPr lang="en-US" smtClean="0"/>
              <a:pPr/>
              <a:t>1/21/2026</a:t>
            </a:fld>
            <a:endParaRPr lang="en-US"/>
          </a:p>
        </p:txBody>
      </p:sp>
      <p:sp>
        <p:nvSpPr>
          <p:cNvPr id="5" name="Footer Placeholder 4"/>
          <p:cNvSpPr>
            <a:spLocks noGrp="1"/>
          </p:cNvSpPr>
          <p:nvPr>
            <p:ph type="ftr" sz="quarter" idx="11"/>
          </p:nvPr>
        </p:nvSpPr>
        <p:spPr/>
        <p:txBody>
          <a:bodyPr/>
          <a:lstStyle>
            <a:lvl1pPr>
              <a:defRPr b="0" i="0">
                <a:latin typeface="Avenir Book" panose="02000503020000020003" pitchFamily="2" charset="0"/>
              </a:defRPr>
            </a:lvl1pPr>
          </a:lstStyle>
          <a:p>
            <a:endParaRPr lang="en-US"/>
          </a:p>
        </p:txBody>
      </p:sp>
      <p:sp>
        <p:nvSpPr>
          <p:cNvPr id="6" name="Slide Number Placeholder 5"/>
          <p:cNvSpPr>
            <a:spLocks noGrp="1"/>
          </p:cNvSpPr>
          <p:nvPr>
            <p:ph type="sldNum" sz="quarter" idx="12"/>
          </p:nvPr>
        </p:nvSpPr>
        <p:spPr/>
        <p:txBody>
          <a:bodyPr/>
          <a:lstStyle>
            <a:lvl1pPr>
              <a:defRPr b="0" i="0">
                <a:latin typeface="Avenir Book" panose="02000503020000020003" pitchFamily="2" charset="0"/>
              </a:defRPr>
            </a:lvl1pPr>
          </a:lstStyle>
          <a:p>
            <a:fld id="{736872BA-08B3-5346-B729-432DDB1BF1A3}" type="slidenum">
              <a:rPr lang="en-US" smtClean="0"/>
              <a:pPr/>
              <a:t>‹#›</a:t>
            </a:fld>
            <a:endParaRPr lang="en-US"/>
          </a:p>
        </p:txBody>
      </p:sp>
      <p:pic>
        <p:nvPicPr>
          <p:cNvPr id="8" name="Picture 7" descr="University of Kentucky Human Development Institute logo">
            <a:extLst>
              <a:ext uri="{FF2B5EF4-FFF2-40B4-BE49-F238E27FC236}">
                <a16:creationId xmlns:a16="http://schemas.microsoft.com/office/drawing/2014/main" id="{4DDCAB4B-0A3F-6C44-B819-DA0E9D4258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9" name="Picture 8" descr="University of Kentucky Human Development Institute logo">
            <a:extLst>
              <a:ext uri="{FF2B5EF4-FFF2-40B4-BE49-F238E27FC236}">
                <a16:creationId xmlns:a16="http://schemas.microsoft.com/office/drawing/2014/main" id="{3C9FFA98-1C2F-484F-8CA3-0B26AB2F4AB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40" y="5510937"/>
            <a:ext cx="2466110" cy="665593"/>
          </a:xfrm>
          <a:prstGeom prst="rect">
            <a:avLst/>
          </a:prstGeom>
        </p:spPr>
      </p:pic>
      <p:pic>
        <p:nvPicPr>
          <p:cNvPr id="10" name="Picture 9">
            <a:extLst>
              <a:ext uri="{FF2B5EF4-FFF2-40B4-BE49-F238E27FC236}">
                <a16:creationId xmlns:a16="http://schemas.microsoft.com/office/drawing/2014/main" id="{49234C3F-C2DE-4E48-AF5A-A4FA22B93524}"/>
              </a:ext>
            </a:extLst>
          </p:cNvPr>
          <p:cNvPicPr>
            <a:picLocks noChangeAspect="1"/>
          </p:cNvPicPr>
          <p:nvPr userDrawn="1"/>
        </p:nvPicPr>
        <p:blipFill>
          <a:blip r:embed="rId2"/>
          <a:stretch>
            <a:fillRect/>
          </a:stretch>
        </p:blipFill>
        <p:spPr>
          <a:xfrm>
            <a:off x="-23813" y="-111517"/>
            <a:ext cx="9167813" cy="8581416"/>
          </a:xfrm>
          <a:prstGeom prst="rect">
            <a:avLst/>
          </a:prstGeom>
        </p:spPr>
      </p:pic>
      <p:pic>
        <p:nvPicPr>
          <p:cNvPr id="12" name="Picture 11" descr="University of Kentucky Human Development Institute logo">
            <a:extLst>
              <a:ext uri="{FF2B5EF4-FFF2-40B4-BE49-F238E27FC236}">
                <a16:creationId xmlns:a16="http://schemas.microsoft.com/office/drawing/2014/main" id="{7B44585B-5751-4DF4-8BA4-9D5A1E982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62840" y="5603483"/>
            <a:ext cx="2123210" cy="573046"/>
          </a:xfrm>
          <a:prstGeom prst="rect">
            <a:avLst/>
          </a:prstGeom>
        </p:spPr>
      </p:pic>
      <p:pic>
        <p:nvPicPr>
          <p:cNvPr id="13" name="Picture 12" descr="University of Kentucky Human Development Institute logo">
            <a:extLst>
              <a:ext uri="{FF2B5EF4-FFF2-40B4-BE49-F238E27FC236}">
                <a16:creationId xmlns:a16="http://schemas.microsoft.com/office/drawing/2014/main" id="{BAD3AA65-FEB9-4FE4-A2E2-E9AF89E1515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562840" y="5510937"/>
            <a:ext cx="2466110" cy="665593"/>
          </a:xfrm>
          <a:prstGeom prst="rect">
            <a:avLst/>
          </a:prstGeom>
        </p:spPr>
      </p:pic>
    </p:spTree>
    <p:extLst>
      <p:ext uri="{BB962C8B-B14F-4D97-AF65-F5344CB8AC3E}">
        <p14:creationId xmlns:p14="http://schemas.microsoft.com/office/powerpoint/2010/main" val="1111550346"/>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255796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3" name="Date Placeholder 3"/>
          <p:cNvSpPr>
            <a:spLocks noGrp="1"/>
          </p:cNvSpPr>
          <p:nvPr>
            <p:ph type="dt" sz="half" idx="10"/>
          </p:nvPr>
        </p:nvSpPr>
        <p:spPr>
          <a:xfrm>
            <a:off x="762000" y="6356351"/>
            <a:ext cx="2133600" cy="365125"/>
          </a:xfrm>
          <a:prstGeom prst="rect">
            <a:avLst/>
          </a:prstGeom>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4" name="Footer Placeholder 4"/>
          <p:cNvSpPr>
            <a:spLocks noGrp="1"/>
          </p:cNvSpPr>
          <p:nvPr>
            <p:ph type="ftr" sz="quarter" idx="11"/>
          </p:nvPr>
        </p:nvSpPr>
        <p:spPr>
          <a:xfrm>
            <a:off x="3352800" y="6356351"/>
            <a:ext cx="2895600" cy="365125"/>
          </a:xfrm>
        </p:spPr>
        <p:txBody>
          <a:bodyPr/>
          <a:lstStyle/>
          <a:p>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a:xfrm>
            <a:off x="6705600" y="6356351"/>
            <a:ext cx="2133600"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sp>
        <p:nvSpPr>
          <p:cNvPr id="2" name="Title 1"/>
          <p:cNvSpPr>
            <a:spLocks noGrp="1"/>
          </p:cNvSpPr>
          <p:nvPr>
            <p:ph type="ctrTitle" hasCustomPrompt="1"/>
          </p:nvPr>
        </p:nvSpPr>
        <p:spPr>
          <a:xfrm>
            <a:off x="2590800" y="2286001"/>
            <a:ext cx="6180224" cy="1470025"/>
          </a:xfrm>
        </p:spPr>
        <p:txBody>
          <a:bodyPr anchor="t"/>
          <a:lstStyle>
            <a:lvl1pPr algn="r">
              <a:defRPr b="1" cap="small" baseline="0">
                <a:solidFill>
                  <a:srgbClr val="003300"/>
                </a:solidFill>
              </a:defRPr>
            </a:lvl1pPr>
          </a:lstStyle>
          <a:p>
            <a:r>
              <a:rPr lang="en-US"/>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159" indent="0" algn="ctr">
              <a:buNone/>
              <a:defRPr>
                <a:solidFill>
                  <a:schemeClr val="tx1">
                    <a:tint val="75000"/>
                  </a:schemeClr>
                </a:solidFill>
              </a:defRPr>
            </a:lvl2pPr>
            <a:lvl3pPr marL="914318" indent="0" algn="ctr">
              <a:buNone/>
              <a:defRPr>
                <a:solidFill>
                  <a:schemeClr val="tx1">
                    <a:tint val="75000"/>
                  </a:schemeClr>
                </a:solidFill>
              </a:defRPr>
            </a:lvl3pPr>
            <a:lvl4pPr marL="1371477" indent="0" algn="ctr">
              <a:buNone/>
              <a:defRPr>
                <a:solidFill>
                  <a:schemeClr val="tx1">
                    <a:tint val="75000"/>
                  </a:schemeClr>
                </a:solidFill>
              </a:defRPr>
            </a:lvl4pPr>
            <a:lvl5pPr marL="1828637" indent="0" algn="ctr">
              <a:buNone/>
              <a:defRPr>
                <a:solidFill>
                  <a:schemeClr val="tx1">
                    <a:tint val="75000"/>
                  </a:schemeClr>
                </a:solidFill>
              </a:defRPr>
            </a:lvl5pPr>
            <a:lvl6pPr marL="2285797" indent="0" algn="ctr">
              <a:buNone/>
              <a:defRPr>
                <a:solidFill>
                  <a:schemeClr val="tx1">
                    <a:tint val="75000"/>
                  </a:schemeClr>
                </a:solidFill>
              </a:defRPr>
            </a:lvl6pPr>
            <a:lvl7pPr marL="2742956" indent="0" algn="ctr">
              <a:buNone/>
              <a:defRPr>
                <a:solidFill>
                  <a:schemeClr val="tx1">
                    <a:tint val="75000"/>
                  </a:schemeClr>
                </a:solidFill>
              </a:defRPr>
            </a:lvl7pPr>
            <a:lvl8pPr marL="3200115" indent="0" algn="ctr">
              <a:buNone/>
              <a:defRPr>
                <a:solidFill>
                  <a:schemeClr val="tx1">
                    <a:tint val="75000"/>
                  </a:schemeClr>
                </a:solidFill>
              </a:defRPr>
            </a:lvl8pPr>
            <a:lvl9pPr marL="3657274" indent="0" algn="ctr">
              <a:buNone/>
              <a:defRPr>
                <a:solidFill>
                  <a:schemeClr val="tx1">
                    <a:tint val="75000"/>
                  </a:schemeClr>
                </a:solidFill>
              </a:defRPr>
            </a:lvl9pPr>
          </a:lstStyle>
          <a:p>
            <a:r>
              <a:rPr lang="en-US"/>
              <a:t>Click to edit Master subtitle style</a:t>
            </a:r>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a:t>Company Logo</a:t>
            </a:r>
          </a:p>
        </p:txBody>
      </p:sp>
    </p:spTree>
    <p:extLst>
      <p:ext uri="{BB962C8B-B14F-4D97-AF65-F5344CB8AC3E}">
        <p14:creationId xmlns:p14="http://schemas.microsoft.com/office/powerpoint/2010/main" val="98257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4" y="1"/>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4"/>
            <a:ext cx="2819400" cy="9173031"/>
          </a:xfrm>
          <a:prstGeom prst="rect">
            <a:avLst/>
          </a:prstGeom>
        </p:spPr>
      </p:pic>
      <p:sp>
        <p:nvSpPr>
          <p:cNvPr id="2" name="Title 1"/>
          <p:cNvSpPr>
            <a:spLocks noGrp="1"/>
          </p:cNvSpPr>
          <p:nvPr>
            <p:ph type="title" hasCustomPrompt="1"/>
          </p:nvPr>
        </p:nvSpPr>
        <p:spPr>
          <a:xfrm>
            <a:off x="4572000" y="3048001"/>
            <a:ext cx="4343400" cy="1362075"/>
          </a:xfrm>
        </p:spPr>
        <p:txBody>
          <a:bodyPr anchor="b" anchorCtr="0"/>
          <a:lstStyle>
            <a:lvl1pPr algn="l">
              <a:defRPr sz="4000" b="1" cap="small" baseline="0">
                <a:solidFill>
                  <a:srgbClr val="003300"/>
                </a:solidFill>
              </a:defRPr>
            </a:lvl1pPr>
          </a:lstStyle>
          <a:p>
            <a:r>
              <a:rPr lang="en-US"/>
              <a:t>Click to edit master title style</a:t>
            </a:r>
          </a:p>
        </p:txBody>
      </p:sp>
      <p:sp>
        <p:nvSpPr>
          <p:cNvPr id="4" name="Date Placeholder 3"/>
          <p:cNvSpPr>
            <a:spLocks noGrp="1"/>
          </p:cNvSpPr>
          <p:nvPr>
            <p:ph type="dt" sz="half" idx="10"/>
          </p:nvPr>
        </p:nvSpPr>
        <p:spPr>
          <a:xfrm>
            <a:off x="5759052" y="5883276"/>
            <a:ext cx="2057400" cy="365125"/>
          </a:xfrm>
          <a:prstGeom prst="rect">
            <a:avLst/>
          </a:prstGeom>
        </p:spPr>
        <p:txBody>
          <a:bodyPr/>
          <a:lstStyle/>
          <a:p>
            <a:fld id="{757B281C-5159-4971-8228-52B9A72E9ED2}" type="datetimeFigureOut">
              <a:rPr lang="en-US" smtClean="0">
                <a:solidFill>
                  <a:prstClr val="black">
                    <a:tint val="75000"/>
                  </a:prstClr>
                </a:solidFill>
                <a:latin typeface="Calibri"/>
              </a:rPr>
              <a:pPr/>
              <a:t>1/21/2026</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7885509" y="5883276"/>
            <a:ext cx="565159" cy="365125"/>
          </a:xfrm>
          <a:prstGeom prst="rect">
            <a:avLst/>
          </a:prstGeom>
        </p:spPr>
        <p:txBody>
          <a:bodyPr/>
          <a:lstStyle/>
          <a:p>
            <a:fld id="{33D6E5A2-EC83-451F-A719-9AC1370DD5C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a:t>Company Logo</a:t>
            </a:r>
          </a:p>
        </p:txBody>
      </p:sp>
    </p:spTree>
    <p:extLst>
      <p:ext uri="{BB962C8B-B14F-4D97-AF65-F5344CB8AC3E}">
        <p14:creationId xmlns:p14="http://schemas.microsoft.com/office/powerpoint/2010/main" val="3942990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t>‹#›</a:t>
            </a:fld>
            <a:endParaRPr lang="en-US"/>
          </a:p>
        </p:txBody>
      </p:sp>
      <p:pic>
        <p:nvPicPr>
          <p:cNvPr id="8" name="Picture 7" descr="University of Kentucky Human Development Institute logo">
            <a:extLst>
              <a:ext uri="{FF2B5EF4-FFF2-40B4-BE49-F238E27FC236}">
                <a16:creationId xmlns:a16="http://schemas.microsoft.com/office/drawing/2014/main" id="{666E918F-27E0-B547-ADEE-5E39BF0DF3A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4032251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pPr/>
              <a:t>‹#›</a:t>
            </a:fld>
            <a:endParaRPr lang="en-US"/>
          </a:p>
        </p:txBody>
      </p:sp>
      <p:pic>
        <p:nvPicPr>
          <p:cNvPr id="9" name="Picture 8" descr="University of Kentucky Human Development Institute logo">
            <a:extLst>
              <a:ext uri="{FF2B5EF4-FFF2-40B4-BE49-F238E27FC236}">
                <a16:creationId xmlns:a16="http://schemas.microsoft.com/office/drawing/2014/main" id="{48522172-8E93-41D2-ACDF-7377F05CC5C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62792585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pPr/>
              <a:t>‹#›</a:t>
            </a:fld>
            <a:endParaRPr lang="en-US"/>
          </a:p>
        </p:txBody>
      </p:sp>
      <p:pic>
        <p:nvPicPr>
          <p:cNvPr id="7" name="Picture 6" descr="University of Kentucky Human Development Institute logo">
            <a:extLst>
              <a:ext uri="{FF2B5EF4-FFF2-40B4-BE49-F238E27FC236}">
                <a16:creationId xmlns:a16="http://schemas.microsoft.com/office/drawing/2014/main" id="{6D528B5C-B7A8-4039-B236-D1F8FFDFDE5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766266309"/>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 UK Blue">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374E0-E22E-7842-975A-AEF333FBF60E}" type="datetimeFigureOut">
              <a:rPr lang="en-US" smtClean="0"/>
              <a:pPr/>
              <a:t>1/21/2026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6872BA-08B3-5346-B729-432DDB1BF1A3}" type="slidenum">
              <a:rPr lang="en-US" smtClean="0"/>
              <a:pPr/>
              <a:t>‹#›</a:t>
            </a:fld>
            <a:endParaRPr lang="en-US"/>
          </a:p>
        </p:txBody>
      </p:sp>
      <p:pic>
        <p:nvPicPr>
          <p:cNvPr id="7" name="Picture 6">
            <a:extLst>
              <a:ext uri="{FF2B5EF4-FFF2-40B4-BE49-F238E27FC236}">
                <a16:creationId xmlns:a16="http://schemas.microsoft.com/office/drawing/2014/main" id="{7FD34936-B67B-4756-8275-3A0A2DFB8F26}"/>
              </a:ext>
            </a:extLst>
          </p:cNvPr>
          <p:cNvPicPr>
            <a:picLocks noChangeAspect="1"/>
          </p:cNvPicPr>
          <p:nvPr/>
        </p:nvPicPr>
        <p:blipFill>
          <a:blip r:embed="rId2"/>
          <a:stretch>
            <a:fillRect/>
          </a:stretch>
        </p:blipFill>
        <p:spPr>
          <a:xfrm>
            <a:off x="-23813" y="-111517"/>
            <a:ext cx="9167813" cy="8581416"/>
          </a:xfrm>
          <a:prstGeom prst="rect">
            <a:avLst/>
          </a:prstGeom>
        </p:spPr>
      </p:pic>
      <p:pic>
        <p:nvPicPr>
          <p:cNvPr id="8" name="Picture 7" descr="University of Kentucky Human Development Institute logo">
            <a:extLst>
              <a:ext uri="{FF2B5EF4-FFF2-40B4-BE49-F238E27FC236}">
                <a16:creationId xmlns:a16="http://schemas.microsoft.com/office/drawing/2014/main" id="{0BBAA061-87F6-4FC7-A9BD-278B0A0722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74995" y="5873320"/>
            <a:ext cx="2466110" cy="665593"/>
          </a:xfrm>
          <a:prstGeom prst="rect">
            <a:avLst/>
          </a:prstGeom>
        </p:spPr>
      </p:pic>
    </p:spTree>
    <p:extLst>
      <p:ext uri="{BB962C8B-B14F-4D97-AF65-F5344CB8AC3E}">
        <p14:creationId xmlns:p14="http://schemas.microsoft.com/office/powerpoint/2010/main" val="3047411093"/>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 Navy">
    <p:bg>
      <p:bgPr>
        <a:solidFill>
          <a:srgbClr val="041E4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p:cNvSpPr>
            <a:spLocks noGrp="1"/>
          </p:cNvSpPr>
          <p:nvPr>
            <p:ph idx="1"/>
          </p:nvPr>
        </p:nvSpPr>
        <p:spPr>
          <a:xfrm>
            <a:off x="628650" y="1849666"/>
            <a:ext cx="7886700" cy="4351338"/>
          </a:xfrm>
        </p:spPr>
        <p:txBody>
          <a:bodyPr/>
          <a:lstStyle>
            <a:lvl1pPr>
              <a:defRPr sz="2800"/>
            </a:lvl1pPr>
            <a:lvl2pPr>
              <a:defRPr sz="2800"/>
            </a:lvl2pPr>
            <a:lvl3pPr>
              <a:defRPr sz="2800"/>
            </a:lvl3pPr>
            <a:lvl4pPr>
              <a:defRPr sz="2800"/>
            </a:lvl4pPr>
            <a:lvl5pPr>
              <a:defRPr sz="2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A white text on a black background&#10;&#10;Description automatically generated">
            <a:extLst>
              <a:ext uri="{FF2B5EF4-FFF2-40B4-BE49-F238E27FC236}">
                <a16:creationId xmlns:a16="http://schemas.microsoft.com/office/drawing/2014/main" id="{65240EBE-9F9B-4D7A-937D-BDB34AA5C1F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968541" y="5990645"/>
            <a:ext cx="1093618" cy="731412"/>
          </a:xfrm>
          <a:prstGeom prst="rect">
            <a:avLst/>
          </a:prstGeom>
        </p:spPr>
      </p:pic>
    </p:spTree>
    <p:extLst>
      <p:ext uri="{BB962C8B-B14F-4D97-AF65-F5344CB8AC3E}">
        <p14:creationId xmlns:p14="http://schemas.microsoft.com/office/powerpoint/2010/main" val="3934034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UK Blu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374E0-E22E-7842-975A-AEF333FBF60E}" type="datetimeFigureOut">
              <a:rPr lang="en-US" smtClean="0"/>
              <a:t>1/21/2026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6872BA-08B3-5346-B729-432DDB1BF1A3}" type="slidenum">
              <a:rPr lang="en-US" smtClean="0"/>
              <a:t>‹#›</a:t>
            </a:fld>
            <a:endParaRPr lang="en-US"/>
          </a:p>
        </p:txBody>
      </p:sp>
      <p:pic>
        <p:nvPicPr>
          <p:cNvPr id="9" name="Picture 8" descr="University of Kentucky Human Development Institute logo">
            <a:extLst>
              <a:ext uri="{FF2B5EF4-FFF2-40B4-BE49-F238E27FC236}">
                <a16:creationId xmlns:a16="http://schemas.microsoft.com/office/drawing/2014/main" id="{7F569A10-D3E2-0744-AF2E-53D55FA4CC9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735040" y="5980134"/>
            <a:ext cx="2123210" cy="573046"/>
          </a:xfrm>
          <a:prstGeom prst="rect">
            <a:avLst/>
          </a:prstGeom>
        </p:spPr>
      </p:pic>
    </p:spTree>
    <p:extLst>
      <p:ext uri="{BB962C8B-B14F-4D97-AF65-F5344CB8AC3E}">
        <p14:creationId xmlns:p14="http://schemas.microsoft.com/office/powerpoint/2010/main" val="179498707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Avenir Book" panose="02000503020000020003" pitchFamily="2" charset="0"/>
              </a:defRPr>
            </a:lvl1pPr>
          </a:lstStyle>
          <a:p>
            <a:fld id="{FB306376-8AEF-413C-8DDE-A74DAB9606EB}" type="datetimeFigureOut">
              <a:rPr lang="en-US" smtClean="0"/>
              <a:t>1/21/2026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Avenir Book" panose="02000503020000020003" pitchFamily="2" charset="0"/>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venir Book" panose="02000503020000020003" pitchFamily="2" charset="0"/>
              </a:defRPr>
            </a:lvl1pPr>
          </a:lstStyle>
          <a:p>
            <a:fld id="{66826E2C-2AC4-43D7-A91B-5D57B6C86CBC}" type="slidenum">
              <a:rPr lang="en-US" smtClean="0"/>
              <a:t>‹#›</a:t>
            </a:fld>
            <a:endParaRPr lang="en-US"/>
          </a:p>
        </p:txBody>
      </p:sp>
    </p:spTree>
    <p:extLst>
      <p:ext uri="{BB962C8B-B14F-4D97-AF65-F5344CB8AC3E}">
        <p14:creationId xmlns:p14="http://schemas.microsoft.com/office/powerpoint/2010/main" val="2629423944"/>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12" r:id="rId25"/>
    <p:sldLayoutId id="2147483813" r:id="rId26"/>
    <p:sldLayoutId id="2147483814" r:id="rId27"/>
    <p:sldLayoutId id="2147483815" r:id="rId28"/>
    <p:sldLayoutId id="2147483746" r:id="rId29"/>
    <p:sldLayoutId id="2147483747" r:id="rId30"/>
    <p:sldLayoutId id="2147483665" r:id="rId31"/>
    <p:sldLayoutId id="2147483674" r:id="rId32"/>
    <p:sldLayoutId id="2147483761" r:id="rId33"/>
    <p:sldLayoutId id="2147483762" r:id="rId34"/>
  </p:sldLayoutIdLst>
  <p:txStyles>
    <p:titleStyle>
      <a:lvl1pPr algn="l" defTabSz="685800" rtl="0" eaLnBrk="1" latinLnBrk="0" hangingPunct="1">
        <a:lnSpc>
          <a:spcPct val="90000"/>
        </a:lnSpc>
        <a:spcBef>
          <a:spcPct val="0"/>
        </a:spcBef>
        <a:buNone/>
        <a:defRPr sz="3300" b="1" i="0" kern="1200">
          <a:solidFill>
            <a:schemeClr val="tx1"/>
          </a:solidFill>
          <a:latin typeface="Avenir Heavy" panose="02000503020000020003" pitchFamily="2"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b="0" i="0" kern="1200">
          <a:solidFill>
            <a:schemeClr val="tx1"/>
          </a:solidFill>
          <a:latin typeface="Avenir" panose="02000503020000020003" pitchFamily="2"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kern="1200">
          <a:solidFill>
            <a:schemeClr val="tx1"/>
          </a:solidFill>
          <a:latin typeface="Avenir" panose="02000503020000020003" pitchFamily="2"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b="0" i="0" kern="1200">
          <a:solidFill>
            <a:schemeClr val="tx1"/>
          </a:solidFill>
          <a:latin typeface="Avenir" panose="02000503020000020003" pitchFamily="2"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b="0" i="0" kern="1200">
          <a:solidFill>
            <a:schemeClr val="tx1"/>
          </a:solidFill>
          <a:latin typeface="Avenir" panose="02000503020000020003"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40.xml"/><Relationship Id="rId1" Type="http://schemas.openxmlformats.org/officeDocument/2006/relationships/slideLayout" Target="../slideLayouts/slideLayout8.xml"/><Relationship Id="rId5" Type="http://schemas.openxmlformats.org/officeDocument/2006/relationships/image" Target="../media/image77.png"/><Relationship Id="rId4" Type="http://schemas.openxmlformats.org/officeDocument/2006/relationships/image" Target="../media/image76.jpeg"/></Relationships>
</file>

<file path=ppt/slides/_rels/slide10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1.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52.jpeg"/><Relationship Id="rId1" Type="http://schemas.openxmlformats.org/officeDocument/2006/relationships/slideLayout" Target="../slideLayouts/slideLayout8.xml"/><Relationship Id="rId4" Type="http://schemas.openxmlformats.org/officeDocument/2006/relationships/image" Target="../media/image79.svg"/></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52.jpeg"/><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video" Target="https://www.youtube.com/embed/ydhFiskXCyE?feature=oembed" TargetMode="Externa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hyperlink" Target="https://apse.org/wp-content/uploads/2019/03/Apse-universal-Comps-FINAL3-15-19.pdf"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tiff"/><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8.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image" Target="../media/image5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55.svg"/><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oleObject" Target="file:///\\localhost\Users\tyreem\Documents\hdi%20-%20cs2\setp%202\setp%20workshops\session%201\current\!OLE_LINK1"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 Id="rId4" Type="http://schemas.openxmlformats.org/officeDocument/2006/relationships/image" Target="../media/image56.png"/></Relationships>
</file>

<file path=ppt/slides/_rels/slide6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oleObject" Target="file:///\\localhost\Users\tyreem\Documents\hdi%20-%20cs2\setp%202\setp%20workshops\session%201\current\!OLE_LINK3" TargetMode="Externa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72.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38A5DD-1304-5F41-8E59-CB1561E22135}"/>
              </a:ext>
            </a:extLst>
          </p:cNvPr>
          <p:cNvSpPr>
            <a:spLocks noGrp="1"/>
          </p:cNvSpPr>
          <p:nvPr>
            <p:ph type="ctrTitle"/>
          </p:nvPr>
        </p:nvSpPr>
        <p:spPr/>
        <p:txBody>
          <a:bodyPr/>
          <a:lstStyle/>
          <a:p>
            <a:r>
              <a:rPr lang="en-US"/>
              <a:t>Supported Employment Core Training Series</a:t>
            </a:r>
          </a:p>
        </p:txBody>
      </p:sp>
      <p:sp>
        <p:nvSpPr>
          <p:cNvPr id="5" name="Subtitle 4">
            <a:extLst>
              <a:ext uri="{FF2B5EF4-FFF2-40B4-BE49-F238E27FC236}">
                <a16:creationId xmlns:a16="http://schemas.microsoft.com/office/drawing/2014/main" id="{D6A97047-FCD3-B948-8C8A-79E41A21D4C5}"/>
              </a:ext>
            </a:extLst>
          </p:cNvPr>
          <p:cNvSpPr>
            <a:spLocks noGrp="1"/>
          </p:cNvSpPr>
          <p:nvPr>
            <p:ph type="subTitle" idx="1"/>
          </p:nvPr>
        </p:nvSpPr>
        <p:spPr/>
        <p:txBody>
          <a:bodyPr>
            <a:normAutofit/>
          </a:bodyPr>
          <a:lstStyle/>
          <a:p>
            <a:r>
              <a:rPr lang="en-US" sz="3000"/>
              <a:t>Session 1 – Zoom Days</a:t>
            </a:r>
          </a:p>
        </p:txBody>
      </p:sp>
      <p:pic>
        <p:nvPicPr>
          <p:cNvPr id="3" name="Picture 2" descr="Human Development Institute">
            <a:extLst>
              <a:ext uri="{FF2B5EF4-FFF2-40B4-BE49-F238E27FC236}">
                <a16:creationId xmlns:a16="http://schemas.microsoft.com/office/drawing/2014/main" id="{AF48DCD0-9361-D16D-D910-B279329F11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44867" y="5557421"/>
            <a:ext cx="3388685" cy="688700"/>
          </a:xfrm>
          <a:prstGeom prst="rect">
            <a:avLst/>
          </a:prstGeom>
        </p:spPr>
      </p:pic>
    </p:spTree>
    <p:extLst>
      <p:ext uri="{BB962C8B-B14F-4D97-AF65-F5344CB8AC3E}">
        <p14:creationId xmlns:p14="http://schemas.microsoft.com/office/powerpoint/2010/main" val="226580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p:cNvSpPr>
            <a:spLocks noGrp="1" noChangeArrowheads="1"/>
          </p:cNvSpPr>
          <p:nvPr>
            <p:ph type="title"/>
          </p:nvPr>
        </p:nvSpPr>
        <p:spPr>
          <a:ln/>
        </p:spPr>
        <p:txBody>
          <a:bodyPr/>
          <a:lstStyle/>
          <a:p>
            <a:r>
              <a:rPr lang="en-US">
                <a:effectLst/>
              </a:rPr>
              <a:t>Seeking Competence</a:t>
            </a:r>
          </a:p>
        </p:txBody>
      </p:sp>
      <p:sp>
        <p:nvSpPr>
          <p:cNvPr id="64514" name="Rectangle 2"/>
          <p:cNvSpPr>
            <a:spLocks noGrp="1" noChangeArrowheads="1"/>
          </p:cNvSpPr>
          <p:nvPr>
            <p:ph idx="1"/>
          </p:nvPr>
        </p:nvSpPr>
        <p:spPr>
          <a:xfrm>
            <a:off x="295275" y="1719266"/>
            <a:ext cx="8153400" cy="4905602"/>
          </a:xfrm>
          <a:ln/>
        </p:spPr>
        <p:txBody>
          <a:bodyPr>
            <a:noAutofit/>
          </a:bodyPr>
          <a:lstStyle/>
          <a:p>
            <a:pPr marL="0" indent="0">
              <a:lnSpc>
                <a:spcPct val="108000"/>
              </a:lnSpc>
              <a:buNone/>
            </a:pPr>
            <a:r>
              <a:rPr lang="en-US" sz="2400" i="1">
                <a:effectLst/>
              </a:rPr>
              <a:t>What brings out the competence in this person?</a:t>
            </a:r>
            <a:r>
              <a:rPr lang="en-US" sz="2400">
                <a:effectLst/>
              </a:rPr>
              <a:t> What context brings out the intelligence…the gentleness…the adaptive behavior…the work skill…the good housekeeper…the conscientiousness—what context in the way of places, what context in the way of people, what context in the way of task activity, what context in the way of things to look forward to, what context in the way of role expectations? </a:t>
            </a:r>
            <a:r>
              <a:rPr lang="en-US" sz="2400" i="1">
                <a:effectLst/>
              </a:rPr>
              <a:t>And, having discerned what brings out the best in this person, our task in service goes on to asking the question, how can we do more of that?</a:t>
            </a:r>
          </a:p>
        </p:txBody>
      </p:sp>
      <p:sp>
        <p:nvSpPr>
          <p:cNvPr id="64515" name="Rectangle 3"/>
          <p:cNvSpPr>
            <a:spLocks/>
          </p:cNvSpPr>
          <p:nvPr/>
        </p:nvSpPr>
        <p:spPr bwMode="auto">
          <a:xfrm>
            <a:off x="295275" y="5801839"/>
            <a:ext cx="7089577" cy="1056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algn="l">
              <a:lnSpc>
                <a:spcPct val="100000"/>
              </a:lnSpc>
              <a:spcBef>
                <a:spcPct val="0"/>
              </a:spcBef>
            </a:pPr>
            <a:r>
              <a:rPr lang="en-US">
                <a:latin typeface="Tahoma" panose="020B0604030504040204" pitchFamily="34" charset="0"/>
                <a:ea typeface="Tahoma" panose="020B0604030504040204" pitchFamily="34" charset="0"/>
                <a:cs typeface="Tahoma" panose="020B0604030504040204" pitchFamily="34" charset="0"/>
                <a:sym typeface="Palatino" charset="0"/>
              </a:rPr>
              <a:t>from Jake Yates reflections about Marc Gold, </a:t>
            </a:r>
            <a:r>
              <a:rPr lang="ja-JP" altLang="en-US">
                <a:latin typeface="Tahoma" panose="020B0604030504040204" pitchFamily="34" charset="0"/>
                <a:ea typeface="ＭＳ Ｐゴシック" charset="0"/>
                <a:cs typeface="Tahoma" panose="020B0604030504040204" pitchFamily="34" charset="0"/>
                <a:sym typeface="Palatino" charset="0"/>
              </a:rPr>
              <a:t>“</a:t>
            </a:r>
            <a:r>
              <a:rPr lang="en-US">
                <a:latin typeface="Tahoma" panose="020B0604030504040204" pitchFamily="34" charset="0"/>
                <a:ea typeface="Tahoma" panose="020B0604030504040204" pitchFamily="34" charset="0"/>
                <a:cs typeface="Tahoma" panose="020B0604030504040204" pitchFamily="34" charset="0"/>
                <a:sym typeface="Palatino" charset="0"/>
              </a:rPr>
              <a:t>On-the-road update,"  July 1992, Jack </a:t>
            </a:r>
            <a:r>
              <a:rPr lang="en-US" err="1">
                <a:latin typeface="Tahoma" panose="020B0604030504040204" pitchFamily="34" charset="0"/>
                <a:ea typeface="Tahoma" panose="020B0604030504040204" pitchFamily="34" charset="0"/>
                <a:cs typeface="Tahoma" panose="020B0604030504040204" pitchFamily="34" charset="0"/>
                <a:sym typeface="Palatino" charset="0"/>
              </a:rPr>
              <a:t>Pealer's</a:t>
            </a:r>
            <a:r>
              <a:rPr lang="en-US">
                <a:latin typeface="Tahoma" panose="020B0604030504040204" pitchFamily="34" charset="0"/>
                <a:ea typeface="Tahoma" panose="020B0604030504040204" pitchFamily="34" charset="0"/>
                <a:cs typeface="Tahoma" panose="020B0604030504040204" pitchFamily="34" charset="0"/>
                <a:sym typeface="Palatino" charset="0"/>
              </a:rPr>
              <a:t> "Safeguards Letter"</a:t>
            </a:r>
          </a:p>
        </p:txBody>
      </p:sp>
    </p:spTree>
    <p:extLst>
      <p:ext uri="{BB962C8B-B14F-4D97-AF65-F5344CB8AC3E}">
        <p14:creationId xmlns:p14="http://schemas.microsoft.com/office/powerpoint/2010/main" val="402581469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ormAutofit/>
          </a:bodyPr>
          <a:lstStyle/>
          <a:p>
            <a:pPr eaLnBrk="1" hangingPunct="1"/>
            <a:r>
              <a:rPr lang="en-US">
                <a:effectLst/>
                <a:ea typeface="MS PGothic" charset="0"/>
              </a:rPr>
              <a:t>Randy’</a:t>
            </a:r>
            <a:r>
              <a:rPr lang="en-US" altLang="ja-JP">
                <a:effectLst/>
                <a:ea typeface="MS PGothic" charset="0"/>
              </a:rPr>
              <a:t>s job after PCJS/Career Profile</a:t>
            </a:r>
            <a:endParaRPr lang="en-US">
              <a:effectLst/>
              <a:ea typeface="MS PGothic" charset="0"/>
            </a:endParaRPr>
          </a:p>
        </p:txBody>
      </p:sp>
      <p:sp>
        <p:nvSpPr>
          <p:cNvPr id="52227" name="Rectangle 3"/>
          <p:cNvSpPr>
            <a:spLocks noGrp="1" noChangeArrowheads="1"/>
          </p:cNvSpPr>
          <p:nvPr>
            <p:ph idx="1"/>
          </p:nvPr>
        </p:nvSpPr>
        <p:spPr>
          <a:xfrm>
            <a:off x="247650" y="1673456"/>
            <a:ext cx="8267700" cy="5008334"/>
          </a:xfrm>
        </p:spPr>
        <p:txBody>
          <a:bodyPr>
            <a:normAutofit fontScale="47500" lnSpcReduction="20000"/>
          </a:bodyPr>
          <a:lstStyle/>
          <a:p>
            <a:pPr eaLnBrk="1" hangingPunct="1">
              <a:spcAft>
                <a:spcPts val="1200"/>
              </a:spcAft>
            </a:pPr>
            <a:r>
              <a:rPr lang="en-US" sz="4500" dirty="0">
                <a:effectLst/>
                <a:ea typeface="MS PGothic" charset="0"/>
              </a:rPr>
              <a:t>Working in a factory taking things apart</a:t>
            </a:r>
          </a:p>
          <a:p>
            <a:pPr lvl="1" eaLnBrk="1" hangingPunct="1">
              <a:spcAft>
                <a:spcPts val="1200"/>
              </a:spcAft>
            </a:pPr>
            <a:r>
              <a:rPr lang="en-US" sz="4500" dirty="0">
                <a:effectLst/>
                <a:ea typeface="MS PGothic" charset="0"/>
              </a:rPr>
              <a:t>Disassembly skills</a:t>
            </a:r>
          </a:p>
          <a:p>
            <a:pPr eaLnBrk="1" hangingPunct="1">
              <a:spcAft>
                <a:spcPts val="1200"/>
              </a:spcAft>
            </a:pPr>
            <a:r>
              <a:rPr lang="en-US" sz="4500" dirty="0">
                <a:effectLst/>
                <a:ea typeface="MS PGothic" charset="0"/>
              </a:rPr>
              <a:t>Put in boxes marked by set of numbers</a:t>
            </a:r>
          </a:p>
          <a:p>
            <a:pPr lvl="1" eaLnBrk="1" hangingPunct="1">
              <a:spcAft>
                <a:spcPts val="1200"/>
              </a:spcAft>
            </a:pPr>
            <a:r>
              <a:rPr lang="en-US" sz="4500" dirty="0">
                <a:effectLst/>
                <a:ea typeface="MS PGothic" charset="0"/>
              </a:rPr>
              <a:t>Memorization of long numbers</a:t>
            </a:r>
          </a:p>
          <a:p>
            <a:pPr eaLnBrk="1" hangingPunct="1">
              <a:spcAft>
                <a:spcPts val="1200"/>
              </a:spcAft>
            </a:pPr>
            <a:r>
              <a:rPr lang="en-US" sz="4500" dirty="0">
                <a:effectLst/>
                <a:ea typeface="MS PGothic" charset="0"/>
              </a:rPr>
              <a:t>Works full-time with benefits</a:t>
            </a:r>
          </a:p>
          <a:p>
            <a:pPr lvl="1" eaLnBrk="1" hangingPunct="1">
              <a:spcAft>
                <a:spcPts val="1200"/>
              </a:spcAft>
            </a:pPr>
            <a:r>
              <a:rPr lang="en-US" sz="4500" dirty="0">
                <a:effectLst/>
                <a:ea typeface="MS PGothic" charset="0"/>
              </a:rPr>
              <a:t>Regular schedule, well compensated</a:t>
            </a:r>
          </a:p>
          <a:p>
            <a:pPr eaLnBrk="1" hangingPunct="1">
              <a:spcAft>
                <a:spcPts val="1200"/>
              </a:spcAft>
            </a:pPr>
            <a:r>
              <a:rPr lang="en-US" sz="4500" dirty="0">
                <a:effectLst/>
                <a:ea typeface="MS PGothic" charset="0"/>
              </a:rPr>
              <a:t>Works with 2-3 other men in his work area</a:t>
            </a:r>
          </a:p>
          <a:p>
            <a:pPr lvl="1" eaLnBrk="1" hangingPunct="1">
              <a:spcAft>
                <a:spcPts val="1200"/>
              </a:spcAft>
            </a:pPr>
            <a:r>
              <a:rPr lang="en-US" sz="4500" dirty="0">
                <a:effectLst/>
                <a:ea typeface="MS PGothic" charset="0"/>
              </a:rPr>
              <a:t>Mature co-workers, not a lot of interaction with unknown others; natural supports</a:t>
            </a:r>
          </a:p>
          <a:p>
            <a:pPr eaLnBrk="1" hangingPunct="1">
              <a:spcAft>
                <a:spcPts val="1200"/>
              </a:spcAft>
            </a:pPr>
            <a:r>
              <a:rPr lang="en-US" sz="4500" dirty="0">
                <a:effectLst/>
                <a:ea typeface="MS PGothic" charset="0"/>
              </a:rPr>
              <a:t>Takes vacations</a:t>
            </a:r>
          </a:p>
          <a:p>
            <a:pPr eaLnBrk="1" hangingPunct="1">
              <a:spcAft>
                <a:spcPts val="1200"/>
              </a:spcAft>
            </a:pPr>
            <a:r>
              <a:rPr lang="en-US" sz="4500" dirty="0">
                <a:effectLst/>
                <a:ea typeface="MS PGothic" charset="0"/>
              </a:rPr>
              <a:t>No violent behavior</a:t>
            </a:r>
          </a:p>
          <a:p>
            <a:pPr eaLnBrk="1" hangingPunct="1"/>
            <a:endParaRPr lang="en-US" sz="2800" dirty="0">
              <a:effectLst/>
              <a:ea typeface="MS PGothic" charset="0"/>
            </a:endParaRPr>
          </a:p>
        </p:txBody>
      </p:sp>
    </p:spTree>
    <p:extLst>
      <p:ext uri="{BB962C8B-B14F-4D97-AF65-F5344CB8AC3E}">
        <p14:creationId xmlns:p14="http://schemas.microsoft.com/office/powerpoint/2010/main" val="17890232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149FBD-7210-20FF-8C04-F4DF01D9372C}"/>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The Big Question</a:t>
            </a:r>
          </a:p>
        </p:txBody>
      </p:sp>
      <p:sp>
        <p:nvSpPr>
          <p:cNvPr id="53250" name="Content Placeholder 2"/>
          <p:cNvSpPr>
            <a:spLocks noGrp="1"/>
          </p:cNvSpPr>
          <p:nvPr>
            <p:ph idx="1"/>
          </p:nvPr>
        </p:nvSpPr>
        <p:spPr/>
        <p:txBody>
          <a:bodyPr/>
          <a:lstStyle/>
          <a:p>
            <a:pPr>
              <a:buFont typeface="Wingdings" charset="0"/>
              <a:buNone/>
            </a:pPr>
            <a:r>
              <a:rPr lang="en-US" sz="4000" b="1">
                <a:solidFill>
                  <a:schemeClr val="accent2"/>
                </a:solidFill>
                <a:effectLst/>
              </a:rPr>
              <a:t>The Big Question</a:t>
            </a:r>
            <a:r>
              <a:rPr lang="en-US" sz="4000">
                <a:solidFill>
                  <a:schemeClr val="accent2"/>
                </a:solidFill>
                <a:effectLst/>
              </a:rPr>
              <a:t>?</a:t>
            </a:r>
          </a:p>
          <a:p>
            <a:pPr>
              <a:buFont typeface="Wingdings" charset="0"/>
              <a:buNone/>
            </a:pPr>
            <a:endParaRPr lang="en-US">
              <a:effectLst/>
              <a:latin typeface="Times New Roman" charset="0"/>
              <a:ea typeface="MS PGothic" charset="0"/>
            </a:endParaRPr>
          </a:p>
          <a:p>
            <a:pPr>
              <a:buFont typeface="Wingdings" charset="0"/>
              <a:buNone/>
            </a:pPr>
            <a:r>
              <a:rPr lang="en-US" sz="2600">
                <a:effectLst/>
                <a:ea typeface="MS PGothic" charset="0"/>
              </a:rPr>
              <a:t>Would Randy have come up with this job without this process?</a:t>
            </a:r>
          </a:p>
          <a:p>
            <a:pPr>
              <a:buFont typeface="Wingdings" charset="0"/>
              <a:buNone/>
            </a:pPr>
            <a:endParaRPr lang="en-US">
              <a:effectLst/>
              <a:latin typeface="Times New Roman" charset="0"/>
              <a:ea typeface="MS PGothic" charset="0"/>
            </a:endParaRPr>
          </a:p>
        </p:txBody>
      </p:sp>
    </p:spTree>
    <p:extLst>
      <p:ext uri="{BB962C8B-B14F-4D97-AF65-F5344CB8AC3E}">
        <p14:creationId xmlns:p14="http://schemas.microsoft.com/office/powerpoint/2010/main" val="5612148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69055"/>
            <a:ext cx="7886700" cy="1325563"/>
          </a:xfrm>
        </p:spPr>
        <p:txBody>
          <a:bodyPr>
            <a:normAutofit/>
          </a:bodyPr>
          <a:lstStyle/>
          <a:p>
            <a:pPr algn="ctr" eaLnBrk="1" hangingPunct="1"/>
            <a:r>
              <a:rPr lang="en-US">
                <a:effectLst/>
                <a:ea typeface="MS PGothic" charset="0"/>
              </a:rPr>
              <a:t>Compare the jobs</a:t>
            </a:r>
          </a:p>
        </p:txBody>
      </p:sp>
      <p:pic>
        <p:nvPicPr>
          <p:cNvPr id="54277" name="Picture 5" descr="A food lion grocery store parking lot.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033" y="1408114"/>
            <a:ext cx="2524125"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idx="1"/>
          </p:nvPr>
        </p:nvSpPr>
        <p:spPr>
          <a:xfrm>
            <a:off x="206068" y="2875261"/>
            <a:ext cx="4114801" cy="4351338"/>
          </a:xfrm>
        </p:spPr>
        <p:txBody>
          <a:bodyPr>
            <a:normAutofit/>
          </a:bodyPr>
          <a:lstStyle/>
          <a:p>
            <a:pPr eaLnBrk="1" hangingPunct="1">
              <a:lnSpc>
                <a:spcPct val="90000"/>
              </a:lnSpc>
              <a:spcAft>
                <a:spcPts val="1200"/>
              </a:spcAft>
              <a:buFont typeface="Wingdings" panose="05000000000000000000" pitchFamily="2" charset="2"/>
              <a:buChar char="ü"/>
            </a:pPr>
            <a:r>
              <a:rPr lang="en-US" sz="2400">
                <a:effectLst/>
                <a:ea typeface="MS PGothic" charset="0"/>
              </a:rPr>
              <a:t>Worked only when on the schedule - no consistency</a:t>
            </a:r>
          </a:p>
          <a:p>
            <a:pPr eaLnBrk="1" hangingPunct="1">
              <a:lnSpc>
                <a:spcPct val="90000"/>
              </a:lnSpc>
              <a:spcAft>
                <a:spcPts val="1200"/>
              </a:spcAft>
              <a:buFont typeface="Wingdings" panose="05000000000000000000" pitchFamily="2" charset="2"/>
              <a:buChar char="ü"/>
            </a:pPr>
            <a:r>
              <a:rPr lang="en-US" sz="2400">
                <a:effectLst/>
                <a:ea typeface="MS PGothic" charset="0"/>
              </a:rPr>
              <a:t>Groceries needed to be bagged at a fast pace; other tasks when asked; no routine</a:t>
            </a:r>
          </a:p>
          <a:p>
            <a:pPr eaLnBrk="1" hangingPunct="1">
              <a:lnSpc>
                <a:spcPct val="90000"/>
              </a:lnSpc>
              <a:spcAft>
                <a:spcPts val="1200"/>
              </a:spcAft>
              <a:buFont typeface="Wingdings" panose="05000000000000000000" pitchFamily="2" charset="2"/>
              <a:buChar char="ü"/>
            </a:pPr>
            <a:r>
              <a:rPr lang="en-US" sz="2400">
                <a:effectLst/>
                <a:ea typeface="MS PGothic" charset="0"/>
              </a:rPr>
              <a:t>Lots of people interaction – public &amp; high turnover of co-workers</a:t>
            </a:r>
          </a:p>
          <a:p>
            <a:pPr eaLnBrk="1" hangingPunct="1">
              <a:lnSpc>
                <a:spcPct val="90000"/>
              </a:lnSpc>
              <a:spcAft>
                <a:spcPts val="1200"/>
              </a:spcAft>
              <a:buFont typeface="Wingdings" panose="05000000000000000000" pitchFamily="2" charset="2"/>
              <a:buChar char="ü"/>
            </a:pPr>
            <a:r>
              <a:rPr lang="en-US" sz="2400">
                <a:effectLst/>
                <a:ea typeface="MS PGothic" charset="0"/>
              </a:rPr>
              <a:t>Needed a lot of support</a:t>
            </a:r>
          </a:p>
        </p:txBody>
      </p:sp>
      <p:pic>
        <p:nvPicPr>
          <p:cNvPr id="54278" name="Picture 6" descr="A Panasonic factory building. "/>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8179" y="1446214"/>
            <a:ext cx="4198938"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Rectangle 4"/>
          <p:cNvSpPr>
            <a:spLocks noGrp="1" noChangeArrowheads="1"/>
          </p:cNvSpPr>
          <p:nvPr>
            <p:ph sz="half" idx="4294967295"/>
          </p:nvPr>
        </p:nvSpPr>
        <p:spPr>
          <a:xfrm>
            <a:off x="4658179" y="2968625"/>
            <a:ext cx="4419600" cy="3429000"/>
          </a:xfrm>
        </p:spPr>
        <p:txBody>
          <a:bodyPr>
            <a:normAutofit lnSpcReduction="10000"/>
          </a:bodyPr>
          <a:lstStyle/>
          <a:p>
            <a:pPr eaLnBrk="1" hangingPunct="1">
              <a:spcAft>
                <a:spcPts val="600"/>
              </a:spcAft>
              <a:buFont typeface="Wingdings" panose="05000000000000000000" pitchFamily="2" charset="2"/>
              <a:buChar char="ü"/>
            </a:pPr>
            <a:r>
              <a:rPr lang="en-US" sz="2400">
                <a:effectLst/>
                <a:ea typeface="MS PGothic" charset="0"/>
              </a:rPr>
              <a:t>Worked everyday, set routine regarding tasks &amp; schedule</a:t>
            </a:r>
          </a:p>
          <a:p>
            <a:pPr eaLnBrk="1" hangingPunct="1">
              <a:spcAft>
                <a:spcPts val="600"/>
              </a:spcAft>
              <a:buFont typeface="Wingdings" panose="05000000000000000000" pitchFamily="2" charset="2"/>
              <a:buChar char="ü"/>
            </a:pPr>
            <a:r>
              <a:rPr lang="en-US" sz="2400">
                <a:effectLst/>
                <a:ea typeface="MS PGothic" charset="0"/>
              </a:rPr>
              <a:t>Responsible for tasks which utilized his competencies</a:t>
            </a:r>
          </a:p>
          <a:p>
            <a:pPr eaLnBrk="1" hangingPunct="1">
              <a:spcAft>
                <a:spcPts val="600"/>
              </a:spcAft>
              <a:buFont typeface="Wingdings" panose="05000000000000000000" pitchFamily="2" charset="2"/>
              <a:buChar char="ü"/>
            </a:pPr>
            <a:r>
              <a:rPr lang="en-US" sz="2400">
                <a:effectLst/>
                <a:ea typeface="MS PGothic" charset="0"/>
              </a:rPr>
              <a:t>Quality was important</a:t>
            </a:r>
          </a:p>
          <a:p>
            <a:pPr eaLnBrk="1" hangingPunct="1">
              <a:spcAft>
                <a:spcPts val="600"/>
              </a:spcAft>
              <a:buFont typeface="Wingdings" panose="05000000000000000000" pitchFamily="2" charset="2"/>
              <a:buChar char="ü"/>
            </a:pPr>
            <a:r>
              <a:rPr lang="en-US" sz="2400">
                <a:effectLst/>
                <a:ea typeface="MS PGothic" charset="0"/>
              </a:rPr>
              <a:t>Same people every day who knew him</a:t>
            </a:r>
          </a:p>
          <a:p>
            <a:pPr eaLnBrk="1" hangingPunct="1">
              <a:spcAft>
                <a:spcPts val="600"/>
              </a:spcAft>
              <a:buFont typeface="Wingdings" panose="05000000000000000000" pitchFamily="2" charset="2"/>
              <a:buChar char="ü"/>
            </a:pPr>
            <a:r>
              <a:rPr lang="en-US" sz="2400">
                <a:effectLst/>
                <a:ea typeface="MS PGothic" charset="0"/>
              </a:rPr>
              <a:t>Reduced support</a:t>
            </a:r>
          </a:p>
          <a:p>
            <a:pPr eaLnBrk="1" hangingPunct="1"/>
            <a:endParaRPr lang="en-US" sz="2600">
              <a:effectLst/>
              <a:ea typeface="MS PGothic" charset="0"/>
            </a:endParaRPr>
          </a:p>
        </p:txBody>
      </p:sp>
      <p:pic>
        <p:nvPicPr>
          <p:cNvPr id="3" name="Picture 2">
            <a:extLst>
              <a:ext uri="{FF2B5EF4-FFF2-40B4-BE49-F238E27FC236}">
                <a16:creationId xmlns:a16="http://schemas.microsoft.com/office/drawing/2014/main" id="{270A490B-8A24-43F1-8C54-83E67888ED8E}"/>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70985" y="1467058"/>
            <a:ext cx="749884" cy="1278028"/>
          </a:xfrm>
          <a:prstGeom prst="rect">
            <a:avLst/>
          </a:prstGeom>
          <a:ln>
            <a:noFill/>
          </a:ln>
        </p:spPr>
      </p:pic>
    </p:spTree>
    <p:extLst>
      <p:ext uri="{BB962C8B-B14F-4D97-AF65-F5344CB8AC3E}">
        <p14:creationId xmlns:p14="http://schemas.microsoft.com/office/powerpoint/2010/main" val="150406019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rmAutofit/>
          </a:bodyPr>
          <a:lstStyle/>
          <a:p>
            <a:pPr eaLnBrk="1" hangingPunct="1"/>
            <a:r>
              <a:rPr lang="en-US">
                <a:effectLst/>
              </a:rPr>
              <a:t>Writing Product</a:t>
            </a:r>
          </a:p>
        </p:txBody>
      </p:sp>
      <p:graphicFrame>
        <p:nvGraphicFramePr>
          <p:cNvPr id="5125" name="Content Placeholder 2" descr="Meaningful, Respectful, Descriptive, Useful, Plan to share with the job seeker and family/guardian.">
            <a:extLst>
              <a:ext uri="{FF2B5EF4-FFF2-40B4-BE49-F238E27FC236}">
                <a16:creationId xmlns:a16="http://schemas.microsoft.com/office/drawing/2014/main" id="{E714B044-F2AF-4EE7-8558-05C6C7474B70}"/>
              </a:ext>
            </a:extLst>
          </p:cNvPr>
          <p:cNvGraphicFramePr>
            <a:graphicFrameLocks noGrp="1"/>
          </p:cNvGraphicFramePr>
          <p:nvPr>
            <p:ph idx="1"/>
            <p:extLst>
              <p:ext uri="{D42A27DB-BD31-4B8C-83A1-F6EECF244321}">
                <p14:modId xmlns:p14="http://schemas.microsoft.com/office/powerpoint/2010/main" val="1588351622"/>
              </p:ext>
            </p:extLst>
          </p:nvPr>
        </p:nvGraphicFramePr>
        <p:xfrm>
          <a:off x="0" y="1104900"/>
          <a:ext cx="9144000"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a:extLst>
              <a:ext uri="{FF2B5EF4-FFF2-40B4-BE49-F238E27FC236}">
                <a16:creationId xmlns:a16="http://schemas.microsoft.com/office/drawing/2014/main" id="{690D25D0-94F8-BF77-EFD1-3EF0698176D1}"/>
              </a:ext>
              <a:ext uri="{C183D7F6-B498-43B3-948B-1728B52AA6E4}">
                <adec:decorative xmlns:adec="http://schemas.microsoft.com/office/drawing/2017/decorative" val="1"/>
              </a:ext>
            </a:extLst>
          </p:cNvPr>
          <p:cNvSpPr txBox="1"/>
          <p:nvPr/>
        </p:nvSpPr>
        <p:spPr>
          <a:xfrm rot="3212725">
            <a:off x="4836469" y="5476873"/>
            <a:ext cx="2057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Descriptive</a:t>
            </a:r>
          </a:p>
        </p:txBody>
      </p:sp>
      <p:sp>
        <p:nvSpPr>
          <p:cNvPr id="3" name="TextBox 2">
            <a:extLst>
              <a:ext uri="{FF2B5EF4-FFF2-40B4-BE49-F238E27FC236}">
                <a16:creationId xmlns:a16="http://schemas.microsoft.com/office/drawing/2014/main" id="{FE5E79BC-07A2-2E8F-44E3-00F903713765}"/>
              </a:ext>
              <a:ext uri="{C183D7F6-B498-43B3-948B-1728B52AA6E4}">
                <adec:decorative xmlns:adec="http://schemas.microsoft.com/office/drawing/2017/decorative" val="1"/>
              </a:ext>
            </a:extLst>
          </p:cNvPr>
          <p:cNvSpPr txBox="1"/>
          <p:nvPr/>
        </p:nvSpPr>
        <p:spPr>
          <a:xfrm>
            <a:off x="3543299" y="1584038"/>
            <a:ext cx="2057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Meaningful</a:t>
            </a:r>
          </a:p>
        </p:txBody>
      </p:sp>
      <p:sp>
        <p:nvSpPr>
          <p:cNvPr id="4" name="TextBox 3">
            <a:extLst>
              <a:ext uri="{FF2B5EF4-FFF2-40B4-BE49-F238E27FC236}">
                <a16:creationId xmlns:a16="http://schemas.microsoft.com/office/drawing/2014/main" id="{10DA5205-BA9D-98E6-24AC-3EF6329B68CC}"/>
              </a:ext>
              <a:ext uri="{C183D7F6-B498-43B3-948B-1728B52AA6E4}">
                <adec:decorative xmlns:adec="http://schemas.microsoft.com/office/drawing/2017/decorative" val="1"/>
              </a:ext>
            </a:extLst>
          </p:cNvPr>
          <p:cNvSpPr txBox="1"/>
          <p:nvPr/>
        </p:nvSpPr>
        <p:spPr>
          <a:xfrm rot="18230181">
            <a:off x="2239795" y="5509301"/>
            <a:ext cx="20574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Useful</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Grp="1" noChangeArrowheads="1"/>
          </p:cNvSpPr>
          <p:nvPr>
            <p:ph type="title" idx="4294967295"/>
          </p:nvPr>
        </p:nvSpPr>
        <p:spPr bwMode="auto">
          <a:xfrm>
            <a:off x="520246" y="547688"/>
            <a:ext cx="6096000" cy="579438"/>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defRPr>
                <a:solidFill>
                  <a:schemeClr val="tx1"/>
                </a:solidFill>
                <a:latin typeface="Verdana" charset="0"/>
                <a:ea typeface="ＭＳ Ｐゴシック" charset="0"/>
              </a:defRPr>
            </a:lvl1pPr>
            <a:lvl2pPr marL="742950" indent="-285750">
              <a:defRPr>
                <a:solidFill>
                  <a:schemeClr val="tx1"/>
                </a:solidFill>
                <a:latin typeface="Verdana" charset="0"/>
                <a:ea typeface="ＭＳ Ｐゴシック" charset="0"/>
              </a:defRPr>
            </a:lvl2pPr>
            <a:lvl3pPr marL="1143000" indent="-228600">
              <a:defRPr>
                <a:solidFill>
                  <a:schemeClr val="tx1"/>
                </a:solidFill>
                <a:latin typeface="Verdana" charset="0"/>
                <a:ea typeface="ＭＳ Ｐゴシック" charset="0"/>
              </a:defRPr>
            </a:lvl3pPr>
            <a:lvl4pPr marL="1600200" indent="-228600">
              <a:defRPr>
                <a:solidFill>
                  <a:schemeClr val="tx1"/>
                </a:solidFill>
                <a:latin typeface="Verdana" charset="0"/>
                <a:ea typeface="ＭＳ Ｐゴシック" charset="0"/>
              </a:defRPr>
            </a:lvl4pPr>
            <a:lvl5pPr marL="2057400" indent="-228600">
              <a:defRPr>
                <a:solidFill>
                  <a:schemeClr val="tx1"/>
                </a:solidFill>
                <a:latin typeface="Verdana" charset="0"/>
                <a:ea typeface="ＭＳ Ｐゴシック" charset="0"/>
              </a:defRPr>
            </a:lvl5pPr>
            <a:lvl6pPr marL="2514600" indent="-228600" eaLnBrk="0" fontAlgn="base" hangingPunct="0">
              <a:spcBef>
                <a:spcPct val="0"/>
              </a:spcBef>
              <a:spcAft>
                <a:spcPct val="0"/>
              </a:spcAft>
              <a:defRPr>
                <a:solidFill>
                  <a:schemeClr val="tx1"/>
                </a:solidFill>
                <a:latin typeface="Verdana" charset="0"/>
                <a:ea typeface="ＭＳ Ｐゴシック" charset="0"/>
              </a:defRPr>
            </a:lvl6pPr>
            <a:lvl7pPr marL="2971800" indent="-228600" eaLnBrk="0" fontAlgn="base" hangingPunct="0">
              <a:spcBef>
                <a:spcPct val="0"/>
              </a:spcBef>
              <a:spcAft>
                <a:spcPct val="0"/>
              </a:spcAft>
              <a:defRPr>
                <a:solidFill>
                  <a:schemeClr val="tx1"/>
                </a:solidFill>
                <a:latin typeface="Verdana" charset="0"/>
                <a:ea typeface="ＭＳ Ｐゴシック" charset="0"/>
              </a:defRPr>
            </a:lvl7pPr>
            <a:lvl8pPr marL="3429000" indent="-228600" eaLnBrk="0" fontAlgn="base" hangingPunct="0">
              <a:spcBef>
                <a:spcPct val="0"/>
              </a:spcBef>
              <a:spcAft>
                <a:spcPct val="0"/>
              </a:spcAft>
              <a:defRPr>
                <a:solidFill>
                  <a:schemeClr val="tx1"/>
                </a:solidFill>
                <a:latin typeface="Verdana" charset="0"/>
                <a:ea typeface="ＭＳ Ｐゴシック" charset="0"/>
              </a:defRPr>
            </a:lvl8pPr>
            <a:lvl9pPr marL="3886200" indent="-228600" eaLnBrk="0" fontAlgn="base" hangingPunct="0">
              <a:spcBef>
                <a:spcPct val="0"/>
              </a:spcBef>
              <a:spcAft>
                <a:spcPct val="0"/>
              </a:spcAft>
              <a:defRPr>
                <a:solidFill>
                  <a:schemeClr val="tx1"/>
                </a:solidFill>
                <a:latin typeface="Verdana" charset="0"/>
                <a:ea typeface="ＭＳ Ｐゴシック" charset="0"/>
              </a:defRPr>
            </a:lvl9pPr>
          </a:lstStyle>
          <a:p>
            <a:pPr marL="0" marR="0" lvl="0" indent="0" algn="l" defTabSz="457200" rtl="0" eaLnBrk="1" fontAlgn="auto" latinLnBrk="0" hangingPunct="1">
              <a:lnSpc>
                <a:spcPct val="100000"/>
              </a:lnSpc>
              <a:spcBef>
                <a:spcPct val="50000"/>
              </a:spcBef>
              <a:spcAft>
                <a:spcPts val="0"/>
              </a:spcAft>
              <a:buClrTx/>
              <a:buSzTx/>
              <a:buFontTx/>
              <a:buNone/>
              <a:tabLst/>
              <a:defRPr/>
            </a:pPr>
            <a:r>
              <a:rPr kumimoji="0" lang="en-US" sz="3200" b="0" i="0" u="none" strike="noStrike" kern="1200" cap="none" spc="0" normalizeH="0" baseline="0" noProof="0">
                <a:ln>
                  <a:noFill/>
                </a:ln>
                <a:solidFill>
                  <a:schemeClr val="tx1"/>
                </a:solidFill>
                <a:effectLst/>
                <a:uLnTx/>
                <a:uFillTx/>
                <a:latin typeface="Verdana" charset="0"/>
                <a:ea typeface="ＭＳ Ｐゴシック" charset="0"/>
                <a:cs typeface="+mn-cs"/>
              </a:rPr>
              <a:t>Writing Process</a:t>
            </a:r>
          </a:p>
        </p:txBody>
      </p:sp>
      <p:sp>
        <p:nvSpPr>
          <p:cNvPr id="6146" name="Rectangle 2"/>
          <p:cNvSpPr>
            <a:spLocks noGrp="1" noChangeArrowheads="1"/>
          </p:cNvSpPr>
          <p:nvPr>
            <p:ph idx="1"/>
          </p:nvPr>
        </p:nvSpPr>
        <p:spPr/>
        <p:txBody>
          <a:bodyPr/>
          <a:lstStyle/>
          <a:p>
            <a:pPr eaLnBrk="1" hangingPunct="1">
              <a:spcAft>
                <a:spcPts val="600"/>
              </a:spcAft>
            </a:pPr>
            <a:r>
              <a:rPr lang="en-US">
                <a:effectLst/>
              </a:rPr>
              <a:t>Have a good note taking/memory stimulating strategy.</a:t>
            </a:r>
          </a:p>
          <a:p>
            <a:pPr eaLnBrk="1" hangingPunct="1">
              <a:spcAft>
                <a:spcPts val="600"/>
              </a:spcAft>
            </a:pPr>
            <a:r>
              <a:rPr lang="en-US">
                <a:effectLst/>
              </a:rPr>
              <a:t>Avoid interruptions.</a:t>
            </a:r>
          </a:p>
          <a:p>
            <a:pPr eaLnBrk="1" hangingPunct="1">
              <a:spcAft>
                <a:spcPts val="600"/>
              </a:spcAft>
            </a:pPr>
            <a:r>
              <a:rPr lang="en-US">
                <a:effectLst/>
              </a:rPr>
              <a:t>Say it to someone else.</a:t>
            </a:r>
          </a:p>
          <a:p>
            <a:pPr eaLnBrk="1" hangingPunct="1">
              <a:spcAft>
                <a:spcPts val="600"/>
              </a:spcAft>
            </a:pPr>
            <a:r>
              <a:rPr lang="en-US">
                <a:effectLst/>
              </a:rPr>
              <a:t>Take a walk.</a:t>
            </a:r>
          </a:p>
          <a:p>
            <a:pPr eaLnBrk="1" hangingPunct="1">
              <a:spcAft>
                <a:spcPts val="600"/>
              </a:spcAft>
              <a:buFont typeface="Wingdings" charset="0"/>
              <a:buNone/>
            </a:pPr>
            <a:endParaRPr lang="en-US">
              <a:effectLst/>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effectLst/>
              </a:rPr>
              <a:t>Note Writing</a:t>
            </a:r>
          </a:p>
        </p:txBody>
      </p:sp>
      <p:sp>
        <p:nvSpPr>
          <p:cNvPr id="11267" name="Rectangle 3"/>
          <p:cNvSpPr>
            <a:spLocks noGrp="1" noChangeArrowheads="1"/>
          </p:cNvSpPr>
          <p:nvPr>
            <p:ph idx="1"/>
          </p:nvPr>
        </p:nvSpPr>
        <p:spPr/>
        <p:txBody>
          <a:bodyPr>
            <a:normAutofit/>
          </a:bodyPr>
          <a:lstStyle/>
          <a:p>
            <a:pPr eaLnBrk="1" hangingPunct="1">
              <a:lnSpc>
                <a:spcPct val="90000"/>
              </a:lnSpc>
              <a:buFont typeface="Wingdings" charset="0"/>
              <a:buNone/>
            </a:pPr>
            <a:endParaRPr lang="en-US">
              <a:effectLst/>
            </a:endParaRPr>
          </a:p>
          <a:p>
            <a:pPr eaLnBrk="1" hangingPunct="1">
              <a:lnSpc>
                <a:spcPct val="90000"/>
              </a:lnSpc>
              <a:spcAft>
                <a:spcPts val="600"/>
              </a:spcAft>
            </a:pPr>
            <a:r>
              <a:rPr lang="en-US">
                <a:effectLst/>
              </a:rPr>
              <a:t>Be clear and precise.</a:t>
            </a:r>
          </a:p>
          <a:p>
            <a:pPr eaLnBrk="1" hangingPunct="1">
              <a:lnSpc>
                <a:spcPct val="90000"/>
              </a:lnSpc>
              <a:spcAft>
                <a:spcPts val="600"/>
              </a:spcAft>
            </a:pPr>
            <a:r>
              <a:rPr lang="en-US">
                <a:effectLst/>
              </a:rPr>
              <a:t>Describe activities so there is no question as to what occurred.</a:t>
            </a:r>
          </a:p>
          <a:p>
            <a:pPr lvl="1">
              <a:lnSpc>
                <a:spcPct val="90000"/>
              </a:lnSpc>
            </a:pPr>
            <a:r>
              <a:rPr lang="en-US">
                <a:effectLst/>
              </a:rPr>
              <a:t>Unclearly stated behavior/actions can and will be misinterpreted.</a:t>
            </a:r>
          </a:p>
          <a:p>
            <a:pPr eaLnBrk="1" hangingPunct="1">
              <a:lnSpc>
                <a:spcPct val="90000"/>
              </a:lnSpc>
              <a:spcAft>
                <a:spcPts val="600"/>
              </a:spcAft>
            </a:pPr>
            <a:r>
              <a:rPr lang="en-US">
                <a:effectLst/>
              </a:rPr>
              <a:t>Provide enough description to ensure statements are informative. </a:t>
            </a:r>
          </a:p>
          <a:p>
            <a:pPr eaLnBrk="1" hangingPunct="1">
              <a:lnSpc>
                <a:spcPct val="90000"/>
              </a:lnSpc>
              <a:buFont typeface="Wingdings" charset="0"/>
              <a:buNone/>
            </a:pPr>
            <a:endParaRPr lang="en-US">
              <a:effectLst/>
            </a:endParaRPr>
          </a:p>
          <a:p>
            <a:pPr eaLnBrk="1" hangingPunct="1">
              <a:lnSpc>
                <a:spcPct val="90000"/>
              </a:lnSpc>
              <a:buFont typeface="Wingdings" charset="0"/>
              <a:buNone/>
            </a:pPr>
            <a:endParaRPr lang="en-US">
              <a:solidFill>
                <a:schemeClr val="tx2"/>
              </a:solidFill>
              <a:effectLst/>
            </a:endParaRPr>
          </a:p>
          <a:p>
            <a:pPr eaLnBrk="1" hangingPunct="1">
              <a:lnSpc>
                <a:spcPct val="90000"/>
              </a:lnSpc>
              <a:buFont typeface="Wingdings" charset="0"/>
              <a:buNone/>
            </a:pPr>
            <a:endParaRPr lang="en-US">
              <a:effectLst/>
            </a:endParaRPr>
          </a:p>
          <a:p>
            <a:pPr eaLnBrk="1" hangingPunct="1">
              <a:lnSpc>
                <a:spcPct val="90000"/>
              </a:lnSpc>
            </a:pPr>
            <a:endParaRPr lang="en-US">
              <a:effectLst/>
            </a:endParaRPr>
          </a:p>
          <a:p>
            <a:pPr eaLnBrk="1" hangingPunct="1">
              <a:lnSpc>
                <a:spcPct val="90000"/>
              </a:lnSpc>
            </a:pPr>
            <a:endParaRPr lang="en-US">
              <a:effectLst/>
            </a:endParaRPr>
          </a:p>
        </p:txBody>
      </p:sp>
      <p:sp>
        <p:nvSpPr>
          <p:cNvPr id="2" name="Speech Bubble: Oval 1">
            <a:extLst>
              <a:ext uri="{FF2B5EF4-FFF2-40B4-BE49-F238E27FC236}">
                <a16:creationId xmlns:a16="http://schemas.microsoft.com/office/drawing/2014/main" id="{E8D36E8B-1ECC-4C58-81F6-686006AD41D5}"/>
              </a:ext>
              <a:ext uri="{C183D7F6-B498-43B3-948B-1728B52AA6E4}">
                <adec:decorative xmlns:adec="http://schemas.microsoft.com/office/drawing/2017/decorative" val="1"/>
              </a:ext>
            </a:extLst>
          </p:cNvPr>
          <p:cNvSpPr/>
          <p:nvPr/>
        </p:nvSpPr>
        <p:spPr>
          <a:xfrm>
            <a:off x="6298163" y="87920"/>
            <a:ext cx="2464383" cy="1828800"/>
          </a:xfrm>
          <a:prstGeom prst="wedgeEllipseCallou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4B0C5F2-38F8-4649-8CFD-CF678F4E2EC7}"/>
              </a:ext>
            </a:extLst>
          </p:cNvPr>
          <p:cNvSpPr txBox="1"/>
          <p:nvPr/>
        </p:nvSpPr>
        <p:spPr>
          <a:xfrm>
            <a:off x="6480673" y="464087"/>
            <a:ext cx="2155023" cy="954107"/>
          </a:xfrm>
          <a:prstGeom prst="rect">
            <a:avLst/>
          </a:prstGeom>
          <a:noFill/>
        </p:spPr>
        <p:txBody>
          <a:bodyPr wrap="square" rtlCol="0">
            <a:spAutoFit/>
          </a:bodyPr>
          <a:lstStyle/>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Quality</a:t>
            </a:r>
          </a:p>
          <a:p>
            <a:pPr algn="ctr"/>
            <a:r>
              <a:rPr lang="en-US" sz="2800">
                <a:solidFill>
                  <a:schemeClr val="bg1"/>
                </a:solidFill>
                <a:latin typeface="Tahoma" panose="020B0604030504040204" pitchFamily="34" charset="0"/>
                <a:ea typeface="Tahoma" panose="020B0604030504040204" pitchFamily="34" charset="0"/>
                <a:cs typeface="Tahoma" panose="020B0604030504040204" pitchFamily="34" charset="0"/>
              </a:rPr>
              <a:t>Matters.</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a:effectLst/>
              </a:rPr>
              <a:t>The Importance of Description</a:t>
            </a:r>
          </a:p>
        </p:txBody>
      </p:sp>
      <p:sp>
        <p:nvSpPr>
          <p:cNvPr id="12291" name="Rectangle 3"/>
          <p:cNvSpPr>
            <a:spLocks noGrp="1" noChangeArrowheads="1"/>
          </p:cNvSpPr>
          <p:nvPr>
            <p:ph idx="1"/>
          </p:nvPr>
        </p:nvSpPr>
        <p:spPr/>
        <p:txBody>
          <a:bodyPr>
            <a:normAutofit fontScale="85000" lnSpcReduction="20000"/>
          </a:bodyPr>
          <a:lstStyle/>
          <a:p>
            <a:pPr eaLnBrk="1" hangingPunct="1">
              <a:lnSpc>
                <a:spcPct val="118000"/>
              </a:lnSpc>
            </a:pPr>
            <a:r>
              <a:rPr lang="en-US" sz="2600" dirty="0">
                <a:solidFill>
                  <a:schemeClr val="accent1">
                    <a:lumMod val="40000"/>
                    <a:lumOff val="60000"/>
                  </a:schemeClr>
                </a:solidFill>
                <a:effectLst/>
              </a:rPr>
              <a:t>Bob’s shy.</a:t>
            </a:r>
          </a:p>
          <a:p>
            <a:pPr eaLnBrk="1" hangingPunct="1">
              <a:lnSpc>
                <a:spcPct val="118000"/>
              </a:lnSpc>
              <a:buFont typeface="Wingdings" charset="0"/>
              <a:buNone/>
            </a:pPr>
            <a:r>
              <a:rPr lang="en-US" sz="2600" dirty="0">
                <a:solidFill>
                  <a:schemeClr val="accent1">
                    <a:lumMod val="40000"/>
                    <a:lumOff val="60000"/>
                  </a:schemeClr>
                </a:solidFill>
                <a:effectLst/>
              </a:rPr>
              <a:t>		</a:t>
            </a:r>
            <a:r>
              <a:rPr lang="en-US" sz="2600" i="1" dirty="0">
                <a:solidFill>
                  <a:schemeClr val="accent1">
                    <a:lumMod val="40000"/>
                    <a:lumOff val="60000"/>
                  </a:schemeClr>
                </a:solidFill>
                <a:effectLst/>
              </a:rPr>
              <a:t> </a:t>
            </a:r>
          </a:p>
          <a:p>
            <a:pPr eaLnBrk="1" hangingPunct="1">
              <a:lnSpc>
                <a:spcPct val="118000"/>
              </a:lnSpc>
              <a:buFont typeface="Wingdings" charset="0"/>
              <a:buChar char="Ø"/>
            </a:pPr>
            <a:r>
              <a:rPr lang="ja-JP" altLang="en-US" sz="2600" dirty="0">
                <a:solidFill>
                  <a:schemeClr val="accent1">
                    <a:lumMod val="40000"/>
                    <a:lumOff val="60000"/>
                  </a:schemeClr>
                </a:solidFill>
                <a:effectLst/>
              </a:rPr>
              <a:t>“</a:t>
            </a:r>
            <a:r>
              <a:rPr lang="en-US" sz="2600" dirty="0">
                <a:solidFill>
                  <a:schemeClr val="accent1">
                    <a:lumMod val="40000"/>
                    <a:lumOff val="60000"/>
                  </a:schemeClr>
                </a:solidFill>
                <a:effectLst/>
              </a:rPr>
              <a:t>Bob looked down at the floor when he spoke with the manager at Auto Zone.</a:t>
            </a:r>
            <a:r>
              <a:rPr lang="ja-JP" altLang="en-US" sz="2600" dirty="0">
                <a:solidFill>
                  <a:schemeClr val="accent1">
                    <a:lumMod val="40000"/>
                    <a:lumOff val="60000"/>
                  </a:schemeClr>
                </a:solidFill>
                <a:effectLst/>
              </a:rPr>
              <a:t>”</a:t>
            </a:r>
            <a:endParaRPr lang="en-US" sz="2600" dirty="0">
              <a:solidFill>
                <a:schemeClr val="accent1">
                  <a:lumMod val="40000"/>
                  <a:lumOff val="60000"/>
                </a:schemeClr>
              </a:solidFill>
              <a:effectLst/>
            </a:endParaRPr>
          </a:p>
          <a:p>
            <a:pPr eaLnBrk="1" hangingPunct="1">
              <a:lnSpc>
                <a:spcPct val="118000"/>
              </a:lnSpc>
              <a:buFont typeface="Wingdings" charset="0"/>
              <a:buNone/>
            </a:pPr>
            <a:endParaRPr lang="en-US" sz="2600" dirty="0">
              <a:effectLst/>
            </a:endParaRPr>
          </a:p>
          <a:p>
            <a:pPr eaLnBrk="1" hangingPunct="1">
              <a:lnSpc>
                <a:spcPct val="118000"/>
              </a:lnSpc>
            </a:pPr>
            <a:r>
              <a:rPr lang="en-US" sz="2600" dirty="0">
                <a:solidFill>
                  <a:schemeClr val="accent2"/>
                </a:solidFill>
                <a:effectLst/>
              </a:rPr>
              <a:t>Sally’s happy.</a:t>
            </a:r>
          </a:p>
          <a:p>
            <a:pPr eaLnBrk="1" hangingPunct="1">
              <a:lnSpc>
                <a:spcPct val="118000"/>
              </a:lnSpc>
              <a:buFont typeface="Wingdings" charset="0"/>
              <a:buNone/>
            </a:pPr>
            <a:r>
              <a:rPr lang="en-US" sz="2600" dirty="0">
                <a:solidFill>
                  <a:schemeClr val="accent2"/>
                </a:solidFill>
                <a:effectLst/>
              </a:rPr>
              <a:t>		 </a:t>
            </a:r>
          </a:p>
          <a:p>
            <a:pPr eaLnBrk="1" hangingPunct="1">
              <a:lnSpc>
                <a:spcPct val="118000"/>
              </a:lnSpc>
              <a:buFont typeface="Wingdings" charset="0"/>
              <a:buChar char="Ø"/>
            </a:pPr>
            <a:r>
              <a:rPr lang="ja-JP" altLang="en-US" sz="2600" dirty="0">
                <a:solidFill>
                  <a:schemeClr val="accent2"/>
                </a:solidFill>
                <a:effectLst/>
              </a:rPr>
              <a:t>“</a:t>
            </a:r>
            <a:r>
              <a:rPr lang="en-US" sz="2600" dirty="0">
                <a:solidFill>
                  <a:schemeClr val="accent2"/>
                </a:solidFill>
                <a:effectLst/>
              </a:rPr>
              <a:t>After we left Best Buy, Sally was smiling and talked about things she liked about the store (conversation with Joan about demonstrating laptops features, open/accessible store layout ,and its orderliness and cleanliness) on the way home.</a:t>
            </a:r>
            <a:r>
              <a:rPr lang="ja-JP" altLang="en-US" sz="2600" dirty="0">
                <a:solidFill>
                  <a:schemeClr val="accent2"/>
                </a:solidFill>
                <a:effectLst/>
              </a:rPr>
              <a:t>”</a:t>
            </a:r>
            <a:endParaRPr lang="en-US" sz="2600" dirty="0">
              <a:solidFill>
                <a:schemeClr val="accent2"/>
              </a:solidFill>
              <a:effectLst/>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a:effectLst/>
              </a:rPr>
              <a:t>Proofread</a:t>
            </a:r>
          </a:p>
        </p:txBody>
      </p:sp>
      <p:sp>
        <p:nvSpPr>
          <p:cNvPr id="16387" name="Rectangle 3"/>
          <p:cNvSpPr>
            <a:spLocks noGrp="1" noChangeArrowheads="1"/>
          </p:cNvSpPr>
          <p:nvPr>
            <p:ph idx="1"/>
          </p:nvPr>
        </p:nvSpPr>
        <p:spPr/>
        <p:txBody>
          <a:bodyPr/>
          <a:lstStyle/>
          <a:p>
            <a:pPr eaLnBrk="1" hangingPunct="1">
              <a:spcAft>
                <a:spcPts val="1200"/>
              </a:spcAft>
            </a:pPr>
            <a:r>
              <a:rPr lang="en-US">
                <a:effectLst/>
              </a:rPr>
              <a:t>The more time and distance you can put between your writing and proofreading, the more objective you will be.</a:t>
            </a:r>
          </a:p>
          <a:p>
            <a:pPr eaLnBrk="1" hangingPunct="1">
              <a:spcAft>
                <a:spcPts val="1200"/>
              </a:spcAft>
            </a:pPr>
            <a:r>
              <a:rPr lang="en-US">
                <a:effectLst/>
              </a:rPr>
              <a:t>Enlist someone else to proofread your work.</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25793AB5-4121-53BE-D663-098574CB780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611" y="1693953"/>
            <a:ext cx="3002395" cy="3002395"/>
          </a:xfrm>
          <a:prstGeom prst="rect">
            <a:avLst/>
          </a:prstGeom>
        </p:spPr>
      </p:pic>
      <p:sp>
        <p:nvSpPr>
          <p:cNvPr id="3" name="Content Placeholder 2">
            <a:extLst>
              <a:ext uri="{FF2B5EF4-FFF2-40B4-BE49-F238E27FC236}">
                <a16:creationId xmlns:a16="http://schemas.microsoft.com/office/drawing/2014/main" id="{237B6BA2-4AF3-4C9B-A5F2-90EC260E7143}"/>
              </a:ext>
            </a:extLst>
          </p:cNvPr>
          <p:cNvSpPr>
            <a:spLocks noGrp="1"/>
          </p:cNvSpPr>
          <p:nvPr>
            <p:ph type="title" idx="4294967295"/>
          </p:nvPr>
        </p:nvSpPr>
        <p:spPr>
          <a:xfrm>
            <a:off x="3324225" y="1516063"/>
            <a:ext cx="7886700"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3690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US" sz="4400" b="0" i="0" u="none" strike="noStrike" kern="1200" cap="none" spc="0" normalizeH="0" baseline="0" noProof="0">
                <a:ln>
                  <a:noFill/>
                </a:ln>
                <a:solidFill>
                  <a:schemeClr val="tx1"/>
                </a:solidFill>
                <a:effectLst/>
                <a:uLnTx/>
                <a:uFillTx/>
                <a:latin typeface="Avenir" panose="02000503020000020003" pitchFamily="2" charset="0"/>
                <a:ea typeface="+mn-ea"/>
                <a:cs typeface="+mn-cs"/>
              </a:rPr>
              <a:t>OVR Specifics </a:t>
            </a:r>
          </a:p>
        </p:txBody>
      </p:sp>
    </p:spTree>
    <p:extLst>
      <p:ext uri="{BB962C8B-B14F-4D97-AF65-F5344CB8AC3E}">
        <p14:creationId xmlns:p14="http://schemas.microsoft.com/office/powerpoint/2010/main" val="159908232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pPr eaLnBrk="1" hangingPunct="1"/>
            <a:r>
              <a:rPr lang="en-US" sz="4000">
                <a:effectLst/>
              </a:rPr>
              <a:t>Discovery</a:t>
            </a:r>
            <a:br>
              <a:rPr lang="en-US" sz="4000">
                <a:effectLst/>
              </a:rPr>
            </a:br>
            <a:r>
              <a:rPr lang="en-US" sz="4000">
                <a:effectLst/>
              </a:rPr>
              <a:t>Person Centered Job Selection (PCJS)</a:t>
            </a:r>
          </a:p>
        </p:txBody>
      </p:sp>
      <p:sp>
        <p:nvSpPr>
          <p:cNvPr id="22531" name="Rectangle 3"/>
          <p:cNvSpPr>
            <a:spLocks noGrp="1" noChangeArrowheads="1"/>
          </p:cNvSpPr>
          <p:nvPr>
            <p:ph idx="1"/>
          </p:nvPr>
        </p:nvSpPr>
        <p:spPr>
          <a:xfrm>
            <a:off x="333375" y="1808374"/>
            <a:ext cx="7886700" cy="4351338"/>
          </a:xfrm>
        </p:spPr>
        <p:txBody>
          <a:bodyPr>
            <a:normAutofit fontScale="92500" lnSpcReduction="10000"/>
          </a:bodyPr>
          <a:lstStyle/>
          <a:p>
            <a:pPr marL="533400" indent="-533400" eaLnBrk="1" hangingPunct="1">
              <a:lnSpc>
                <a:spcPct val="128000"/>
              </a:lnSpc>
              <a:spcAft>
                <a:spcPts val="1200"/>
              </a:spcAft>
            </a:pPr>
            <a:r>
              <a:rPr lang="en-US" sz="2000" dirty="0">
                <a:effectLst/>
              </a:rPr>
              <a:t>Receive authorization from OVR Counselor to begin Discovery/PCJS process.</a:t>
            </a:r>
          </a:p>
          <a:p>
            <a:pPr marL="533400" indent="-533400" eaLnBrk="1" hangingPunct="1">
              <a:lnSpc>
                <a:spcPct val="128000"/>
              </a:lnSpc>
              <a:spcAft>
                <a:spcPts val="1200"/>
              </a:spcAft>
            </a:pPr>
            <a:r>
              <a:rPr lang="en-US" sz="2000" dirty="0">
                <a:effectLst/>
              </a:rPr>
              <a:t>Document each activity/meeting with “PCEP Activity Note.”</a:t>
            </a:r>
          </a:p>
          <a:p>
            <a:pPr marL="533400" indent="-533400" eaLnBrk="1" hangingPunct="1">
              <a:lnSpc>
                <a:spcPct val="128000"/>
              </a:lnSpc>
              <a:spcAft>
                <a:spcPts val="1200"/>
              </a:spcAft>
            </a:pPr>
            <a:r>
              <a:rPr lang="en-US" sz="2000" dirty="0">
                <a:effectLst/>
              </a:rPr>
              <a:t>Talk with supervisor about how often you invoice</a:t>
            </a:r>
          </a:p>
          <a:p>
            <a:pPr marL="533400" indent="-533400" eaLnBrk="1" hangingPunct="1">
              <a:lnSpc>
                <a:spcPct val="128000"/>
              </a:lnSpc>
              <a:spcAft>
                <a:spcPts val="1200"/>
              </a:spcAft>
            </a:pPr>
            <a:r>
              <a:rPr lang="en-US" sz="2000" dirty="0">
                <a:effectLst/>
              </a:rPr>
              <a:t>$80/hour: </a:t>
            </a:r>
            <a:r>
              <a:rPr lang="en-US" sz="2000" b="1" dirty="0">
                <a:effectLst/>
              </a:rPr>
              <a:t>minimum 10 hours</a:t>
            </a:r>
            <a:r>
              <a:rPr lang="en-US" sz="2000" dirty="0">
                <a:effectLst/>
              </a:rPr>
              <a:t>; maximum 20 </a:t>
            </a:r>
          </a:p>
          <a:p>
            <a:pPr marL="533400" indent="-533400" eaLnBrk="1" hangingPunct="1">
              <a:lnSpc>
                <a:spcPct val="128000"/>
              </a:lnSpc>
              <a:spcAft>
                <a:spcPts val="1200"/>
              </a:spcAft>
            </a:pPr>
            <a:r>
              <a:rPr lang="en-US" sz="2000" dirty="0">
                <a:effectLst/>
              </a:rPr>
              <a:t>Remember!  This is when you spend time getting to know the individual in different aspects of her/his life.  Spend time in different places, meet people who are important to her/him, review records.  Spending quality time and learning from each activity is critical to get to know this person.  </a:t>
            </a:r>
          </a:p>
          <a:p>
            <a:pPr marL="533400" indent="-533400" eaLnBrk="1" hangingPunct="1">
              <a:lnSpc>
                <a:spcPct val="128000"/>
              </a:lnSpc>
              <a:spcAft>
                <a:spcPts val="1200"/>
              </a:spcAft>
              <a:buFont typeface="Wingdings" pitchFamily="-104" charset="2"/>
              <a:buNone/>
            </a:pPr>
            <a:endParaRPr lang="en-US" sz="1600" dirty="0">
              <a:effectLst/>
            </a:endParaRPr>
          </a:p>
        </p:txBody>
      </p:sp>
      <p:sp>
        <p:nvSpPr>
          <p:cNvPr id="2" name="TextBox 1">
            <a:extLst>
              <a:ext uri="{FF2B5EF4-FFF2-40B4-BE49-F238E27FC236}">
                <a16:creationId xmlns:a16="http://schemas.microsoft.com/office/drawing/2014/main" id="{A6A1B055-5A6C-460D-A495-B72D922DD37D}"/>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Tree>
    <p:extLst>
      <p:ext uri="{BB962C8B-B14F-4D97-AF65-F5344CB8AC3E}">
        <p14:creationId xmlns:p14="http://schemas.microsoft.com/office/powerpoint/2010/main" val="1149557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659" name="Rectangle 651"/>
          <p:cNvSpPr>
            <a:spLocks noGrp="1" noChangeArrowheads="1"/>
          </p:cNvSpPr>
          <p:nvPr>
            <p:ph type="title"/>
          </p:nvPr>
        </p:nvSpPr>
        <p:spPr>
          <a:xfrm>
            <a:off x="4505325" y="593726"/>
            <a:ext cx="7886700" cy="1325563"/>
          </a:xfrm>
          <a:ln/>
        </p:spPr>
        <p:txBody>
          <a:bodyPr rIns="132080">
            <a:normAutofit fontScale="90000"/>
          </a:bodyPr>
          <a:lstStyle/>
          <a:p>
            <a:r>
              <a:rPr lang="en-US">
                <a:solidFill>
                  <a:schemeClr val="tx1"/>
                </a:solidFill>
                <a:effectLst/>
              </a:rPr>
              <a:t>1970s</a:t>
            </a:r>
            <a:br>
              <a:rPr lang="en-US">
                <a:solidFill>
                  <a:schemeClr val="tx1"/>
                </a:solidFill>
                <a:effectLst/>
              </a:rPr>
            </a:br>
            <a:br>
              <a:rPr lang="en-US">
                <a:solidFill>
                  <a:schemeClr val="tx1"/>
                </a:solidFill>
                <a:effectLst/>
              </a:rPr>
            </a:br>
            <a:br>
              <a:rPr lang="en-US">
                <a:solidFill>
                  <a:schemeClr val="tx1"/>
                </a:solidFill>
                <a:effectLst/>
              </a:rPr>
            </a:br>
            <a:r>
              <a:rPr lang="en-US" sz="2600">
                <a:solidFill>
                  <a:schemeClr val="tx1"/>
                </a:solidFill>
                <a:effectLst/>
              </a:rPr>
              <a:t>Shelly assembled circuit boards</a:t>
            </a:r>
          </a:p>
        </p:txBody>
      </p:sp>
      <p:pic>
        <p:nvPicPr>
          <p:cNvPr id="171660" name="Picture 652" descr="Shelly assembling circuit boards."/>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0865" y="250680"/>
            <a:ext cx="3969289" cy="287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71657" name="Rectangle 649"/>
          <p:cNvSpPr>
            <a:spLocks/>
          </p:cNvSpPr>
          <p:nvPr/>
        </p:nvSpPr>
        <p:spPr bwMode="auto">
          <a:xfrm>
            <a:off x="1114329" y="2794698"/>
            <a:ext cx="2370204" cy="27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40639" bIns="0" anchor="b"/>
          <a:lstStyle/>
          <a:p>
            <a:pPr marL="39688"/>
            <a:r>
              <a:rPr lang="en-US" sz="1200">
                <a:solidFill>
                  <a:srgbClr val="52527C"/>
                </a:solidFill>
                <a:effectLst>
                  <a:outerShdw blurRad="38100" dist="38100" dir="2700000" algn="tl">
                    <a:srgbClr val="FFFFFF"/>
                  </a:outerShdw>
                </a:effectLst>
                <a:latin typeface="Times New Roman Bold Italic" charset="0"/>
                <a:ea typeface="ＭＳ Ｐゴシック" charset="0"/>
                <a:cs typeface="Times New Roman Bold Italic" charset="0"/>
                <a:sym typeface="Times New Roman Bold Italic" charset="0"/>
              </a:rPr>
              <a:t>Marc Gold &amp; Associates</a:t>
            </a:r>
          </a:p>
        </p:txBody>
      </p:sp>
      <p:pic>
        <p:nvPicPr>
          <p:cNvPr id="3" name="Picture 2" descr="A group of men wearing blue uniforms working on landscaping a yard.">
            <a:extLst>
              <a:ext uri="{FF2B5EF4-FFF2-40B4-BE49-F238E27FC236}">
                <a16:creationId xmlns:a16="http://schemas.microsoft.com/office/drawing/2014/main" id="{8284AB65-BB37-4D9D-96A7-E049C16640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3000" y="3597234"/>
            <a:ext cx="4493141" cy="2932430"/>
          </a:xfrm>
          <a:prstGeom prst="rect">
            <a:avLst/>
          </a:prstGeom>
        </p:spPr>
      </p:pic>
      <p:sp>
        <p:nvSpPr>
          <p:cNvPr id="4" name="Rectangle 3">
            <a:extLst>
              <a:ext uri="{FF2B5EF4-FFF2-40B4-BE49-F238E27FC236}">
                <a16:creationId xmlns:a16="http://schemas.microsoft.com/office/drawing/2014/main" id="{F159D6F5-E03F-4E4A-8E7D-6E7B83B24B12}"/>
              </a:ext>
            </a:extLst>
          </p:cNvPr>
          <p:cNvSpPr/>
          <p:nvPr/>
        </p:nvSpPr>
        <p:spPr>
          <a:xfrm>
            <a:off x="5199110" y="3744228"/>
            <a:ext cx="3611890" cy="2092881"/>
          </a:xfrm>
          <a:prstGeom prst="rect">
            <a:avLst/>
          </a:prstGeom>
        </p:spPr>
        <p:txBody>
          <a:bodyPr wrap="square">
            <a:spAutoFit/>
          </a:bodyPr>
          <a:lstStyle/>
          <a:p>
            <a:r>
              <a:rPr lang="en-US" sz="2600">
                <a:latin typeface="Tahoma" panose="020B0604030504040204" pitchFamily="34" charset="0"/>
                <a:ea typeface="Tahoma" panose="020B0604030504040204" pitchFamily="34" charset="0"/>
                <a:cs typeface="Tahoma" panose="020B0604030504040204" pitchFamily="34" charset="0"/>
              </a:rPr>
              <a:t>Led to the </a:t>
            </a:r>
            <a:r>
              <a:rPr lang="ja-JP" altLang="en-US" sz="2600">
                <a:latin typeface="Tahoma" panose="020B0604030504040204" pitchFamily="34" charset="0"/>
                <a:cs typeface="Tahoma" panose="020B0604030504040204" pitchFamily="34" charset="0"/>
              </a:rPr>
              <a:t>“</a:t>
            </a:r>
            <a:r>
              <a:rPr lang="en-US" sz="2600">
                <a:latin typeface="Tahoma" panose="020B0604030504040204" pitchFamily="34" charset="0"/>
                <a:ea typeface="Tahoma" panose="020B0604030504040204" pitchFamily="34" charset="0"/>
                <a:cs typeface="Tahoma" panose="020B0604030504040204" pitchFamily="34" charset="0"/>
              </a:rPr>
              <a:t>workstation in industry</a:t>
            </a:r>
            <a:r>
              <a:rPr lang="ja-JP" altLang="en-US" sz="2600">
                <a:latin typeface="Tahoma" panose="020B0604030504040204" pitchFamily="34" charset="0"/>
                <a:cs typeface="Tahoma" panose="020B0604030504040204" pitchFamily="34" charset="0"/>
              </a:rPr>
              <a:t>”</a:t>
            </a:r>
            <a:r>
              <a:rPr lang="en-US" sz="2600">
                <a:latin typeface="Tahoma" panose="020B0604030504040204" pitchFamily="34" charset="0"/>
                <a:ea typeface="Tahoma" panose="020B0604030504040204" pitchFamily="34" charset="0"/>
                <a:cs typeface="Tahoma" panose="020B0604030504040204" pitchFamily="34" charset="0"/>
              </a:rPr>
              <a:t> or </a:t>
            </a:r>
            <a:r>
              <a:rPr lang="ja-JP" altLang="en-US" sz="2600">
                <a:latin typeface="Tahoma" panose="020B0604030504040204" pitchFamily="34" charset="0"/>
                <a:cs typeface="Tahoma" panose="020B0604030504040204" pitchFamily="34" charset="0"/>
              </a:rPr>
              <a:t>“</a:t>
            </a:r>
            <a:r>
              <a:rPr lang="en-US" sz="2600">
                <a:latin typeface="Tahoma" panose="020B0604030504040204" pitchFamily="34" charset="0"/>
                <a:ea typeface="Tahoma" panose="020B0604030504040204" pitchFamily="34" charset="0"/>
                <a:cs typeface="Tahoma" panose="020B0604030504040204" pitchFamily="34" charset="0"/>
              </a:rPr>
              <a:t>enclave</a:t>
            </a:r>
            <a:r>
              <a:rPr lang="ja-JP" altLang="en-US" sz="2600">
                <a:latin typeface="Tahoma" panose="020B0604030504040204" pitchFamily="34" charset="0"/>
                <a:cs typeface="Tahoma" panose="020B0604030504040204" pitchFamily="34" charset="0"/>
              </a:rPr>
              <a:t>” </a:t>
            </a:r>
            <a:r>
              <a:rPr lang="en-US" altLang="ja-JP" sz="2600">
                <a:latin typeface="Tahoma" panose="020B0604030504040204" pitchFamily="34" charset="0"/>
                <a:cs typeface="Tahoma" panose="020B0604030504040204" pitchFamily="34" charset="0"/>
              </a:rPr>
              <a:t>model of employment services</a:t>
            </a:r>
            <a:endParaRPr lang="en-US" sz="260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3756020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a:bodyPr>
          <a:lstStyle/>
          <a:p>
            <a:pPr eaLnBrk="1" hangingPunct="1"/>
            <a:r>
              <a:rPr lang="en-US"/>
              <a:t>PCEP Activity Notes </a:t>
            </a:r>
            <a:br>
              <a:rPr lang="en-US"/>
            </a:br>
            <a:r>
              <a:rPr lang="en-US" sz="2400"/>
              <a:t>(Info to be learned for Person Centered Employment Plan)</a:t>
            </a:r>
          </a:p>
        </p:txBody>
      </p:sp>
      <p:sp>
        <p:nvSpPr>
          <p:cNvPr id="23555" name="Rectangle 3"/>
          <p:cNvSpPr>
            <a:spLocks noGrp="1" noChangeArrowheads="1"/>
          </p:cNvSpPr>
          <p:nvPr>
            <p:ph idx="1"/>
          </p:nvPr>
        </p:nvSpPr>
        <p:spPr>
          <a:xfrm>
            <a:off x="628650" y="1849665"/>
            <a:ext cx="7886700" cy="4884047"/>
          </a:xfrm>
        </p:spPr>
        <p:txBody>
          <a:bodyPr>
            <a:normAutofit fontScale="77500" lnSpcReduction="20000"/>
          </a:bodyPr>
          <a:lstStyle/>
          <a:p>
            <a:pPr eaLnBrk="1" hangingPunct="1">
              <a:lnSpc>
                <a:spcPct val="118000"/>
              </a:lnSpc>
              <a:spcAft>
                <a:spcPts val="600"/>
              </a:spcAft>
            </a:pPr>
            <a:r>
              <a:rPr lang="en-US">
                <a:effectLst/>
              </a:rPr>
              <a:t>Complete one note per activity.</a:t>
            </a:r>
          </a:p>
          <a:p>
            <a:pPr eaLnBrk="1" hangingPunct="1">
              <a:lnSpc>
                <a:spcPct val="118000"/>
              </a:lnSpc>
              <a:spcAft>
                <a:spcPts val="600"/>
              </a:spcAft>
            </a:pPr>
            <a:r>
              <a:rPr lang="en-US">
                <a:effectLst/>
              </a:rPr>
              <a:t>Submit all notes to your OVR Counselor at the end of each month (5</a:t>
            </a:r>
            <a:r>
              <a:rPr lang="en-US" baseline="30000">
                <a:effectLst/>
              </a:rPr>
              <a:t>th</a:t>
            </a:r>
            <a:r>
              <a:rPr lang="en-US">
                <a:effectLst/>
              </a:rPr>
              <a:t> of next month at latest).</a:t>
            </a:r>
          </a:p>
          <a:p>
            <a:pPr eaLnBrk="1" hangingPunct="1">
              <a:lnSpc>
                <a:spcPct val="118000"/>
              </a:lnSpc>
              <a:spcAft>
                <a:spcPts val="600"/>
              </a:spcAft>
            </a:pPr>
            <a:r>
              <a:rPr lang="en-US">
                <a:effectLst/>
              </a:rPr>
              <a:t>If Job Seeker has a Case Manager – should be sent to CM as well.</a:t>
            </a:r>
          </a:p>
          <a:p>
            <a:pPr eaLnBrk="1" hangingPunct="1">
              <a:lnSpc>
                <a:spcPct val="118000"/>
              </a:lnSpc>
              <a:spcAft>
                <a:spcPts val="600"/>
              </a:spcAft>
            </a:pPr>
            <a:r>
              <a:rPr lang="en-US">
                <a:effectLst/>
              </a:rPr>
              <a:t>Must be turned in monthly – even if no contact was made.  Create a note of attempts to contact.</a:t>
            </a:r>
          </a:p>
          <a:p>
            <a:pPr eaLnBrk="1" hangingPunct="1">
              <a:lnSpc>
                <a:spcPct val="118000"/>
              </a:lnSpc>
              <a:spcAft>
                <a:spcPts val="600"/>
              </a:spcAft>
            </a:pPr>
            <a:r>
              <a:rPr lang="en-US">
                <a:effectLst/>
              </a:rPr>
              <a:t>These notes reflect how you are getting to know the individual in various aspects of their life.</a:t>
            </a:r>
          </a:p>
          <a:p>
            <a:pPr eaLnBrk="1" hangingPunct="1">
              <a:lnSpc>
                <a:spcPct val="118000"/>
              </a:lnSpc>
              <a:spcAft>
                <a:spcPts val="600"/>
              </a:spcAft>
            </a:pPr>
            <a:r>
              <a:rPr lang="en-US"/>
              <a:t>Billable hours include time spent with or directly on behalf of the consumer</a:t>
            </a:r>
            <a:endParaRPr lang="en-US">
              <a:effectLst/>
            </a:endParaRPr>
          </a:p>
          <a:p>
            <a:pPr eaLnBrk="1" hangingPunct="1">
              <a:lnSpc>
                <a:spcPct val="118000"/>
              </a:lnSpc>
            </a:pPr>
            <a:endParaRPr lang="en-US">
              <a:effectLst/>
            </a:endParaRPr>
          </a:p>
          <a:p>
            <a:pPr eaLnBrk="1" hangingPunct="1">
              <a:lnSpc>
                <a:spcPct val="118000"/>
              </a:lnSpc>
            </a:pPr>
            <a:endParaRPr lang="en-US">
              <a:effectLst/>
            </a:endParaRPr>
          </a:p>
        </p:txBody>
      </p:sp>
      <p:sp>
        <p:nvSpPr>
          <p:cNvPr id="4" name="TextBox 3">
            <a:extLst>
              <a:ext uri="{FF2B5EF4-FFF2-40B4-BE49-F238E27FC236}">
                <a16:creationId xmlns:a16="http://schemas.microsoft.com/office/drawing/2014/main" id="{89293EA2-3B9C-4981-8D2A-894200906BF0}"/>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Tree>
    <p:extLst>
      <p:ext uri="{BB962C8B-B14F-4D97-AF65-F5344CB8AC3E}">
        <p14:creationId xmlns:p14="http://schemas.microsoft.com/office/powerpoint/2010/main" val="10326014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200025" y="60326"/>
            <a:ext cx="7886700" cy="1325563"/>
          </a:xfrm>
        </p:spPr>
        <p:txBody>
          <a:bodyPr/>
          <a:lstStyle/>
          <a:p>
            <a:r>
              <a:rPr lang="en-US" sz="4000">
                <a:effectLst/>
              </a:rPr>
              <a:t>PCEP Activity Note</a:t>
            </a:r>
          </a:p>
        </p:txBody>
      </p:sp>
      <p:sp>
        <p:nvSpPr>
          <p:cNvPr id="24579" name="Rectangle 3"/>
          <p:cNvSpPr>
            <a:spLocks noGrp="1" noChangeArrowheads="1"/>
          </p:cNvSpPr>
          <p:nvPr>
            <p:ph idx="1"/>
          </p:nvPr>
        </p:nvSpPr>
        <p:spPr>
          <a:xfrm>
            <a:off x="200025" y="1449849"/>
            <a:ext cx="8181975" cy="5283863"/>
          </a:xfrm>
        </p:spPr>
        <p:txBody>
          <a:bodyPr>
            <a:noAutofit/>
          </a:bodyPr>
          <a:lstStyle/>
          <a:p>
            <a:pPr marL="609600" indent="-609600">
              <a:lnSpc>
                <a:spcPct val="80000"/>
              </a:lnSpc>
              <a:buFont typeface="Wingdings" pitchFamily="-104" charset="2"/>
              <a:buNone/>
            </a:pPr>
            <a:r>
              <a:rPr lang="en-US" sz="2400">
                <a:effectLst/>
                <a:ea typeface="Times New Roman" pitchFamily="-104" charset="0"/>
                <a:cs typeface="Times New Roman" pitchFamily="-104" charset="0"/>
              </a:rPr>
              <a:t>Basic Information </a:t>
            </a:r>
          </a:p>
          <a:p>
            <a:pPr marL="609600" indent="-609600">
              <a:lnSpc>
                <a:spcPct val="80000"/>
              </a:lnSpc>
              <a:buFont typeface="Wingdings" pitchFamily="-104" charset="2"/>
              <a:buNone/>
            </a:pP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r>
              <a:rPr lang="en-US" sz="2400">
                <a:effectLst/>
                <a:ea typeface="Times New Roman" pitchFamily="-104" charset="0"/>
                <a:cs typeface="Times New Roman" pitchFamily="-104" charset="0"/>
              </a:rPr>
              <a:t>Discovery Activity:  </a:t>
            </a:r>
            <a:r>
              <a:rPr lang="en-US" sz="2400" i="1">
                <a:effectLst/>
                <a:ea typeface="Times New Roman" pitchFamily="-104" charset="0"/>
                <a:cs typeface="Times New Roman" pitchFamily="-104" charset="0"/>
              </a:rPr>
              <a:t>State here exactly what you (the ES) have 			done with or for the job seeker on this day to 			get to know them better.</a:t>
            </a:r>
          </a:p>
          <a:p>
            <a:pPr marL="609600" indent="-609600">
              <a:lnSpc>
                <a:spcPct val="80000"/>
              </a:lnSpc>
              <a:buFont typeface="Wingdings" pitchFamily="-104" charset="2"/>
              <a:buNone/>
            </a:pP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r>
              <a:rPr lang="en-US" sz="2400">
                <a:effectLst/>
                <a:ea typeface="Times New Roman" pitchFamily="-104" charset="0"/>
                <a:cs typeface="Times New Roman" pitchFamily="-104" charset="0"/>
              </a:rPr>
              <a:t>Results: 		</a:t>
            </a:r>
            <a:r>
              <a:rPr lang="en-US" sz="2400" i="1">
                <a:effectLst/>
                <a:ea typeface="Times New Roman" pitchFamily="-104" charset="0"/>
                <a:cs typeface="Times New Roman" pitchFamily="-104" charset="0"/>
              </a:rPr>
              <a:t>What did you learn about the individual?</a:t>
            </a:r>
          </a:p>
          <a:p>
            <a:pPr marL="609600" indent="-609600">
              <a:lnSpc>
                <a:spcPct val="80000"/>
              </a:lnSpc>
              <a:buFont typeface="Wingdings" pitchFamily="-104" charset="2"/>
              <a:buNone/>
            </a:pP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r>
              <a:rPr lang="en-US" sz="2400">
                <a:effectLst/>
                <a:ea typeface="Times New Roman" pitchFamily="-104" charset="0"/>
                <a:cs typeface="Times New Roman" pitchFamily="-104" charset="0"/>
              </a:rPr>
              <a:t>Next Steps:  	</a:t>
            </a:r>
            <a:r>
              <a:rPr lang="en-US" sz="2400" i="1">
                <a:effectLst/>
                <a:ea typeface="Times New Roman" pitchFamily="-104" charset="0"/>
                <a:cs typeface="Times New Roman" pitchFamily="-104" charset="0"/>
              </a:rPr>
              <a:t>What else do you want to know or learn more 			about?  How will you find the information?  This 			section guides future activities.  Include dates &amp; 			places.</a:t>
            </a:r>
            <a:endParaRPr lang="en-US" sz="2400">
              <a:effectLst/>
              <a:ea typeface="Times New Roman" pitchFamily="-104" charset="0"/>
              <a:cs typeface="Times New Roman" pitchFamily="-104" charset="0"/>
            </a:endParaRPr>
          </a:p>
          <a:p>
            <a:pPr marL="609600" indent="-609600">
              <a:lnSpc>
                <a:spcPct val="80000"/>
              </a:lnSpc>
              <a:buFont typeface="Wingdings" pitchFamily="-104" charset="2"/>
              <a:buNone/>
            </a:pPr>
            <a:endParaRPr lang="en-US" sz="1800">
              <a:effectLst/>
              <a:ea typeface="Times New Roman" pitchFamily="-104" charset="0"/>
              <a:cs typeface="Times New Roman" pitchFamily="-104" charset="0"/>
            </a:endParaRPr>
          </a:p>
          <a:p>
            <a:pPr marL="609600" indent="-609600">
              <a:lnSpc>
                <a:spcPct val="80000"/>
              </a:lnSpc>
              <a:buFont typeface="Wingdings" pitchFamily="-104" charset="2"/>
              <a:buNone/>
            </a:pPr>
            <a:endParaRPr lang="en-US" sz="1800">
              <a:effectLst/>
              <a:ea typeface="Times New Roman" pitchFamily="-104" charset="0"/>
              <a:cs typeface="Times New Roman" pitchFamily="-104" charset="0"/>
            </a:endParaRPr>
          </a:p>
        </p:txBody>
      </p:sp>
      <p:sp>
        <p:nvSpPr>
          <p:cNvPr id="4" name="TextBox 3">
            <a:extLst>
              <a:ext uri="{FF2B5EF4-FFF2-40B4-BE49-F238E27FC236}">
                <a16:creationId xmlns:a16="http://schemas.microsoft.com/office/drawing/2014/main" id="{BAA5BC4F-1182-4863-B782-8CF8B98E9C72}"/>
              </a:ext>
            </a:extLst>
          </p:cNvPr>
          <p:cNvSpPr txBox="1"/>
          <p:nvPr/>
        </p:nvSpPr>
        <p:spPr>
          <a:xfrm>
            <a:off x="7022238"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Tree>
    <p:extLst>
      <p:ext uri="{BB962C8B-B14F-4D97-AF65-F5344CB8AC3E}">
        <p14:creationId xmlns:p14="http://schemas.microsoft.com/office/powerpoint/2010/main" val="20049088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quot;No&quot; Symbol 4">
            <a:extLst>
              <a:ext uri="{C183D7F6-B498-43B3-948B-1728B52AA6E4}">
                <adec:decorative xmlns:adec="http://schemas.microsoft.com/office/drawing/2017/decorative" val="1"/>
              </a:ext>
            </a:extLst>
          </p:cNvPr>
          <p:cNvSpPr/>
          <p:nvPr/>
        </p:nvSpPr>
        <p:spPr>
          <a:xfrm>
            <a:off x="1440768" y="1530407"/>
            <a:ext cx="6099502" cy="4870490"/>
          </a:xfrm>
          <a:prstGeom prst="noSmoking">
            <a:avLst/>
          </a:prstGeom>
          <a:solidFill>
            <a:srgbClr val="C00000">
              <a:alpha val="2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602" name="Rectangle 2"/>
          <p:cNvSpPr>
            <a:spLocks noGrp="1" noChangeArrowheads="1"/>
          </p:cNvSpPr>
          <p:nvPr>
            <p:ph type="title"/>
          </p:nvPr>
        </p:nvSpPr>
        <p:spPr/>
        <p:txBody>
          <a:bodyPr/>
          <a:lstStyle/>
          <a:p>
            <a:r>
              <a:rPr lang="en-US" sz="4000">
                <a:effectLst/>
              </a:rPr>
              <a:t>How to NOT write a note:</a:t>
            </a:r>
          </a:p>
        </p:txBody>
      </p:sp>
      <p:sp>
        <p:nvSpPr>
          <p:cNvPr id="25603" name="Rectangle 3"/>
          <p:cNvSpPr>
            <a:spLocks noGrp="1" noChangeArrowheads="1"/>
          </p:cNvSpPr>
          <p:nvPr>
            <p:ph idx="1"/>
          </p:nvPr>
        </p:nvSpPr>
        <p:spPr/>
        <p:txBody>
          <a:bodyPr>
            <a:normAutofit/>
          </a:bodyPr>
          <a:lstStyle/>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Job Seeker’s Name: Joe Smith</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Discovery Activity:  Met at Starbucks</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Purpose:  Start the PCEP</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Results:  He wants to work but can’t stand for long periods of time. Has his GED.</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a:p>
            <a:pPr marL="609600" indent="-609600" algn="ctr">
              <a:lnSpc>
                <a:spcPct val="80000"/>
              </a:lnSpc>
              <a:buFont typeface="Wingdings" pitchFamily="-104" charset="2"/>
              <a:buNone/>
            </a:pPr>
            <a:r>
              <a:rPr lang="en-US" sz="2400" dirty="0">
                <a:effectLst/>
                <a:ea typeface="Times New Roman" pitchFamily="-104" charset="0"/>
                <a:cs typeface="Times New Roman" pitchFamily="-104" charset="0"/>
              </a:rPr>
              <a:t>Next Steps:  Finish PCEP</a:t>
            </a:r>
          </a:p>
          <a:p>
            <a:pPr marL="609600" indent="-609600" algn="ctr">
              <a:lnSpc>
                <a:spcPct val="80000"/>
              </a:lnSpc>
              <a:buFont typeface="Wingdings" pitchFamily="-104" charset="2"/>
              <a:buNone/>
            </a:pPr>
            <a:endParaRPr lang="en-US" sz="2400" dirty="0">
              <a:effectLst/>
              <a:ea typeface="Times New Roman" pitchFamily="-104" charset="0"/>
              <a:cs typeface="Times New Roman" pitchFamily="-104" charset="0"/>
            </a:endParaRPr>
          </a:p>
        </p:txBody>
      </p:sp>
    </p:spTree>
    <p:extLst>
      <p:ext uri="{BB962C8B-B14F-4D97-AF65-F5344CB8AC3E}">
        <p14:creationId xmlns:p14="http://schemas.microsoft.com/office/powerpoint/2010/main" val="27335734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pPr eaLnBrk="1" hangingPunct="1"/>
            <a:r>
              <a:rPr lang="en-US" sz="4000">
                <a:effectLst/>
              </a:rPr>
              <a:t>Career Profile</a:t>
            </a:r>
          </a:p>
        </p:txBody>
      </p:sp>
      <p:sp>
        <p:nvSpPr>
          <p:cNvPr id="22531" name="Rectangle 3"/>
          <p:cNvSpPr>
            <a:spLocks noGrp="1" noChangeArrowheads="1"/>
          </p:cNvSpPr>
          <p:nvPr>
            <p:ph idx="1"/>
          </p:nvPr>
        </p:nvSpPr>
        <p:spPr>
          <a:xfrm>
            <a:off x="133350" y="1447801"/>
            <a:ext cx="8591550" cy="5016728"/>
          </a:xfrm>
        </p:spPr>
        <p:txBody>
          <a:bodyPr>
            <a:normAutofit fontScale="85000" lnSpcReduction="20000"/>
          </a:bodyPr>
          <a:lstStyle/>
          <a:p>
            <a:pPr marL="533400" indent="-533400" eaLnBrk="1" hangingPunct="1">
              <a:lnSpc>
                <a:spcPct val="118000"/>
              </a:lnSpc>
              <a:spcAft>
                <a:spcPts val="1200"/>
              </a:spcAft>
            </a:pPr>
            <a:r>
              <a:rPr lang="en-US">
                <a:effectLst/>
              </a:rPr>
              <a:t>Receive authorization from OVR Counselor</a:t>
            </a:r>
          </a:p>
          <a:p>
            <a:pPr marL="533400" indent="-533400" eaLnBrk="1" hangingPunct="1">
              <a:lnSpc>
                <a:spcPct val="118000"/>
              </a:lnSpc>
              <a:spcAft>
                <a:spcPts val="1200"/>
              </a:spcAft>
            </a:pPr>
            <a:r>
              <a:rPr lang="en-US">
                <a:effectLst/>
              </a:rPr>
              <a:t>Remember!  This is when you spend time getting to know the individual in different aspects of her/his life.  Spend time in different places, meet people who are important to her/him, and review records.  Spending quality time and learning from each meeting is critical to get to know this person.  </a:t>
            </a:r>
          </a:p>
          <a:p>
            <a:pPr marL="533400" indent="-533400" eaLnBrk="1" hangingPunct="1">
              <a:lnSpc>
                <a:spcPct val="118000"/>
              </a:lnSpc>
              <a:spcAft>
                <a:spcPts val="1200"/>
              </a:spcAft>
            </a:pPr>
            <a:r>
              <a:rPr lang="en-US">
                <a:effectLst/>
              </a:rPr>
              <a:t>No notes are required to submit to OVR</a:t>
            </a:r>
          </a:p>
          <a:p>
            <a:pPr marL="781200" lvl="1" indent="-457200">
              <a:lnSpc>
                <a:spcPct val="118000"/>
              </a:lnSpc>
              <a:spcAft>
                <a:spcPts val="1200"/>
              </a:spcAft>
              <a:buFont typeface="Wingdings" panose="05000000000000000000" pitchFamily="2" charset="2"/>
              <a:buChar char="ü"/>
            </a:pPr>
            <a:r>
              <a:rPr lang="en-US">
                <a:effectLst/>
              </a:rPr>
              <a:t>Know how you will keep track of information!</a:t>
            </a:r>
          </a:p>
          <a:p>
            <a:pPr marL="533400" indent="-533400" eaLnBrk="1" hangingPunct="1">
              <a:lnSpc>
                <a:spcPct val="118000"/>
              </a:lnSpc>
              <a:spcAft>
                <a:spcPts val="1200"/>
              </a:spcAft>
            </a:pPr>
            <a:r>
              <a:rPr lang="en-US">
                <a:effectLst/>
              </a:rPr>
              <a:t>The Career Profile is NOT intended to be a form you fill out in a Q&amp;A meeting.</a:t>
            </a:r>
          </a:p>
          <a:p>
            <a:pPr marL="533400" indent="-533400" eaLnBrk="1" hangingPunct="1">
              <a:lnSpc>
                <a:spcPct val="118000"/>
              </a:lnSpc>
              <a:spcAft>
                <a:spcPts val="1200"/>
              </a:spcAft>
              <a:buFont typeface="Wingdings" pitchFamily="-104" charset="2"/>
              <a:buNone/>
            </a:pPr>
            <a:endParaRPr lang="en-US" sz="2200">
              <a:effectLst/>
            </a:endParaRPr>
          </a:p>
        </p:txBody>
      </p:sp>
      <p:sp>
        <p:nvSpPr>
          <p:cNvPr id="5" name="TextBox 4">
            <a:extLst>
              <a:ext uri="{FF2B5EF4-FFF2-40B4-BE49-F238E27FC236}">
                <a16:creationId xmlns:a16="http://schemas.microsoft.com/office/drawing/2014/main" id="{A08144D8-B1C6-4186-BDB1-B99DB7C9DF64}"/>
              </a:ext>
            </a:extLst>
          </p:cNvPr>
          <p:cNvSpPr txBox="1"/>
          <p:nvPr/>
        </p:nvSpPr>
        <p:spPr>
          <a:xfrm>
            <a:off x="7084382" y="124287"/>
            <a:ext cx="1038686" cy="369332"/>
          </a:xfrm>
          <a:prstGeom prst="rect">
            <a:avLst/>
          </a:prstGeom>
          <a:solidFill>
            <a:schemeClr val="accent1">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IPS SE</a:t>
            </a:r>
          </a:p>
        </p:txBody>
      </p:sp>
    </p:spTree>
    <p:extLst>
      <p:ext uri="{BB962C8B-B14F-4D97-AF65-F5344CB8AC3E}">
        <p14:creationId xmlns:p14="http://schemas.microsoft.com/office/powerpoint/2010/main" val="62737986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B8BBB-297C-004C-F9EC-E4252A344ED3}"/>
              </a:ext>
            </a:extLst>
          </p:cNvPr>
          <p:cNvSpPr>
            <a:spLocks noGrp="1"/>
          </p:cNvSpPr>
          <p:nvPr>
            <p:ph type="title"/>
          </p:nvPr>
        </p:nvSpPr>
        <p:spPr/>
        <p:txBody>
          <a:bodyPr>
            <a:normAutofit fontScale="90000"/>
          </a:bodyPr>
          <a:lstStyle/>
          <a:p>
            <a:r>
              <a:rPr lang="en-US" sz="4400">
                <a:effectLst/>
              </a:rPr>
              <a:t>Basic Tips to Get Started</a:t>
            </a:r>
            <a:br>
              <a:rPr lang="en-US">
                <a:effectLst/>
              </a:rPr>
            </a:br>
            <a:r>
              <a:rPr lang="en-US" sz="2200">
                <a:effectLst/>
              </a:rPr>
              <a:t>Questions to Engage Job Seeker:</a:t>
            </a:r>
            <a:br>
              <a:rPr lang="en-US" sz="4000">
                <a:effectLst/>
              </a:rPr>
            </a:br>
            <a:endParaRPr lang="en-US">
              <a:effectLst/>
            </a:endParaRPr>
          </a:p>
        </p:txBody>
      </p:sp>
      <p:sp>
        <p:nvSpPr>
          <p:cNvPr id="3" name="Content Placeholder 2">
            <a:extLst>
              <a:ext uri="{FF2B5EF4-FFF2-40B4-BE49-F238E27FC236}">
                <a16:creationId xmlns:a16="http://schemas.microsoft.com/office/drawing/2014/main" id="{EB976A1F-7B8F-625D-1004-F31D6E1FB620}"/>
              </a:ext>
            </a:extLst>
          </p:cNvPr>
          <p:cNvSpPr>
            <a:spLocks noGrp="1"/>
          </p:cNvSpPr>
          <p:nvPr>
            <p:ph idx="1"/>
          </p:nvPr>
        </p:nvSpPr>
        <p:spPr>
          <a:xfrm>
            <a:off x="247650" y="1702030"/>
            <a:ext cx="8896350" cy="4870220"/>
          </a:xfrm>
        </p:spPr>
        <p:txBody>
          <a:bodyPr numCol="2">
            <a:normAutofit/>
          </a:bodyPr>
          <a:lstStyle/>
          <a:p>
            <a:pPr marL="0" marR="0">
              <a:lnSpc>
                <a:spcPct val="107000"/>
              </a:lnSpc>
              <a:spcBef>
                <a:spcPts val="0"/>
              </a:spcBef>
              <a:spcAft>
                <a:spcPts val="800"/>
              </a:spcAft>
            </a:pPr>
            <a:r>
              <a:rPr lang="en-US" sz="1800">
                <a:effectLst/>
              </a:rPr>
              <a:t>How did you get here today?</a:t>
            </a:r>
          </a:p>
          <a:p>
            <a:pPr marL="0" marR="0">
              <a:lnSpc>
                <a:spcPct val="107000"/>
              </a:lnSpc>
              <a:spcBef>
                <a:spcPts val="0"/>
              </a:spcBef>
              <a:spcAft>
                <a:spcPts val="800"/>
              </a:spcAft>
            </a:pPr>
            <a:r>
              <a:rPr lang="en-US" sz="1800">
                <a:effectLst/>
              </a:rPr>
              <a:t>How might being employed change your life?</a:t>
            </a:r>
          </a:p>
          <a:p>
            <a:pPr marL="0" marR="0">
              <a:lnSpc>
                <a:spcPct val="107000"/>
              </a:lnSpc>
              <a:spcBef>
                <a:spcPts val="0"/>
              </a:spcBef>
              <a:spcAft>
                <a:spcPts val="800"/>
              </a:spcAft>
            </a:pPr>
            <a:r>
              <a:rPr lang="en-US" sz="1800">
                <a:effectLst/>
              </a:rPr>
              <a:t>What would be the smallest or easiest 1</a:t>
            </a:r>
            <a:r>
              <a:rPr lang="en-US" sz="1800" baseline="30000">
                <a:effectLst/>
              </a:rPr>
              <a:t>st</a:t>
            </a:r>
            <a:r>
              <a:rPr lang="en-US" sz="1800">
                <a:effectLst/>
              </a:rPr>
              <a:t> step for you?</a:t>
            </a:r>
          </a:p>
          <a:p>
            <a:pPr marL="0" marR="0">
              <a:lnSpc>
                <a:spcPct val="107000"/>
              </a:lnSpc>
              <a:spcBef>
                <a:spcPts val="0"/>
              </a:spcBef>
              <a:spcAft>
                <a:spcPts val="800"/>
              </a:spcAft>
            </a:pPr>
            <a:r>
              <a:rPr lang="en-US" sz="1800">
                <a:effectLst/>
              </a:rPr>
              <a:t>When was the last time you felt good? What would it take to reach that again?</a:t>
            </a:r>
          </a:p>
          <a:p>
            <a:pPr marL="0" marR="0">
              <a:lnSpc>
                <a:spcPct val="107000"/>
              </a:lnSpc>
              <a:spcBef>
                <a:spcPts val="0"/>
              </a:spcBef>
              <a:spcAft>
                <a:spcPts val="800"/>
              </a:spcAft>
            </a:pPr>
            <a:r>
              <a:rPr lang="en-US" sz="1800">
                <a:effectLst/>
              </a:rPr>
              <a:t>What do people say you are good at?</a:t>
            </a:r>
          </a:p>
          <a:p>
            <a:pPr marL="0" marR="0">
              <a:lnSpc>
                <a:spcPct val="107000"/>
              </a:lnSpc>
              <a:spcBef>
                <a:spcPts val="0"/>
              </a:spcBef>
              <a:spcAft>
                <a:spcPts val="800"/>
              </a:spcAft>
            </a:pPr>
            <a:r>
              <a:rPr lang="en-US" sz="1800">
                <a:effectLst/>
              </a:rPr>
              <a:t>What do you think you are good at? What makes you unique?</a:t>
            </a:r>
          </a:p>
          <a:p>
            <a:pPr marL="0" marR="0">
              <a:lnSpc>
                <a:spcPct val="107000"/>
              </a:lnSpc>
              <a:spcBef>
                <a:spcPts val="0"/>
              </a:spcBef>
              <a:spcAft>
                <a:spcPts val="800"/>
              </a:spcAft>
            </a:pPr>
            <a:r>
              <a:rPr lang="en-US" sz="1800">
                <a:effectLst/>
              </a:rPr>
              <a:t>What do you want life to look like in 3 years?</a:t>
            </a:r>
          </a:p>
          <a:p>
            <a:pPr marL="0" marR="0">
              <a:lnSpc>
                <a:spcPct val="107000"/>
              </a:lnSpc>
              <a:spcBef>
                <a:spcPts val="0"/>
              </a:spcBef>
              <a:spcAft>
                <a:spcPts val="800"/>
              </a:spcAft>
            </a:pPr>
            <a:r>
              <a:rPr lang="en-US" sz="1800">
                <a:effectLst/>
              </a:rPr>
              <a:t>What activity have you noticed makes you lose track of time?</a:t>
            </a:r>
          </a:p>
          <a:p>
            <a:pPr marL="0" marR="0">
              <a:lnSpc>
                <a:spcPct val="107000"/>
              </a:lnSpc>
              <a:spcBef>
                <a:spcPts val="0"/>
              </a:spcBef>
              <a:spcAft>
                <a:spcPts val="800"/>
              </a:spcAft>
            </a:pPr>
            <a:r>
              <a:rPr lang="en-US" sz="1800">
                <a:effectLst/>
              </a:rPr>
              <a:t>Imagine that you are truly confident that others will support you. What might you do?</a:t>
            </a:r>
          </a:p>
          <a:p>
            <a:pPr marL="0" marR="0">
              <a:lnSpc>
                <a:spcPct val="107000"/>
              </a:lnSpc>
              <a:spcBef>
                <a:spcPts val="0"/>
              </a:spcBef>
              <a:spcAft>
                <a:spcPts val="800"/>
              </a:spcAft>
            </a:pPr>
            <a:r>
              <a:rPr lang="en-US" sz="1800">
                <a:effectLst/>
              </a:rPr>
              <a:t>When do you feel most like your true self?</a:t>
            </a:r>
          </a:p>
          <a:p>
            <a:pPr marL="0" marR="0">
              <a:lnSpc>
                <a:spcPct val="107000"/>
              </a:lnSpc>
              <a:spcBef>
                <a:spcPts val="0"/>
              </a:spcBef>
              <a:spcAft>
                <a:spcPts val="800"/>
              </a:spcAft>
            </a:pPr>
            <a:r>
              <a:rPr lang="en-US" sz="1800">
                <a:effectLst/>
              </a:rPr>
              <a:t>What jazzes you about going to work/school?</a:t>
            </a:r>
          </a:p>
          <a:p>
            <a:pPr marL="0" marR="0">
              <a:lnSpc>
                <a:spcPct val="107000"/>
              </a:lnSpc>
              <a:spcBef>
                <a:spcPts val="0"/>
              </a:spcBef>
              <a:spcAft>
                <a:spcPts val="800"/>
              </a:spcAft>
            </a:pPr>
            <a:r>
              <a:rPr lang="en-US" sz="1800">
                <a:effectLst/>
              </a:rPr>
              <a:t>So, tell me about your morning.</a:t>
            </a:r>
          </a:p>
          <a:p>
            <a:pPr marL="0" marR="0">
              <a:lnSpc>
                <a:spcPct val="107000"/>
              </a:lnSpc>
              <a:spcBef>
                <a:spcPts val="0"/>
              </a:spcBef>
              <a:spcAft>
                <a:spcPts val="800"/>
              </a:spcAft>
            </a:pPr>
            <a:r>
              <a:rPr lang="en-US" sz="1800">
                <a:effectLst/>
              </a:rPr>
              <a:t>If you could talk to your future self, what would you say?</a:t>
            </a:r>
          </a:p>
          <a:p>
            <a:pPr marL="0" marR="0">
              <a:lnSpc>
                <a:spcPct val="107000"/>
              </a:lnSpc>
              <a:spcBef>
                <a:spcPts val="0"/>
              </a:spcBef>
              <a:spcAft>
                <a:spcPts val="800"/>
              </a:spcAft>
            </a:pPr>
            <a:r>
              <a:rPr lang="en-US" sz="1800">
                <a:effectLst/>
              </a:rPr>
              <a:t>With whom do you like to spend time?</a:t>
            </a:r>
          </a:p>
          <a:p>
            <a:pPr marL="36900" indent="0">
              <a:buNone/>
            </a:pPr>
            <a:endParaRPr lang="en-US"/>
          </a:p>
        </p:txBody>
      </p:sp>
      <p:sp>
        <p:nvSpPr>
          <p:cNvPr id="4" name="Speech Bubble: Oval 3">
            <a:extLst>
              <a:ext uri="{FF2B5EF4-FFF2-40B4-BE49-F238E27FC236}">
                <a16:creationId xmlns:a16="http://schemas.microsoft.com/office/drawing/2014/main" id="{D434E218-3BB5-AA36-6D50-8CD80F1C8C39}"/>
              </a:ext>
              <a:ext uri="{C183D7F6-B498-43B3-948B-1728B52AA6E4}">
                <adec:decorative xmlns:adec="http://schemas.microsoft.com/office/drawing/2017/decorative" val="1"/>
              </a:ext>
            </a:extLst>
          </p:cNvPr>
          <p:cNvSpPr/>
          <p:nvPr/>
        </p:nvSpPr>
        <p:spPr>
          <a:xfrm>
            <a:off x="6685085" y="557518"/>
            <a:ext cx="1195753" cy="940777"/>
          </a:xfrm>
          <a:prstGeom prst="wedgeEllipseCallou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203185343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71475" y="784226"/>
            <a:ext cx="7886700" cy="1325563"/>
          </a:xfrm>
        </p:spPr>
        <p:txBody>
          <a:bodyPr>
            <a:normAutofit fontScale="90000"/>
          </a:bodyPr>
          <a:lstStyle/>
          <a:p>
            <a:pPr eaLnBrk="1" hangingPunct="1"/>
            <a:r>
              <a:rPr lang="en-US" sz="4400">
                <a:effectLst/>
              </a:rPr>
              <a:t>Person Centered Employment Plan</a:t>
            </a:r>
            <a:br>
              <a:rPr lang="en-US" sz="4400">
                <a:effectLst/>
              </a:rPr>
            </a:br>
            <a:r>
              <a:rPr lang="en-US" sz="4400">
                <a:effectLst/>
              </a:rPr>
              <a:t>and</a:t>
            </a:r>
            <a:br>
              <a:rPr lang="en-US" sz="4400">
                <a:effectLst/>
              </a:rPr>
            </a:br>
            <a:r>
              <a:rPr lang="en-US" sz="4400">
                <a:effectLst/>
              </a:rPr>
              <a:t>Career Profile</a:t>
            </a:r>
          </a:p>
        </p:txBody>
      </p:sp>
      <p:sp>
        <p:nvSpPr>
          <p:cNvPr id="28675" name="Rectangle 3"/>
          <p:cNvSpPr>
            <a:spLocks noGrp="1" noChangeArrowheads="1"/>
          </p:cNvSpPr>
          <p:nvPr>
            <p:ph idx="1"/>
          </p:nvPr>
        </p:nvSpPr>
        <p:spPr>
          <a:xfrm>
            <a:off x="276225" y="3240316"/>
            <a:ext cx="7886700" cy="4351338"/>
          </a:xfrm>
        </p:spPr>
        <p:txBody>
          <a:bodyPr>
            <a:noAutofit/>
          </a:bodyPr>
          <a:lstStyle/>
          <a:p>
            <a:pPr eaLnBrk="1" hangingPunct="1">
              <a:buFont typeface="Wingdings" pitchFamily="-104" charset="2"/>
              <a:buNone/>
            </a:pPr>
            <a:r>
              <a:rPr lang="en-US" sz="3500">
                <a:effectLst/>
              </a:rPr>
              <a:t>It’s More than Just a Form.</a:t>
            </a:r>
          </a:p>
          <a:p>
            <a:pPr eaLnBrk="1" hangingPunct="1">
              <a:buFont typeface="Wingdings" pitchFamily="-104" charset="2"/>
              <a:buNone/>
            </a:pPr>
            <a:endParaRPr lang="en-US" sz="3500">
              <a:effectLst/>
            </a:endParaRPr>
          </a:p>
          <a:p>
            <a:pPr eaLnBrk="1" hangingPunct="1">
              <a:buFont typeface="Wingdings" pitchFamily="-104" charset="2"/>
              <a:buNone/>
            </a:pPr>
            <a:r>
              <a:rPr lang="en-US" sz="3500">
                <a:effectLst/>
              </a:rPr>
              <a:t>It’s What You Know </a:t>
            </a:r>
            <a:br>
              <a:rPr lang="en-US" sz="3500">
                <a:effectLst/>
              </a:rPr>
            </a:br>
            <a:r>
              <a:rPr lang="en-US" sz="3500">
                <a:effectLst/>
              </a:rPr>
              <a:t>About the Person &amp; is the start of your Job Development PLAN.</a:t>
            </a:r>
          </a:p>
        </p:txBody>
      </p:sp>
    </p:spTree>
    <p:extLst>
      <p:ext uri="{BB962C8B-B14F-4D97-AF65-F5344CB8AC3E}">
        <p14:creationId xmlns:p14="http://schemas.microsoft.com/office/powerpoint/2010/main" val="1754760969"/>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effectLst/>
              </a:rPr>
              <a:t>IPS - </a:t>
            </a:r>
            <a:br>
              <a:rPr lang="en-US">
                <a:effectLst/>
              </a:rPr>
            </a:br>
            <a:r>
              <a:rPr lang="en-US">
                <a:effectLst/>
              </a:rPr>
              <a:t>Career profile &amp; Job Search Plan</a:t>
            </a:r>
          </a:p>
        </p:txBody>
      </p:sp>
      <p:sp>
        <p:nvSpPr>
          <p:cNvPr id="30723" name="Rectangle 3"/>
          <p:cNvSpPr>
            <a:spLocks noGrp="1" noChangeArrowheads="1"/>
          </p:cNvSpPr>
          <p:nvPr>
            <p:ph idx="1"/>
          </p:nvPr>
        </p:nvSpPr>
        <p:spPr/>
        <p:txBody>
          <a:bodyPr>
            <a:normAutofit/>
          </a:bodyPr>
          <a:lstStyle/>
          <a:p>
            <a:r>
              <a:rPr lang="en-US" dirty="0">
                <a:effectLst/>
              </a:rPr>
              <a:t>Career Profile and Job Search Plan are written after you’ve completed the initial phase.</a:t>
            </a:r>
          </a:p>
          <a:p>
            <a:r>
              <a:rPr lang="en-US" dirty="0">
                <a:effectLst/>
              </a:rPr>
              <a:t>Turn into OVR along with an invoice for $750. </a:t>
            </a:r>
          </a:p>
          <a:p>
            <a:r>
              <a:rPr lang="en-US" dirty="0">
                <a:effectLst/>
              </a:rPr>
              <a:t>This plan should reflect all that you’ve learned about the individual and </a:t>
            </a:r>
            <a:r>
              <a:rPr lang="en-US" dirty="0">
                <a:solidFill>
                  <a:schemeClr val="accent1">
                    <a:lumMod val="60000"/>
                    <a:lumOff val="40000"/>
                  </a:schemeClr>
                </a:solidFill>
                <a:effectLst/>
              </a:rPr>
              <a:t>be a plan to guide job development. </a:t>
            </a:r>
          </a:p>
        </p:txBody>
      </p:sp>
      <p:sp>
        <p:nvSpPr>
          <p:cNvPr id="30724" name="Rectangle 3"/>
          <p:cNvSpPr>
            <a:spLocks noChangeArrowheads="1"/>
          </p:cNvSpPr>
          <p:nvPr/>
        </p:nvSpPr>
        <p:spPr bwMode="auto">
          <a:xfrm>
            <a:off x="228600" y="5562600"/>
            <a:ext cx="8686800" cy="584200"/>
          </a:xfrm>
          <a:prstGeom prst="rect">
            <a:avLst/>
          </a:prstGeom>
          <a:noFill/>
          <a:ln w="9525">
            <a:noFill/>
            <a:miter lim="800000"/>
            <a:headEnd/>
            <a:tailEnd/>
          </a:ln>
        </p:spPr>
        <p:txBody>
          <a:bodyPr>
            <a:prstTxWarp prst="textNoShape">
              <a:avLst/>
            </a:prstTxWarp>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It’s more than just a report.</a:t>
            </a:r>
          </a:p>
        </p:txBody>
      </p:sp>
      <p:sp>
        <p:nvSpPr>
          <p:cNvPr id="5" name="TextBox 4">
            <a:extLst>
              <a:ext uri="{FF2B5EF4-FFF2-40B4-BE49-F238E27FC236}">
                <a16:creationId xmlns:a16="http://schemas.microsoft.com/office/drawing/2014/main" id="{7A4C26D6-80A2-448C-A29C-80AAFB4C0CD0}"/>
              </a:ext>
            </a:extLst>
          </p:cNvPr>
          <p:cNvSpPr txBox="1"/>
          <p:nvPr/>
        </p:nvSpPr>
        <p:spPr>
          <a:xfrm>
            <a:off x="7084382" y="124287"/>
            <a:ext cx="1038686" cy="369332"/>
          </a:xfrm>
          <a:prstGeom prst="rect">
            <a:avLst/>
          </a:prstGeom>
          <a:solidFill>
            <a:schemeClr val="accent1">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IPS SE</a:t>
            </a:r>
          </a:p>
        </p:txBody>
      </p:sp>
    </p:spTree>
    <p:extLst>
      <p:ext uri="{BB962C8B-B14F-4D97-AF65-F5344CB8AC3E}">
        <p14:creationId xmlns:p14="http://schemas.microsoft.com/office/powerpoint/2010/main" val="100785764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Career Profile </a:t>
            </a:r>
          </a:p>
        </p:txBody>
      </p:sp>
      <p:sp>
        <p:nvSpPr>
          <p:cNvPr id="3" name="Content Placeholder 2"/>
          <p:cNvSpPr>
            <a:spLocks noGrp="1"/>
          </p:cNvSpPr>
          <p:nvPr>
            <p:ph idx="1"/>
          </p:nvPr>
        </p:nvSpPr>
        <p:spPr/>
        <p:txBody>
          <a:bodyPr/>
          <a:lstStyle/>
          <a:p>
            <a:r>
              <a:rPr lang="en-US">
                <a:effectLst/>
              </a:rPr>
              <a:t>Look at the Career Profile.</a:t>
            </a:r>
          </a:p>
          <a:p>
            <a:r>
              <a:rPr lang="en-US">
                <a:effectLst/>
              </a:rPr>
              <a:t>Look at the Tip Sheet – Remember, the answers to these questions will guide how you fill out the Profile.</a:t>
            </a:r>
          </a:p>
          <a:p>
            <a:r>
              <a:rPr lang="en-US">
                <a:effectLst/>
              </a:rPr>
              <a:t>When we talk about the headings on the PCEP, the same information is relevant to the Career Profile, just asked in different ways…but you have to know the info!</a:t>
            </a:r>
          </a:p>
          <a:p>
            <a:pPr marL="0" indent="0">
              <a:buNone/>
            </a:pPr>
            <a:endParaRPr lang="en-US">
              <a:effectLst/>
            </a:endParaRPr>
          </a:p>
        </p:txBody>
      </p:sp>
      <p:sp>
        <p:nvSpPr>
          <p:cNvPr id="4" name="TextBox 3">
            <a:extLst>
              <a:ext uri="{FF2B5EF4-FFF2-40B4-BE49-F238E27FC236}">
                <a16:creationId xmlns:a16="http://schemas.microsoft.com/office/drawing/2014/main" id="{A7A18BC8-6DE1-4EAD-9FCB-5E2E4B03DC77}"/>
              </a:ext>
            </a:extLst>
          </p:cNvPr>
          <p:cNvSpPr txBox="1"/>
          <p:nvPr/>
        </p:nvSpPr>
        <p:spPr>
          <a:xfrm>
            <a:off x="7084382" y="124287"/>
            <a:ext cx="1038686" cy="369332"/>
          </a:xfrm>
          <a:prstGeom prst="rect">
            <a:avLst/>
          </a:prstGeom>
          <a:solidFill>
            <a:schemeClr val="accent1">
              <a:lumMod val="60000"/>
              <a:lumOff val="4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IPS SE</a:t>
            </a:r>
          </a:p>
        </p:txBody>
      </p:sp>
    </p:spTree>
    <p:extLst>
      <p:ext uri="{BB962C8B-B14F-4D97-AF65-F5344CB8AC3E}">
        <p14:creationId xmlns:p14="http://schemas.microsoft.com/office/powerpoint/2010/main" val="3726045986"/>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r>
              <a:rPr lang="en-US">
                <a:effectLst/>
              </a:rPr>
              <a:t>Traditional -</a:t>
            </a:r>
            <a:br>
              <a:rPr lang="en-US">
                <a:effectLst/>
              </a:rPr>
            </a:br>
            <a:r>
              <a:rPr lang="en-US">
                <a:effectLst/>
              </a:rPr>
              <a:t>Person Centered Employment Plan</a:t>
            </a:r>
          </a:p>
        </p:txBody>
      </p:sp>
      <p:sp>
        <p:nvSpPr>
          <p:cNvPr id="5" name="TextBox 4">
            <a:extLst>
              <a:ext uri="{FF2B5EF4-FFF2-40B4-BE49-F238E27FC236}">
                <a16:creationId xmlns:a16="http://schemas.microsoft.com/office/drawing/2014/main" id="{C643D6BB-971D-4F9E-BCD9-A30058D97263}"/>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
        <p:nvSpPr>
          <p:cNvPr id="30723" name="Rectangle 3"/>
          <p:cNvSpPr>
            <a:spLocks noGrp="1" noChangeArrowheads="1"/>
          </p:cNvSpPr>
          <p:nvPr>
            <p:ph idx="1"/>
          </p:nvPr>
        </p:nvSpPr>
        <p:spPr/>
        <p:txBody>
          <a:bodyPr>
            <a:normAutofit fontScale="85000" lnSpcReduction="20000"/>
          </a:bodyPr>
          <a:lstStyle/>
          <a:p>
            <a:pPr>
              <a:lnSpc>
                <a:spcPct val="118000"/>
              </a:lnSpc>
            </a:pPr>
            <a:r>
              <a:rPr lang="en-US" dirty="0">
                <a:effectLst/>
              </a:rPr>
              <a:t>PCEP is written after you’ve completed the Discovery/ Person Centered Job Selection phase.</a:t>
            </a:r>
          </a:p>
          <a:p>
            <a:pPr>
              <a:lnSpc>
                <a:spcPct val="118000"/>
              </a:lnSpc>
            </a:pPr>
            <a:r>
              <a:rPr lang="en-US" dirty="0">
                <a:effectLst/>
              </a:rPr>
              <a:t>Turn into OVR along with an invoice for:</a:t>
            </a:r>
          </a:p>
          <a:p>
            <a:pPr lvl="1">
              <a:lnSpc>
                <a:spcPct val="118000"/>
              </a:lnSpc>
            </a:pPr>
            <a:r>
              <a:rPr lang="en-US" dirty="0">
                <a:effectLst/>
              </a:rPr>
              <a:t> $800 IF approved within 45 days of begin service date on authorization</a:t>
            </a:r>
          </a:p>
          <a:p>
            <a:pPr lvl="1">
              <a:lnSpc>
                <a:spcPct val="118000"/>
              </a:lnSpc>
            </a:pPr>
            <a:r>
              <a:rPr lang="en-US" dirty="0">
                <a:effectLst/>
              </a:rPr>
              <a:t>$400 IF approved 46+ days of begin service date </a:t>
            </a:r>
          </a:p>
          <a:p>
            <a:pPr>
              <a:lnSpc>
                <a:spcPct val="118000"/>
              </a:lnSpc>
            </a:pPr>
            <a:r>
              <a:rPr lang="en-US" dirty="0">
                <a:effectLst/>
              </a:rPr>
              <a:t>(If job seeker has a Case Manager – be sure CM receives a copy as well)</a:t>
            </a:r>
          </a:p>
          <a:p>
            <a:pPr>
              <a:lnSpc>
                <a:spcPct val="118000"/>
              </a:lnSpc>
            </a:pPr>
            <a:r>
              <a:rPr lang="en-US" dirty="0">
                <a:effectLst/>
              </a:rPr>
              <a:t>This plan should reflect all that you’ve learned about the individual and </a:t>
            </a:r>
            <a:r>
              <a:rPr lang="en-US" dirty="0">
                <a:solidFill>
                  <a:schemeClr val="accent1">
                    <a:lumMod val="60000"/>
                    <a:lumOff val="40000"/>
                  </a:schemeClr>
                </a:solidFill>
                <a:effectLst/>
              </a:rPr>
              <a:t>be a plan to guide job development. </a:t>
            </a:r>
          </a:p>
        </p:txBody>
      </p:sp>
      <p:sp>
        <p:nvSpPr>
          <p:cNvPr id="30724" name="Rectangle 3"/>
          <p:cNvSpPr>
            <a:spLocks noChangeArrowheads="1"/>
          </p:cNvSpPr>
          <p:nvPr/>
        </p:nvSpPr>
        <p:spPr bwMode="auto">
          <a:xfrm>
            <a:off x="0" y="6169025"/>
            <a:ext cx="8686800" cy="584200"/>
          </a:xfrm>
          <a:prstGeom prst="rect">
            <a:avLst/>
          </a:prstGeom>
          <a:noFill/>
          <a:ln w="9525">
            <a:noFill/>
            <a:miter lim="800000"/>
            <a:headEnd/>
            <a:tailEnd/>
          </a:ln>
        </p:spPr>
        <p:txBody>
          <a:bodyPr>
            <a:prstTxWarp prst="textNoShape">
              <a:avLst/>
            </a:prstTxWarp>
            <a:spAutoFit/>
          </a:bodyPr>
          <a:lstStyle/>
          <a:p>
            <a:pPr algn="ctr"/>
            <a:r>
              <a:rPr lang="en-US" sz="3200" dirty="0">
                <a:latin typeface="Tahoma" panose="020B0604030504040204" pitchFamily="34" charset="0"/>
                <a:ea typeface="Tahoma" panose="020B0604030504040204" pitchFamily="34" charset="0"/>
                <a:cs typeface="Tahoma" panose="020B0604030504040204" pitchFamily="34" charset="0"/>
              </a:rPr>
              <a:t>It’s more than just a report.</a:t>
            </a:r>
          </a:p>
        </p:txBody>
      </p:sp>
    </p:spTree>
    <p:extLst>
      <p:ext uri="{BB962C8B-B14F-4D97-AF65-F5344CB8AC3E}">
        <p14:creationId xmlns:p14="http://schemas.microsoft.com/office/powerpoint/2010/main" val="155170572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pPr eaLnBrk="1" hangingPunct="1"/>
            <a:r>
              <a:rPr lang="en-US">
                <a:effectLst/>
                <a:ea typeface="ＭＳ Ｐゴシック" pitchFamily="-104" charset="-128"/>
                <a:cs typeface="ＭＳ Ｐゴシック" pitchFamily="-104" charset="-128"/>
              </a:rPr>
              <a:t>Person Centered Employment Plan (PCEP)</a:t>
            </a:r>
          </a:p>
        </p:txBody>
      </p:sp>
      <p:sp>
        <p:nvSpPr>
          <p:cNvPr id="5" name="TextBox 4">
            <a:extLst>
              <a:ext uri="{FF2B5EF4-FFF2-40B4-BE49-F238E27FC236}">
                <a16:creationId xmlns:a16="http://schemas.microsoft.com/office/drawing/2014/main" id="{C5D48254-790E-4F8D-9F82-66B26A3B6904}"/>
              </a:ext>
            </a:extLst>
          </p:cNvPr>
          <p:cNvSpPr txBox="1"/>
          <p:nvPr/>
        </p:nvSpPr>
        <p:spPr>
          <a:xfrm>
            <a:off x="6143349" y="124287"/>
            <a:ext cx="1757778" cy="369332"/>
          </a:xfrm>
          <a:prstGeom prst="rect">
            <a:avLst/>
          </a:prstGeom>
          <a:solidFill>
            <a:schemeClr val="accent2">
              <a:lumMod val="40000"/>
              <a:lumOff val="60000"/>
            </a:schemeClr>
          </a:solidFill>
        </p:spPr>
        <p:txBody>
          <a:bodyPr wrap="square" rtlCol="0">
            <a:spAutoFit/>
          </a:bodyPr>
          <a:lstStyle/>
          <a:p>
            <a:pPr algn="ctr"/>
            <a:r>
              <a:rPr lang="en-US">
                <a:solidFill>
                  <a:schemeClr val="bg1"/>
                </a:solidFill>
                <a:latin typeface="Tahoma" panose="020B0604030504040204" pitchFamily="34" charset="0"/>
                <a:ea typeface="Tahoma" panose="020B0604030504040204" pitchFamily="34" charset="0"/>
                <a:cs typeface="Tahoma" panose="020B0604030504040204" pitchFamily="34" charset="0"/>
              </a:rPr>
              <a:t>Traditional SE</a:t>
            </a:r>
          </a:p>
        </p:txBody>
      </p:sp>
      <p:sp>
        <p:nvSpPr>
          <p:cNvPr id="31747" name="Rectangle 3"/>
          <p:cNvSpPr>
            <a:spLocks noGrp="1" noChangeArrowheads="1"/>
          </p:cNvSpPr>
          <p:nvPr>
            <p:ph idx="1"/>
          </p:nvPr>
        </p:nvSpPr>
        <p:spPr/>
        <p:txBody>
          <a:bodyPr>
            <a:normAutofit lnSpcReduction="10000"/>
          </a:bodyPr>
          <a:lstStyle/>
          <a:p>
            <a:pPr eaLnBrk="1" hangingPunct="1">
              <a:lnSpc>
                <a:spcPct val="90000"/>
              </a:lnSpc>
              <a:spcAft>
                <a:spcPts val="300"/>
              </a:spcAft>
              <a:buFont typeface="Wingdings" pitchFamily="-104" charset="2"/>
              <a:buNone/>
            </a:pPr>
            <a:r>
              <a:rPr lang="en-US">
                <a:effectLst/>
                <a:ea typeface="ＭＳ Ｐゴシック" pitchFamily="-104" charset="-128"/>
                <a:cs typeface="ＭＳ Ｐゴシック" pitchFamily="-104" charset="-128"/>
              </a:rPr>
              <a:t>General Info: Who is this person?</a:t>
            </a:r>
          </a:p>
          <a:p>
            <a:pPr>
              <a:spcAft>
                <a:spcPts val="300"/>
              </a:spcAft>
            </a:pPr>
            <a:r>
              <a:rPr lang="en-US" sz="2600">
                <a:effectLst/>
                <a:ea typeface="ＭＳ Ｐゴシック" pitchFamily="-104" charset="-128"/>
                <a:cs typeface="ＭＳ Ｐゴシック" pitchFamily="-104" charset="-128"/>
              </a:rPr>
              <a:t>Background information we (reader) need to know?</a:t>
            </a:r>
          </a:p>
          <a:p>
            <a:pPr>
              <a:spcAft>
                <a:spcPts val="300"/>
              </a:spcAft>
            </a:pPr>
            <a:r>
              <a:rPr lang="en-US" sz="2600">
                <a:effectLst/>
                <a:ea typeface="ＭＳ Ｐゴシック" pitchFamily="-104" charset="-128"/>
                <a:cs typeface="ＭＳ Ｐゴシック" pitchFamily="-104" charset="-128"/>
              </a:rPr>
              <a:t>Family or other key relationships?</a:t>
            </a:r>
          </a:p>
          <a:p>
            <a:pPr>
              <a:spcAft>
                <a:spcPts val="300"/>
              </a:spcAft>
            </a:pPr>
            <a:r>
              <a:rPr lang="en-US" sz="2600">
                <a:effectLst/>
                <a:ea typeface="ＭＳ Ｐゴシック" pitchFamily="-104" charset="-128"/>
                <a:cs typeface="ＭＳ Ｐゴシック" pitchFamily="-104" charset="-128"/>
              </a:rPr>
              <a:t>Where does this person live? Who does he/she live with? </a:t>
            </a:r>
          </a:p>
          <a:p>
            <a:pPr>
              <a:spcAft>
                <a:spcPts val="300"/>
              </a:spcAft>
            </a:pPr>
            <a:r>
              <a:rPr lang="en-US" sz="2600">
                <a:effectLst/>
                <a:ea typeface="ＭＳ Ｐゴシック" pitchFamily="-104" charset="-128"/>
                <a:cs typeface="ＭＳ Ｐゴシック" pitchFamily="-104" charset="-128"/>
              </a:rPr>
              <a:t>Note other community involvement.</a:t>
            </a:r>
          </a:p>
          <a:p>
            <a:pPr>
              <a:spcAft>
                <a:spcPts val="300"/>
              </a:spcAft>
            </a:pPr>
            <a:r>
              <a:rPr lang="en-US" sz="2600">
                <a:effectLst/>
                <a:ea typeface="ＭＳ Ｐゴシック" pitchFamily="-104" charset="-128"/>
                <a:cs typeface="ＭＳ Ｐゴシック" pitchFamily="-104" charset="-128"/>
              </a:rPr>
              <a:t>How is work going to improve the quality of this person’s life?</a:t>
            </a:r>
          </a:p>
          <a:p>
            <a:pPr>
              <a:spcAft>
                <a:spcPts val="300"/>
              </a:spcAft>
            </a:pPr>
            <a:r>
              <a:rPr lang="en-US" sz="2600">
                <a:effectLst/>
                <a:ea typeface="ＭＳ Ｐゴシック" pitchFamily="-104" charset="-128"/>
                <a:cs typeface="ＭＳ Ｐゴシック" pitchFamily="-104" charset="-128"/>
              </a:rPr>
              <a:t>How is disability going to impact employment, what will need to be addressed?</a:t>
            </a:r>
          </a:p>
          <a:p>
            <a:pPr eaLnBrk="1" hangingPunct="1">
              <a:lnSpc>
                <a:spcPct val="90000"/>
              </a:lnSpc>
              <a:spcAft>
                <a:spcPts val="300"/>
              </a:spcAft>
              <a:buFont typeface="Wingdings" pitchFamily="-104" charset="2"/>
              <a:buNone/>
            </a:pPr>
            <a:endParaRPr lang="en-US" sz="3600">
              <a:effectLst/>
              <a:ea typeface="ＭＳ Ｐゴシック" pitchFamily="-104" charset="-128"/>
              <a:cs typeface="ＭＳ Ｐゴシック" pitchFamily="-104" charset="-128"/>
            </a:endParaRPr>
          </a:p>
        </p:txBody>
      </p:sp>
      <p:sp>
        <p:nvSpPr>
          <p:cNvPr id="31748" name="TextBox 3"/>
          <p:cNvSpPr txBox="1">
            <a:spLocks noChangeArrowheads="1"/>
          </p:cNvSpPr>
          <p:nvPr/>
        </p:nvSpPr>
        <p:spPr bwMode="auto">
          <a:xfrm>
            <a:off x="561975" y="6089138"/>
            <a:ext cx="6943533" cy="646331"/>
          </a:xfrm>
          <a:prstGeom prst="rect">
            <a:avLst/>
          </a:prstGeom>
          <a:noFill/>
          <a:ln w="19050">
            <a:noFill/>
            <a:miter lim="800000"/>
            <a:headEnd/>
            <a:tailEnd/>
          </a:ln>
        </p:spPr>
        <p:txBody>
          <a:bodyPr wrap="square">
            <a:prstTxWarp prst="textNoShape">
              <a:avLst/>
            </a:prstTxWarp>
            <a:spAutoFit/>
          </a:bodyPr>
          <a:lstStyle/>
          <a:p>
            <a:r>
              <a:rPr lang="en-US">
                <a:solidFill>
                  <a:schemeClr val="accent1">
                    <a:lumMod val="60000"/>
                    <a:lumOff val="40000"/>
                  </a:schemeClr>
                </a:solidFill>
                <a:latin typeface="Tahoma" panose="020B0604030504040204" pitchFamily="34" charset="0"/>
                <a:ea typeface="Tahoma" panose="020B0604030504040204" pitchFamily="34" charset="0"/>
                <a:cs typeface="Tahoma" panose="020B0604030504040204" pitchFamily="34" charset="0"/>
              </a:rPr>
              <a:t>See Randy’s PCEP on SE Core Training Materials page – OVR Documentation &amp; Process/Traditional Documentation Example Sets</a:t>
            </a:r>
          </a:p>
        </p:txBody>
      </p:sp>
    </p:spTree>
    <p:extLst>
      <p:ext uri="{BB962C8B-B14F-4D97-AF65-F5344CB8AC3E}">
        <p14:creationId xmlns:p14="http://schemas.microsoft.com/office/powerpoint/2010/main" val="59843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Rectangle 1"/>
          <p:cNvSpPr>
            <a:spLocks noGrp="1" noChangeArrowheads="1"/>
          </p:cNvSpPr>
          <p:nvPr>
            <p:ph type="title"/>
          </p:nvPr>
        </p:nvSpPr>
        <p:spPr>
          <a:ln/>
        </p:spPr>
        <p:txBody>
          <a:bodyPr rIns="132080">
            <a:normAutofit fontScale="90000"/>
          </a:bodyPr>
          <a:lstStyle/>
          <a:p>
            <a:r>
              <a:rPr lang="en-US" sz="4000">
                <a:effectLst/>
              </a:rPr>
              <a:t>1980s </a:t>
            </a:r>
            <a:br>
              <a:rPr lang="en-US" sz="4000">
                <a:effectLst/>
              </a:rPr>
            </a:br>
            <a:r>
              <a:rPr lang="en-US" sz="4000">
                <a:effectLst/>
              </a:rPr>
              <a:t>Early </a:t>
            </a:r>
            <a:r>
              <a:rPr lang="en-US">
                <a:effectLst/>
              </a:rPr>
              <a:t>S</a:t>
            </a:r>
            <a:r>
              <a:rPr lang="en-US" sz="4000">
                <a:effectLst/>
              </a:rPr>
              <a:t>upported </a:t>
            </a:r>
            <a:r>
              <a:rPr lang="en-US">
                <a:effectLst/>
              </a:rPr>
              <a:t>E</a:t>
            </a:r>
            <a:r>
              <a:rPr lang="en-US" sz="4000">
                <a:effectLst/>
              </a:rPr>
              <a:t>mployment </a:t>
            </a:r>
            <a:br>
              <a:rPr lang="en-US" sz="4000">
                <a:effectLst/>
              </a:rPr>
            </a:br>
            <a:r>
              <a:rPr lang="en-US">
                <a:ln>
                  <a:solidFill>
                    <a:prstClr val="black">
                      <a:lumMod val="75000"/>
                      <a:lumOff val="25000"/>
                      <a:alpha val="10000"/>
                    </a:prstClr>
                  </a:solidFill>
                </a:ln>
                <a:solidFill>
                  <a:srgbClr val="DADADA"/>
                </a:solidFill>
                <a:effectLst/>
              </a:rPr>
              <a:t>Job Coach/Job Placement Model</a:t>
            </a:r>
            <a:endParaRPr lang="en-US" sz="4000">
              <a:effectLst/>
            </a:endParaRPr>
          </a:p>
        </p:txBody>
      </p:sp>
      <p:pic>
        <p:nvPicPr>
          <p:cNvPr id="173058" name="Picture 2" descr="A Supported Employment Coach watching a young man wearing an apron in a restauran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45964" y="2583604"/>
            <a:ext cx="4181475"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25941011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effectLst/>
                <a:ea typeface="ＭＳ Ｐゴシック" pitchFamily="-104" charset="-128"/>
                <a:cs typeface="ＭＳ Ｐゴシック" pitchFamily="-104" charset="-128"/>
              </a:rPr>
              <a:t>Employment History</a:t>
            </a:r>
          </a:p>
        </p:txBody>
      </p:sp>
      <p:sp>
        <p:nvSpPr>
          <p:cNvPr id="32771" name="Rectangle 3"/>
          <p:cNvSpPr>
            <a:spLocks noGrp="1" noChangeArrowheads="1"/>
          </p:cNvSpPr>
          <p:nvPr>
            <p:ph idx="1"/>
          </p:nvPr>
        </p:nvSpPr>
        <p:spPr/>
        <p:txBody>
          <a:bodyPr/>
          <a:lstStyle/>
          <a:p>
            <a:pPr>
              <a:spcAft>
                <a:spcPts val="600"/>
              </a:spcAft>
            </a:pPr>
            <a:r>
              <a:rPr lang="en-US">
                <a:effectLst/>
                <a:ea typeface="ＭＳ Ｐゴシック" pitchFamily="-104" charset="-128"/>
                <a:cs typeface="ＭＳ Ｐゴシック" pitchFamily="-104" charset="-128"/>
              </a:rPr>
              <a:t>Include in this section any paid work, volunteer jobs, school transition jobs, or other work experiences. Consider tasks, hours, environment, people, &amp; employer. </a:t>
            </a:r>
          </a:p>
          <a:p>
            <a:pPr>
              <a:spcAft>
                <a:spcPts val="600"/>
              </a:spcAft>
            </a:pPr>
            <a:r>
              <a:rPr lang="en-US">
                <a:effectLst/>
                <a:ea typeface="ＭＳ Ｐゴシック" pitchFamily="-104" charset="-128"/>
                <a:cs typeface="ＭＳ Ｐゴシック" pitchFamily="-104" charset="-128"/>
              </a:rPr>
              <a:t>If job seeker has NO past work experience, focus on tasks or chores done on a routine basis. </a:t>
            </a:r>
          </a:p>
          <a:p>
            <a:pPr eaLnBrk="1" hangingPunct="1">
              <a:lnSpc>
                <a:spcPct val="90000"/>
              </a:lnSpc>
              <a:spcAft>
                <a:spcPts val="600"/>
              </a:spcAft>
              <a:buFont typeface="Wingdings" pitchFamily="-104" charset="2"/>
              <a:buNone/>
            </a:pPr>
            <a:endParaRPr lang="en-US" sz="36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2486599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effectLst/>
                <a:ea typeface="ＭＳ Ｐゴシック" pitchFamily="-104" charset="-128"/>
                <a:cs typeface="ＭＳ Ｐゴシック" pitchFamily="-104" charset="-128"/>
              </a:rPr>
              <a:t>Employment History cont.</a:t>
            </a:r>
          </a:p>
        </p:txBody>
      </p:sp>
      <p:sp>
        <p:nvSpPr>
          <p:cNvPr id="33795" name="Content Placeholder 2"/>
          <p:cNvSpPr>
            <a:spLocks noGrp="1"/>
          </p:cNvSpPr>
          <p:nvPr>
            <p:ph idx="1"/>
          </p:nvPr>
        </p:nvSpPr>
        <p:spPr/>
        <p:txBody>
          <a:bodyPr>
            <a:normAutofit/>
          </a:bodyPr>
          <a:lstStyle/>
          <a:p>
            <a:pPr>
              <a:spcAft>
                <a:spcPts val="600"/>
              </a:spcAft>
              <a:buFont typeface="Wingdings" pitchFamily="-104" charset="2"/>
              <a:buNone/>
            </a:pPr>
            <a:r>
              <a:rPr lang="en-US" i="1">
                <a:effectLst/>
                <a:ea typeface="ＭＳ Ｐゴシック" pitchFamily="-104" charset="-128"/>
                <a:cs typeface="ＭＳ Ｐゴシック" pitchFamily="-104" charset="-128"/>
              </a:rPr>
              <a:t>Be sure to address:</a:t>
            </a:r>
          </a:p>
          <a:p>
            <a:pPr>
              <a:spcAft>
                <a:spcPts val="600"/>
              </a:spcAft>
              <a:buFont typeface="Wingdings" pitchFamily="-104" charset="2"/>
              <a:buNone/>
            </a:pPr>
            <a:r>
              <a:rPr lang="en-US">
                <a:effectLst/>
                <a:ea typeface="ＭＳ Ｐゴシック" pitchFamily="-104" charset="-128"/>
                <a:cs typeface="ＭＳ Ｐゴシック" pitchFamily="-104" charset="-128"/>
              </a:rPr>
              <a:t>Jobs that worked well and why? Job that did not work well and why?</a:t>
            </a:r>
          </a:p>
          <a:p>
            <a:pPr>
              <a:spcAft>
                <a:spcPts val="600"/>
              </a:spcAft>
            </a:pPr>
            <a:r>
              <a:rPr lang="en-US">
                <a:effectLst/>
                <a:ea typeface="ＭＳ Ｐゴシック" pitchFamily="-104" charset="-128"/>
                <a:cs typeface="ＭＳ Ｐゴシック" pitchFamily="-104" charset="-128"/>
              </a:rPr>
              <a:t>Describe what has and has not worked and WHY specific job sites worked/did not work for the person.</a:t>
            </a:r>
          </a:p>
          <a:p>
            <a:pPr>
              <a:spcAft>
                <a:spcPts val="600"/>
              </a:spcAft>
            </a:pPr>
            <a:r>
              <a:rPr lang="en-US">
                <a:effectLst/>
                <a:ea typeface="ＭＳ Ｐゴシック" pitchFamily="-104" charset="-128"/>
                <a:cs typeface="ＭＳ Ｐゴシック" pitchFamily="-104" charset="-128"/>
              </a:rPr>
              <a:t>Be creative in finding out why jobs have/have not worked well for the person, what was it about this experience(s) that made the difference?</a:t>
            </a:r>
          </a:p>
          <a:p>
            <a:pPr>
              <a:spcAft>
                <a:spcPts val="600"/>
              </a:spcAft>
              <a:buFont typeface="Wingdings" pitchFamily="-104" charset="2"/>
              <a:buNone/>
            </a:pPr>
            <a:endParaRPr lang="en-US">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75707481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effectLst/>
                <a:ea typeface="ＭＳ Ｐゴシック" pitchFamily="-104" charset="-128"/>
                <a:cs typeface="ＭＳ Ｐゴシック" pitchFamily="-104" charset="-128"/>
              </a:rPr>
              <a:t>Interests</a:t>
            </a:r>
          </a:p>
        </p:txBody>
      </p:sp>
      <p:sp>
        <p:nvSpPr>
          <p:cNvPr id="34819" name="Rectangle 3"/>
          <p:cNvSpPr>
            <a:spLocks noGrp="1" noChangeArrowheads="1"/>
          </p:cNvSpPr>
          <p:nvPr>
            <p:ph idx="1"/>
          </p:nvPr>
        </p:nvSpPr>
        <p:spPr/>
        <p:txBody>
          <a:bodyPr/>
          <a:lstStyle/>
          <a:p>
            <a:pPr>
              <a:spcAft>
                <a:spcPts val="1200"/>
              </a:spcAft>
            </a:pPr>
            <a:r>
              <a:rPr lang="en-US" sz="2400">
                <a:effectLst/>
                <a:ea typeface="ＭＳ Ｐゴシック" pitchFamily="-104" charset="-128"/>
                <a:cs typeface="ＭＳ Ｐゴシック" pitchFamily="-104" charset="-128"/>
              </a:rPr>
              <a:t>You are identifying the “spark.” What interests this person?</a:t>
            </a:r>
          </a:p>
          <a:p>
            <a:pPr>
              <a:spcAft>
                <a:spcPts val="1200"/>
              </a:spcAft>
            </a:pPr>
            <a:r>
              <a:rPr lang="en-US" sz="2400">
                <a:effectLst/>
                <a:ea typeface="ＭＳ Ｐゴシック" pitchFamily="-104" charset="-128"/>
                <a:cs typeface="ＭＳ Ｐゴシック" pitchFamily="-104" charset="-128"/>
              </a:rPr>
              <a:t>What does he/she choose to do or do well? </a:t>
            </a:r>
          </a:p>
          <a:p>
            <a:pPr>
              <a:spcAft>
                <a:spcPts val="1200"/>
              </a:spcAft>
            </a:pPr>
            <a:r>
              <a:rPr lang="en-US" sz="2400">
                <a:effectLst/>
                <a:ea typeface="ＭＳ Ｐゴシック" pitchFamily="-104" charset="-128"/>
                <a:cs typeface="ＭＳ Ｐゴシック" pitchFamily="-104" charset="-128"/>
              </a:rPr>
              <a:t>How does the job seeker spend his/her time?</a:t>
            </a:r>
          </a:p>
          <a:p>
            <a:pPr>
              <a:spcAft>
                <a:spcPts val="1200"/>
              </a:spcAft>
            </a:pPr>
            <a:r>
              <a:rPr lang="en-US" sz="2400">
                <a:effectLst/>
                <a:ea typeface="ＭＳ Ｐゴシック" pitchFamily="-104" charset="-128"/>
                <a:cs typeface="ＭＳ Ｐゴシック" pitchFamily="-104" charset="-128"/>
              </a:rPr>
              <a:t>What do other people say he/she enjoys doing?</a:t>
            </a:r>
          </a:p>
          <a:p>
            <a:pPr>
              <a:spcAft>
                <a:spcPts val="1200"/>
              </a:spcAft>
            </a:pPr>
            <a:r>
              <a:rPr lang="en-US" sz="2400">
                <a:effectLst/>
                <a:ea typeface="ＭＳ Ｐゴシック" pitchFamily="-104" charset="-128"/>
                <a:cs typeface="ＭＳ Ｐゴシック" pitchFamily="-104" charset="-128"/>
              </a:rPr>
              <a:t>Be sure to include how you (ES) learned about these interests. Discuss your involvement in the community with the job seeker and any creative strategies used to gain this information. You need to offer enough information to back up that this truly is a real interest of the job seeker.</a:t>
            </a:r>
          </a:p>
          <a:p>
            <a:pPr eaLnBrk="1" hangingPunct="1">
              <a:spcAft>
                <a:spcPts val="1200"/>
              </a:spcAft>
              <a:buFont typeface="Wingdings" pitchFamily="-104" charset="2"/>
              <a:buNone/>
            </a:pPr>
            <a:endParaRPr lang="en-US" sz="36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91102719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effectLst/>
                <a:ea typeface="ＭＳ Ｐゴシック" pitchFamily="-104" charset="-128"/>
                <a:cs typeface="ＭＳ Ｐゴシック" pitchFamily="-104" charset="-128"/>
              </a:rPr>
              <a:t>Skills</a:t>
            </a:r>
          </a:p>
        </p:txBody>
      </p:sp>
      <p:sp>
        <p:nvSpPr>
          <p:cNvPr id="35843" name="Content Placeholder 2"/>
          <p:cNvSpPr>
            <a:spLocks noGrp="1"/>
          </p:cNvSpPr>
          <p:nvPr>
            <p:ph idx="1"/>
          </p:nvPr>
        </p:nvSpPr>
        <p:spPr/>
        <p:txBody>
          <a:bodyPr/>
          <a:lstStyle/>
          <a:p>
            <a:pPr>
              <a:lnSpc>
                <a:spcPct val="108000"/>
              </a:lnSpc>
              <a:spcAft>
                <a:spcPts val="600"/>
              </a:spcAft>
            </a:pPr>
            <a:r>
              <a:rPr lang="en-US" sz="2400">
                <a:effectLst/>
                <a:ea typeface="ＭＳ Ｐゴシック" pitchFamily="-104" charset="-128"/>
                <a:cs typeface="ＭＳ Ｐゴシック" pitchFamily="-104" charset="-128"/>
              </a:rPr>
              <a:t>What is this person good at? What skills does he/she possess?</a:t>
            </a:r>
          </a:p>
          <a:p>
            <a:pPr>
              <a:lnSpc>
                <a:spcPct val="108000"/>
              </a:lnSpc>
              <a:spcAft>
                <a:spcPts val="600"/>
              </a:spcAft>
            </a:pPr>
            <a:r>
              <a:rPr lang="en-US" sz="2400">
                <a:effectLst/>
                <a:ea typeface="ＭＳ Ｐゴシック" pitchFamily="-104" charset="-128"/>
                <a:cs typeface="ＭＳ Ｐゴシック" pitchFamily="-104" charset="-128"/>
              </a:rPr>
              <a:t>What kind of things does he/she do regularly? </a:t>
            </a:r>
          </a:p>
          <a:p>
            <a:pPr>
              <a:lnSpc>
                <a:spcPct val="108000"/>
              </a:lnSpc>
              <a:spcAft>
                <a:spcPts val="600"/>
              </a:spcAft>
            </a:pPr>
            <a:r>
              <a:rPr lang="en-US" sz="2400">
                <a:effectLst/>
                <a:ea typeface="ＭＳ Ｐゴシック" pitchFamily="-104" charset="-128"/>
                <a:cs typeface="ＭＳ Ｐゴシック" pitchFamily="-104" charset="-128"/>
              </a:rPr>
              <a:t>Be sure to include how you (ES) learned about these skills. Discuss your involvement in the community with the job seeker and any creative strategies used to gain this information. You need to offer enough information to back up that this truly is a real skill of the job seeker. </a:t>
            </a:r>
          </a:p>
          <a:p>
            <a:pPr>
              <a:lnSpc>
                <a:spcPct val="108000"/>
              </a:lnSpc>
              <a:spcAft>
                <a:spcPts val="600"/>
              </a:spcAft>
            </a:pPr>
            <a:endParaRPr lang="en-US" sz="24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1246872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blipFill rotWithShape="1">
          <a:blip r:embed="rId2"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C0D2F53-A3CB-6D26-7D6F-F2396D198791}"/>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When is this person at their best?</a:t>
            </a:r>
          </a:p>
        </p:txBody>
      </p:sp>
      <p:graphicFrame>
        <p:nvGraphicFramePr>
          <p:cNvPr id="36868" name="Content Placeholder 2" descr="Wheni s this person at their best?">
            <a:extLst>
              <a:ext uri="{FF2B5EF4-FFF2-40B4-BE49-F238E27FC236}">
                <a16:creationId xmlns:a16="http://schemas.microsoft.com/office/drawing/2014/main" id="{1F070A9F-A142-4185-8CDD-1F69E1D05490}"/>
              </a:ext>
            </a:extLst>
          </p:cNvPr>
          <p:cNvGraphicFramePr>
            <a:graphicFrameLocks noGrp="1"/>
          </p:cNvGraphicFramePr>
          <p:nvPr>
            <p:ph idx="1"/>
            <p:extLst>
              <p:ext uri="{D42A27DB-BD31-4B8C-83A1-F6EECF244321}">
                <p14:modId xmlns:p14="http://schemas.microsoft.com/office/powerpoint/2010/main" val="1947911360"/>
              </p:ext>
            </p:extLst>
          </p:nvPr>
        </p:nvGraphicFramePr>
        <p:xfrm>
          <a:off x="628650" y="1253331"/>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220570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effectLst/>
                <a:ea typeface="ＭＳ Ｐゴシック" pitchFamily="-104" charset="-128"/>
                <a:cs typeface="ＭＳ Ｐゴシック" pitchFamily="-104" charset="-128"/>
              </a:rPr>
              <a:t>Job Tasks</a:t>
            </a:r>
          </a:p>
        </p:txBody>
      </p:sp>
      <p:sp>
        <p:nvSpPr>
          <p:cNvPr id="37891" name="Content Placeholder 2"/>
          <p:cNvSpPr>
            <a:spLocks noGrp="1"/>
          </p:cNvSpPr>
          <p:nvPr>
            <p:ph idx="1"/>
          </p:nvPr>
        </p:nvSpPr>
        <p:spPr/>
        <p:txBody>
          <a:bodyPr/>
          <a:lstStyle/>
          <a:p>
            <a:pPr>
              <a:spcAft>
                <a:spcPts val="600"/>
              </a:spcAft>
            </a:pPr>
            <a:r>
              <a:rPr lang="en-US">
                <a:effectLst/>
                <a:ea typeface="ＭＳ Ｐゴシック" pitchFamily="-104" charset="-128"/>
                <a:cs typeface="ＭＳ Ｐゴシック" pitchFamily="-104" charset="-128"/>
              </a:rPr>
              <a:t>Skills and interests translate into what job tasks the person can and will be able to do.</a:t>
            </a:r>
          </a:p>
          <a:p>
            <a:pPr>
              <a:spcAft>
                <a:spcPts val="600"/>
              </a:spcAft>
            </a:pPr>
            <a:r>
              <a:rPr lang="en-US">
                <a:effectLst/>
                <a:ea typeface="ＭＳ Ｐゴシック" pitchFamily="-104" charset="-128"/>
                <a:cs typeface="ＭＳ Ｐゴシック" pitchFamily="-104" charset="-128"/>
              </a:rPr>
              <a:t>Be sure that the task matches skills and interests. Just because someone has the skill to stock shelves doesn’t mean he or she has any interest to do so.</a:t>
            </a:r>
          </a:p>
          <a:p>
            <a:pPr>
              <a:spcAft>
                <a:spcPts val="600"/>
              </a:spcAft>
            </a:pPr>
            <a:endParaRPr lang="en-US">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1049651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83EAD1-E920-5FB8-7BF6-55A9DA21D78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It’s OUR job to be the Translator</a:t>
            </a:r>
          </a:p>
        </p:txBody>
      </p:sp>
      <p:sp>
        <p:nvSpPr>
          <p:cNvPr id="38914" name="Content Placeholder 2"/>
          <p:cNvSpPr>
            <a:spLocks noGrp="1"/>
          </p:cNvSpPr>
          <p:nvPr>
            <p:ph idx="1"/>
          </p:nvPr>
        </p:nvSpPr>
        <p:spPr/>
        <p:txBody>
          <a:bodyPr/>
          <a:lstStyle/>
          <a:p>
            <a:pPr>
              <a:buFont typeface="Wingdings" pitchFamily="-104" charset="2"/>
              <a:buNone/>
            </a:pPr>
            <a:r>
              <a:rPr lang="en-US" sz="4000">
                <a:effectLst/>
                <a:ea typeface="ＭＳ Ｐゴシック" pitchFamily="-104" charset="-128"/>
                <a:cs typeface="ＭＳ Ｐゴシック" pitchFamily="-104" charset="-128"/>
              </a:rPr>
              <a:t>It’s OUR job to be the Translator.</a:t>
            </a:r>
          </a:p>
          <a:p>
            <a:pPr>
              <a:buFont typeface="Wingdings" pitchFamily="-104" charset="2"/>
              <a:buNone/>
            </a:pPr>
            <a:r>
              <a:rPr lang="en-US">
                <a:effectLst/>
                <a:ea typeface="ＭＳ Ｐゴシック" pitchFamily="-104" charset="-128"/>
                <a:cs typeface="ＭＳ Ｐゴシック" pitchFamily="-104" charset="-128"/>
              </a:rPr>
              <a:t>	</a:t>
            </a:r>
          </a:p>
          <a:p>
            <a:pPr>
              <a:buFont typeface="Wingdings" pitchFamily="-104" charset="2"/>
              <a:buNone/>
            </a:pPr>
            <a:endParaRPr lang="en-US" sz="4000">
              <a:effectLst/>
              <a:ea typeface="ＭＳ Ｐゴシック" pitchFamily="-104" charset="-128"/>
              <a:cs typeface="ＭＳ Ｐゴシック" pitchFamily="-104" charset="-128"/>
            </a:endParaRPr>
          </a:p>
          <a:p>
            <a:pPr>
              <a:buFont typeface="Wingdings" pitchFamily="-104" charset="2"/>
              <a:buNone/>
            </a:pPr>
            <a:r>
              <a:rPr lang="en-US" sz="4000">
                <a:effectLst/>
                <a:ea typeface="ＭＳ Ｐゴシック" pitchFamily="-104" charset="-128"/>
                <a:cs typeface="ＭＳ Ｐゴシック" pitchFamily="-104" charset="-128"/>
              </a:rPr>
              <a:t>Skills + Interests 			Tasks</a:t>
            </a:r>
          </a:p>
          <a:p>
            <a:endParaRPr lang="en-US" sz="4000">
              <a:effectLst/>
            </a:endParaRPr>
          </a:p>
        </p:txBody>
      </p:sp>
      <p:sp>
        <p:nvSpPr>
          <p:cNvPr id="38915" name="Right Arrow 3">
            <a:extLst>
              <a:ext uri="{C183D7F6-B498-43B3-948B-1728B52AA6E4}">
                <adec:decorative xmlns:adec="http://schemas.microsoft.com/office/drawing/2017/decorative" val="1"/>
              </a:ext>
            </a:extLst>
          </p:cNvPr>
          <p:cNvSpPr>
            <a:spLocks noChangeArrowheads="1"/>
          </p:cNvSpPr>
          <p:nvPr/>
        </p:nvSpPr>
        <p:spPr bwMode="auto">
          <a:xfrm>
            <a:off x="4381500" y="3783241"/>
            <a:ext cx="977900" cy="484187"/>
          </a:xfrm>
          <a:prstGeom prst="rightArrow">
            <a:avLst>
              <a:gd name="adj1" fmla="val 50000"/>
              <a:gd name="adj2" fmla="val 50024"/>
            </a:avLst>
          </a:prstGeom>
          <a:solidFill>
            <a:schemeClr val="accent1"/>
          </a:solidFill>
          <a:ln w="9525">
            <a:solidFill>
              <a:schemeClr val="tx1"/>
            </a:solidFill>
            <a:round/>
            <a:headEnd/>
            <a:tailEnd/>
          </a:ln>
        </p:spPr>
        <p:txBody>
          <a:bodyPr>
            <a:prstTxWarp prst="textNoShape">
              <a:avLst/>
            </a:prstTxWarp>
          </a:bodyPr>
          <a:lstStyle/>
          <a:p>
            <a:endParaRPr lang="en-US"/>
          </a:p>
        </p:txBody>
      </p:sp>
    </p:spTree>
    <p:extLst>
      <p:ext uri="{BB962C8B-B14F-4D97-AF65-F5344CB8AC3E}">
        <p14:creationId xmlns:p14="http://schemas.microsoft.com/office/powerpoint/2010/main" val="125764136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a:bodyPr>
          <a:lstStyle/>
          <a:p>
            <a:r>
              <a:rPr lang="en-US" sz="3200">
                <a:effectLst/>
                <a:ea typeface="ＭＳ Ｐゴシック" pitchFamily="-104" charset="-128"/>
                <a:cs typeface="ＭＳ Ｐゴシック" pitchFamily="-104" charset="-128"/>
              </a:rPr>
              <a:t>Desired employment considerations &amp; rationale for each </a:t>
            </a:r>
          </a:p>
        </p:txBody>
      </p:sp>
      <p:sp>
        <p:nvSpPr>
          <p:cNvPr id="39939" name="Content Placeholder 2"/>
          <p:cNvSpPr>
            <a:spLocks noGrp="1"/>
          </p:cNvSpPr>
          <p:nvPr>
            <p:ph idx="1"/>
          </p:nvPr>
        </p:nvSpPr>
        <p:spPr/>
        <p:txBody>
          <a:bodyPr>
            <a:normAutofit/>
          </a:bodyPr>
          <a:lstStyle/>
          <a:p>
            <a:pPr>
              <a:lnSpc>
                <a:spcPct val="108000"/>
              </a:lnSpc>
              <a:spcAft>
                <a:spcPts val="1200"/>
              </a:spcAft>
            </a:pPr>
            <a:r>
              <a:rPr lang="en-US" sz="2800">
                <a:effectLst/>
                <a:ea typeface="ＭＳ Ｐゴシック" pitchFamily="-104" charset="-128"/>
                <a:cs typeface="ＭＳ Ｐゴシック" pitchFamily="-104" charset="-128"/>
              </a:rPr>
              <a:t>What needs to be looked for in a work environment? (lighting, noise, pace of business, location, size, etc.)</a:t>
            </a:r>
          </a:p>
          <a:p>
            <a:pPr>
              <a:lnSpc>
                <a:spcPct val="108000"/>
              </a:lnSpc>
              <a:spcAft>
                <a:spcPts val="1200"/>
              </a:spcAft>
            </a:pPr>
            <a:r>
              <a:rPr lang="en-US" sz="2800">
                <a:effectLst/>
                <a:ea typeface="ＭＳ Ｐゴシック" pitchFamily="-104" charset="-128"/>
                <a:cs typeface="ＭＳ Ｐゴシック" pitchFamily="-104" charset="-128"/>
              </a:rPr>
              <a:t>What needs to be looked for in culture of workplace? (people/personalities, quality versus quantity, tight or loose on method of how work is done, outgoing, quiet, etc.)</a:t>
            </a:r>
          </a:p>
          <a:p>
            <a:pPr>
              <a:lnSpc>
                <a:spcPct val="108000"/>
              </a:lnSpc>
              <a:spcAft>
                <a:spcPts val="1200"/>
              </a:spcAft>
              <a:buFont typeface="Wingdings" pitchFamily="-104" charset="2"/>
              <a:buNone/>
            </a:pPr>
            <a:endParaRPr lang="en-US" sz="28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173451893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normAutofit/>
          </a:bodyPr>
          <a:lstStyle/>
          <a:p>
            <a:r>
              <a:rPr lang="en-US" sz="3400">
                <a:effectLst/>
                <a:ea typeface="ＭＳ Ｐゴシック" pitchFamily="-104" charset="-128"/>
                <a:cs typeface="ＭＳ Ｐゴシック" pitchFamily="-104" charset="-128"/>
              </a:rPr>
              <a:t>Desired employment considerations &amp; rationale for each (cont.)</a:t>
            </a:r>
            <a:endParaRPr lang="en-US" sz="3400">
              <a:effectLst/>
            </a:endParaRPr>
          </a:p>
        </p:txBody>
      </p:sp>
      <p:sp>
        <p:nvSpPr>
          <p:cNvPr id="40963" name="Content Placeholder 2"/>
          <p:cNvSpPr>
            <a:spLocks noGrp="1"/>
          </p:cNvSpPr>
          <p:nvPr>
            <p:ph idx="1"/>
          </p:nvPr>
        </p:nvSpPr>
        <p:spPr/>
        <p:txBody>
          <a:bodyPr>
            <a:noAutofit/>
          </a:bodyPr>
          <a:lstStyle/>
          <a:p>
            <a:pPr>
              <a:lnSpc>
                <a:spcPct val="108000"/>
              </a:lnSpc>
              <a:spcAft>
                <a:spcPts val="600"/>
              </a:spcAft>
            </a:pPr>
            <a:r>
              <a:rPr lang="en-US" sz="2800" dirty="0">
                <a:effectLst/>
                <a:ea typeface="ＭＳ Ｐゴシック" pitchFamily="-104" charset="-128"/>
                <a:cs typeface="ＭＳ Ｐゴシック" pitchFamily="-104" charset="-128"/>
              </a:rPr>
              <a:t>Preferences – what he/she would like to be in place &amp; deal breakers – non-negotiable characteristics that must be accounted for</a:t>
            </a:r>
          </a:p>
          <a:p>
            <a:pPr>
              <a:lnSpc>
                <a:spcPct val="108000"/>
              </a:lnSpc>
              <a:spcAft>
                <a:spcPts val="600"/>
              </a:spcAft>
            </a:pPr>
            <a:r>
              <a:rPr lang="en-US" sz="2800" dirty="0">
                <a:effectLst/>
                <a:ea typeface="ＭＳ Ｐゴシック" pitchFamily="-104" charset="-128"/>
                <a:cs typeface="ＭＳ Ｐゴシック" pitchFamily="-104" charset="-128"/>
              </a:rPr>
              <a:t>Need to explain these characteristics: Joe is not going to be able to work after 7:00 pm due to taking his medication at this time and the medication makes him very drowsy. His doctor has stated that a time change for this medication is non-negotiable.</a:t>
            </a:r>
          </a:p>
          <a:p>
            <a:pPr>
              <a:lnSpc>
                <a:spcPct val="108000"/>
              </a:lnSpc>
              <a:spcAft>
                <a:spcPts val="600"/>
              </a:spcAft>
            </a:pPr>
            <a:endParaRPr lang="en-US" sz="2800" dirty="0">
              <a:effectLst/>
            </a:endParaRPr>
          </a:p>
        </p:txBody>
      </p:sp>
    </p:spTree>
    <p:extLst>
      <p:ext uri="{BB962C8B-B14F-4D97-AF65-F5344CB8AC3E}">
        <p14:creationId xmlns:p14="http://schemas.microsoft.com/office/powerpoint/2010/main" val="172841228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effectLst/>
                <a:ea typeface="ＭＳ Ｐゴシック" pitchFamily="-104" charset="-128"/>
                <a:cs typeface="ＭＳ Ｐゴシック" pitchFamily="-104" charset="-128"/>
              </a:rPr>
              <a:t>Learning Style/Teaching Tools</a:t>
            </a:r>
          </a:p>
        </p:txBody>
      </p:sp>
      <p:sp>
        <p:nvSpPr>
          <p:cNvPr id="41987" name="Content Placeholder 2"/>
          <p:cNvSpPr>
            <a:spLocks noGrp="1"/>
          </p:cNvSpPr>
          <p:nvPr>
            <p:ph idx="1"/>
          </p:nvPr>
        </p:nvSpPr>
        <p:spPr/>
        <p:txBody>
          <a:bodyPr>
            <a:normAutofit/>
          </a:bodyPr>
          <a:lstStyle/>
          <a:p>
            <a:pPr>
              <a:spcAft>
                <a:spcPts val="600"/>
              </a:spcAft>
            </a:pPr>
            <a:r>
              <a:rPr lang="en-US" sz="2800">
                <a:effectLst/>
                <a:ea typeface="ＭＳ Ｐゴシック" pitchFamily="-104" charset="-128"/>
                <a:cs typeface="ＭＳ Ｐゴシック" pitchFamily="-104" charset="-128"/>
              </a:rPr>
              <a:t>How does this person learn best?</a:t>
            </a:r>
          </a:p>
          <a:p>
            <a:pPr>
              <a:spcAft>
                <a:spcPts val="600"/>
              </a:spcAft>
            </a:pPr>
            <a:r>
              <a:rPr lang="en-US" sz="2800">
                <a:effectLst/>
                <a:ea typeface="ＭＳ Ｐゴシック" pitchFamily="-104" charset="-128"/>
                <a:cs typeface="ＭＳ Ｐゴシック" pitchFamily="-104" charset="-128"/>
              </a:rPr>
              <a:t>How do you plan to facilitate learning on-the-job while incorporating the people who typically teach new employees?</a:t>
            </a:r>
          </a:p>
        </p:txBody>
      </p:sp>
    </p:spTree>
    <p:extLst>
      <p:ext uri="{BB962C8B-B14F-4D97-AF65-F5344CB8AC3E}">
        <p14:creationId xmlns:p14="http://schemas.microsoft.com/office/powerpoint/2010/main" val="40494663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a:effectLst/>
              </a:rPr>
              <a:t>1990s Individualized Job Search Planning </a:t>
            </a:r>
          </a:p>
        </p:txBody>
      </p:sp>
      <p:graphicFrame>
        <p:nvGraphicFramePr>
          <p:cNvPr id="4" name="Diagram 3" descr="A Venn diagram: Strengths, Interests, Conditions (overlapping). "/>
          <p:cNvGraphicFramePr/>
          <p:nvPr>
            <p:extLst>
              <p:ext uri="{D42A27DB-BD31-4B8C-83A1-F6EECF244321}">
                <p14:modId xmlns:p14="http://schemas.microsoft.com/office/powerpoint/2010/main" val="4266948405"/>
              </p:ext>
            </p:extLst>
          </p:nvPr>
        </p:nvGraphicFramePr>
        <p:xfrm>
          <a:off x="-455578" y="1481036"/>
          <a:ext cx="5322966" cy="40649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a:extLst>
              <a:ext uri="{C183D7F6-B498-43B3-948B-1728B52AA6E4}">
                <adec:decorative xmlns:adec="http://schemas.microsoft.com/office/drawing/2017/decorative" val="1"/>
              </a:ext>
            </a:extLst>
          </p:cNvPr>
          <p:cNvSpPr/>
          <p:nvPr/>
        </p:nvSpPr>
        <p:spPr>
          <a:xfrm>
            <a:off x="4675353" y="2956688"/>
            <a:ext cx="1637018" cy="9446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6" name="TextBox 5"/>
          <p:cNvSpPr txBox="1"/>
          <p:nvPr/>
        </p:nvSpPr>
        <p:spPr>
          <a:xfrm>
            <a:off x="6982133" y="2770344"/>
            <a:ext cx="1706258" cy="1077218"/>
          </a:xfrm>
          <a:prstGeom prst="rect">
            <a:avLst/>
          </a:prstGeom>
          <a:noFill/>
        </p:spPr>
        <p:txBody>
          <a:bodyPr wrap="square" rtlCol="0">
            <a:spAutoFit/>
          </a:bodyPr>
          <a:lstStyle/>
          <a:p>
            <a:r>
              <a:rPr lang="en-US" sz="3200">
                <a:latin typeface="Tahoma" panose="020B0604030504040204" pitchFamily="34" charset="0"/>
                <a:ea typeface="Tahoma" panose="020B0604030504040204" pitchFamily="34" charset="0"/>
                <a:cs typeface="Tahoma" panose="020B0604030504040204" pitchFamily="34" charset="0"/>
              </a:rPr>
              <a:t>Job Search</a:t>
            </a:r>
          </a:p>
        </p:txBody>
      </p:sp>
      <p:sp>
        <p:nvSpPr>
          <p:cNvPr id="3" name="TextBox 2"/>
          <p:cNvSpPr txBox="1"/>
          <p:nvPr/>
        </p:nvSpPr>
        <p:spPr>
          <a:xfrm>
            <a:off x="4410075" y="5460553"/>
            <a:ext cx="2873829" cy="1200329"/>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Person Centered Job Selection became </a:t>
            </a:r>
            <a:r>
              <a:rPr lang="en-US" b="1">
                <a:latin typeface="Tahoma" panose="020B0604030504040204" pitchFamily="34" charset="0"/>
                <a:ea typeface="Tahoma" panose="020B0604030504040204" pitchFamily="34" charset="0"/>
                <a:cs typeface="Tahoma" panose="020B0604030504040204" pitchFamily="34" charset="0"/>
              </a:rPr>
              <a:t>required </a:t>
            </a:r>
            <a:r>
              <a:rPr lang="en-US">
                <a:latin typeface="Tahoma" panose="020B0604030504040204" pitchFamily="34" charset="0"/>
                <a:ea typeface="Tahoma" panose="020B0604030504040204" pitchFamily="34" charset="0"/>
                <a:cs typeface="Tahoma" panose="020B0604030504040204" pitchFamily="34" charset="0"/>
              </a:rPr>
              <a:t>part of SE in Kentucky in early 2000s </a:t>
            </a:r>
          </a:p>
        </p:txBody>
      </p:sp>
    </p:spTree>
    <p:extLst>
      <p:ext uri="{BB962C8B-B14F-4D97-AF65-F5344CB8AC3E}">
        <p14:creationId xmlns:p14="http://schemas.microsoft.com/office/powerpoint/2010/main" val="105029274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ctr"/>
            <a:r>
              <a:rPr lang="en-US">
                <a:effectLst/>
                <a:ea typeface="ＭＳ Ｐゴシック" pitchFamily="-104" charset="-128"/>
                <a:cs typeface="ＭＳ Ｐゴシック" pitchFamily="-104" charset="-128"/>
              </a:rPr>
              <a:t>Ideal number of hours per week</a:t>
            </a:r>
          </a:p>
        </p:txBody>
      </p:sp>
      <p:sp>
        <p:nvSpPr>
          <p:cNvPr id="43011" name="Content Placeholder 2"/>
          <p:cNvSpPr>
            <a:spLocks noGrp="1"/>
          </p:cNvSpPr>
          <p:nvPr>
            <p:ph idx="1"/>
          </p:nvPr>
        </p:nvSpPr>
        <p:spPr/>
        <p:txBody>
          <a:bodyPr>
            <a:normAutofit/>
          </a:bodyPr>
          <a:lstStyle/>
          <a:p>
            <a:pPr>
              <a:lnSpc>
                <a:spcPct val="108000"/>
              </a:lnSpc>
              <a:spcAft>
                <a:spcPts val="600"/>
              </a:spcAft>
            </a:pPr>
            <a:r>
              <a:rPr lang="en-US" sz="2800">
                <a:effectLst/>
                <a:ea typeface="ＭＳ Ｐゴシック" pitchFamily="-104" charset="-128"/>
                <a:cs typeface="ＭＳ Ｐゴシック" pitchFamily="-104" charset="-128"/>
              </a:rPr>
              <a:t>State your opinion on an appropriate number of work hours AND how this decision was made.</a:t>
            </a:r>
          </a:p>
          <a:p>
            <a:pPr>
              <a:lnSpc>
                <a:spcPct val="108000"/>
              </a:lnSpc>
              <a:spcAft>
                <a:spcPts val="600"/>
              </a:spcAft>
            </a:pPr>
            <a:r>
              <a:rPr lang="en-US" sz="2800">
                <a:effectLst/>
                <a:ea typeface="ＭＳ Ｐゴシック" pitchFamily="-104" charset="-128"/>
                <a:cs typeface="ＭＳ Ｐゴシック" pitchFamily="-104" charset="-128"/>
              </a:rPr>
              <a:t>You need to present a clear idea of how many hours per week this person wants to work prior to going out to looking for a job. </a:t>
            </a:r>
          </a:p>
          <a:p>
            <a:pPr>
              <a:lnSpc>
                <a:spcPct val="108000"/>
              </a:lnSpc>
              <a:spcAft>
                <a:spcPts val="600"/>
              </a:spcAft>
              <a:buFont typeface="Wingdings" pitchFamily="-104" charset="2"/>
              <a:buNone/>
            </a:pPr>
            <a:endParaRPr lang="en-US" sz="2800">
              <a:effectLst/>
              <a:ea typeface="ＭＳ Ｐゴシック" pitchFamily="-104" charset="-128"/>
              <a:cs typeface="ＭＳ Ｐゴシック" pitchFamily="-104" charset="-128"/>
            </a:endParaRPr>
          </a:p>
          <a:p>
            <a:pPr>
              <a:lnSpc>
                <a:spcPct val="108000"/>
              </a:lnSpc>
              <a:spcAft>
                <a:spcPts val="600"/>
              </a:spcAft>
              <a:buFont typeface="Wingdings" pitchFamily="-104" charset="2"/>
              <a:buNone/>
            </a:pPr>
            <a:endParaRPr lang="en-US" sz="28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4231621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Part 1</a:t>
            </a:r>
          </a:p>
        </p:txBody>
      </p:sp>
      <p:sp>
        <p:nvSpPr>
          <p:cNvPr id="57347" name="Content Placeholder 2"/>
          <p:cNvSpPr>
            <a:spLocks noGrp="1"/>
          </p:cNvSpPr>
          <p:nvPr>
            <p:ph idx="1"/>
          </p:nvPr>
        </p:nvSpPr>
        <p:spPr/>
        <p:txBody>
          <a:bodyPr>
            <a:normAutofit lnSpcReduction="10000"/>
          </a:bodyPr>
          <a:lstStyle/>
          <a:p>
            <a:pPr marL="0" indent="0">
              <a:lnSpc>
                <a:spcPct val="108000"/>
              </a:lnSpc>
              <a:spcAft>
                <a:spcPts val="600"/>
              </a:spcAft>
              <a:buNone/>
            </a:pPr>
            <a:r>
              <a:rPr lang="en-US" sz="2400" b="1">
                <a:effectLst/>
                <a:ea typeface="ＭＳ Ｐゴシック" pitchFamily="-104" charset="-128"/>
                <a:cs typeface="ＭＳ Ｐゴシック" pitchFamily="-104" charset="-128"/>
              </a:rPr>
              <a:t>I. Job </a:t>
            </a:r>
            <a:r>
              <a:rPr lang="en-US" sz="2400" b="1">
                <a:effectLst/>
              </a:rPr>
              <a:t>Possibilities </a:t>
            </a:r>
            <a:r>
              <a:rPr lang="en-US" sz="2400">
                <a:effectLst/>
              </a:rPr>
              <a:t>– based on identified skills/interests &amp; tasks. List name of business and type of work</a:t>
            </a:r>
            <a:endParaRPr lang="en-US" sz="2400">
              <a:effectLst/>
              <a:ea typeface="ＭＳ Ｐゴシック" pitchFamily="-104" charset="-128"/>
              <a:cs typeface="ＭＳ Ｐゴシック" pitchFamily="-104" charset="-128"/>
            </a:endParaRPr>
          </a:p>
          <a:p>
            <a:pPr>
              <a:lnSpc>
                <a:spcPct val="108000"/>
              </a:lnSpc>
              <a:spcAft>
                <a:spcPts val="600"/>
              </a:spcAft>
              <a:buFont typeface="Wingdings" panose="05000000000000000000" pitchFamily="2" charset="2"/>
              <a:buChar char="§"/>
            </a:pPr>
            <a:r>
              <a:rPr lang="en-US" sz="2400">
                <a:effectLst/>
              </a:rPr>
              <a:t>List potential places of employment by name (and contact person if identified) that have need of the skills/tasks the job seeker has to offer &amp; that fit the preferred characteristics of a job. </a:t>
            </a:r>
          </a:p>
          <a:p>
            <a:pPr>
              <a:lnSpc>
                <a:spcPct val="108000"/>
              </a:lnSpc>
              <a:spcAft>
                <a:spcPts val="600"/>
              </a:spcAft>
              <a:buFont typeface="Wingdings" panose="05000000000000000000" pitchFamily="2" charset="2"/>
              <a:buChar char="§"/>
            </a:pPr>
            <a:r>
              <a:rPr lang="en-US" sz="2400">
                <a:effectLst/>
              </a:rPr>
              <a:t>List the tasks you will be looking for </a:t>
            </a:r>
            <a:br>
              <a:rPr lang="en-US" sz="2400">
                <a:effectLst/>
              </a:rPr>
            </a:br>
            <a:r>
              <a:rPr lang="en-US" sz="2400">
                <a:effectLst/>
              </a:rPr>
              <a:t>within that company.</a:t>
            </a:r>
          </a:p>
          <a:p>
            <a:pPr>
              <a:lnSpc>
                <a:spcPct val="108000"/>
              </a:lnSpc>
              <a:spcAft>
                <a:spcPts val="600"/>
              </a:spcAft>
              <a:buFont typeface="Wingdings" panose="05000000000000000000" pitchFamily="2" charset="2"/>
              <a:buChar char="§"/>
            </a:pPr>
            <a:r>
              <a:rPr lang="en-US" sz="2400" b="1">
                <a:effectLst/>
              </a:rPr>
              <a:t>This list will come from a job planning meeting. </a:t>
            </a:r>
            <a:r>
              <a:rPr lang="en-US" sz="2400">
                <a:effectLst/>
              </a:rPr>
              <a:t>This is your starting place for job development once authorized to begin.</a:t>
            </a:r>
          </a:p>
          <a:p>
            <a:pPr marL="571500" indent="-571500">
              <a:lnSpc>
                <a:spcPct val="108000"/>
              </a:lnSpc>
              <a:spcAft>
                <a:spcPts val="600"/>
              </a:spcAft>
              <a:buFont typeface="Wingdings" pitchFamily="-104" charset="2"/>
              <a:buAutoNum type="romanUcPeriod"/>
            </a:pPr>
            <a:endParaRPr lang="en-US">
              <a:effectLst/>
              <a:ea typeface="ＭＳ Ｐゴシック" pitchFamily="-104" charset="-128"/>
              <a:cs typeface="ＭＳ Ｐゴシック" pitchFamily="-104" charset="-128"/>
            </a:endParaRPr>
          </a:p>
        </p:txBody>
      </p:sp>
      <p:sp>
        <p:nvSpPr>
          <p:cNvPr id="44036" name="TextBox 3"/>
          <p:cNvSpPr txBox="1">
            <a:spLocks noChangeArrowheads="1"/>
          </p:cNvSpPr>
          <p:nvPr/>
        </p:nvSpPr>
        <p:spPr bwMode="auto">
          <a:xfrm rot="1147518">
            <a:off x="5926080" y="506450"/>
            <a:ext cx="3200400" cy="646112"/>
          </a:xfrm>
          <a:prstGeom prst="rect">
            <a:avLst/>
          </a:prstGeom>
          <a:noFill/>
          <a:ln w="9525">
            <a:solidFill>
              <a:srgbClr val="00B0F0"/>
            </a:solidFill>
            <a:miter lim="800000"/>
            <a:headEnd/>
            <a:tailEnd/>
          </a:ln>
        </p:spPr>
        <p:txBody>
          <a:bodyPr>
            <a:prstTxWarp prst="textNoShape">
              <a:avLst/>
            </a:prstTxWarp>
            <a:spAutoFit/>
          </a:bodyPr>
          <a:lstStyle/>
          <a:p>
            <a:pPr algn="ctr"/>
            <a:r>
              <a:rPr lang="en-US" b="1">
                <a:latin typeface="Tahoma" panose="020B0604030504040204" pitchFamily="34" charset="0"/>
                <a:ea typeface="Tahoma" panose="020B0604030504040204" pitchFamily="34" charset="0"/>
                <a:cs typeface="Tahoma" panose="020B0604030504040204" pitchFamily="34" charset="0"/>
              </a:rPr>
              <a:t>See </a:t>
            </a:r>
            <a:r>
              <a:rPr lang="en-US" b="1" i="1">
                <a:latin typeface="Tahoma" panose="020B0604030504040204" pitchFamily="34" charset="0"/>
                <a:ea typeface="Tahoma" panose="020B0604030504040204" pitchFamily="34" charset="0"/>
                <a:cs typeface="Tahoma" panose="020B0604030504040204" pitchFamily="34" charset="0"/>
              </a:rPr>
              <a:t>Suggested </a:t>
            </a:r>
          </a:p>
          <a:p>
            <a:pPr algn="ctr"/>
            <a:r>
              <a:rPr lang="en-US" b="1">
                <a:latin typeface="Tahoma" panose="020B0604030504040204" pitchFamily="34" charset="0"/>
                <a:ea typeface="Tahoma" panose="020B0604030504040204" pitchFamily="34" charset="0"/>
                <a:cs typeface="Tahoma" panose="020B0604030504040204" pitchFamily="34" charset="0"/>
              </a:rPr>
              <a:t>“Job Search Bracket”</a:t>
            </a:r>
          </a:p>
        </p:txBody>
      </p:sp>
    </p:spTree>
    <p:extLst>
      <p:ext uri="{BB962C8B-B14F-4D97-AF65-F5344CB8AC3E}">
        <p14:creationId xmlns:p14="http://schemas.microsoft.com/office/powerpoint/2010/main" val="227025849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9FDC19-2CA6-478A-8F68-2F5034FE41C9}"/>
              </a:ext>
            </a:extLst>
          </p:cNvPr>
          <p:cNvSpPr>
            <a:spLocks noGrp="1"/>
          </p:cNvSpPr>
          <p:nvPr>
            <p:ph type="title"/>
          </p:nvPr>
        </p:nvSpPr>
        <p:spPr/>
        <p:txBody>
          <a:bodyPr/>
          <a:lstStyle/>
          <a:p>
            <a:r>
              <a:rPr lang="en-US" dirty="0"/>
              <a:t>Plan of Action Part 2</a:t>
            </a:r>
          </a:p>
        </p:txBody>
      </p:sp>
      <p:sp>
        <p:nvSpPr>
          <p:cNvPr id="45060" name="TextBox 3"/>
          <p:cNvSpPr txBox="1">
            <a:spLocks noChangeArrowheads="1"/>
          </p:cNvSpPr>
          <p:nvPr/>
        </p:nvSpPr>
        <p:spPr bwMode="auto">
          <a:xfrm rot="1154811">
            <a:off x="6120072" y="578855"/>
            <a:ext cx="2971800" cy="923925"/>
          </a:xfrm>
          <a:prstGeom prst="rect">
            <a:avLst/>
          </a:prstGeom>
          <a:noFill/>
          <a:ln w="9525">
            <a:solidFill>
              <a:srgbClr val="00B0F0"/>
            </a:solidFill>
            <a:miter lim="800000"/>
            <a:headEnd/>
            <a:tailEnd/>
          </a:ln>
        </p:spPr>
        <p:txBody>
          <a:bodyPr>
            <a:prstTxWarp prst="textNoShape">
              <a:avLst/>
            </a:prstTxWarp>
            <a:spAutoFit/>
          </a:bodyPr>
          <a:lstStyle/>
          <a:p>
            <a:pPr algn="ctr"/>
            <a:r>
              <a:rPr lang="en-US" b="1">
                <a:latin typeface="Tahoma" panose="020B0604030504040204" pitchFamily="34" charset="0"/>
                <a:ea typeface="Tahoma" panose="020B0604030504040204" pitchFamily="34" charset="0"/>
                <a:cs typeface="Tahoma" panose="020B0604030504040204" pitchFamily="34" charset="0"/>
              </a:rPr>
              <a:t>See </a:t>
            </a:r>
            <a:r>
              <a:rPr lang="en-US" b="1" i="1">
                <a:latin typeface="Tahoma" panose="020B0604030504040204" pitchFamily="34" charset="0"/>
                <a:ea typeface="Tahoma" panose="020B0604030504040204" pitchFamily="34" charset="0"/>
                <a:cs typeface="Tahoma" panose="020B0604030504040204" pitchFamily="34" charset="0"/>
              </a:rPr>
              <a:t>Suggested </a:t>
            </a:r>
            <a:r>
              <a:rPr lang="en-US" b="1">
                <a:latin typeface="Tahoma" panose="020B0604030504040204" pitchFamily="34" charset="0"/>
                <a:ea typeface="Tahoma" panose="020B0604030504040204" pitchFamily="34" charset="0"/>
                <a:cs typeface="Tahoma" panose="020B0604030504040204" pitchFamily="34" charset="0"/>
              </a:rPr>
              <a:t>“Representational Considerations” form</a:t>
            </a:r>
          </a:p>
        </p:txBody>
      </p:sp>
      <p:sp>
        <p:nvSpPr>
          <p:cNvPr id="3" name="Content Placeholder 2"/>
          <p:cNvSpPr>
            <a:spLocks noGrp="1"/>
          </p:cNvSpPr>
          <p:nvPr>
            <p:ph idx="1"/>
          </p:nvPr>
        </p:nvSpPr>
        <p:spPr/>
        <p:txBody>
          <a:bodyPr>
            <a:normAutofit fontScale="92500" lnSpcReduction="20000"/>
          </a:bodyPr>
          <a:lstStyle/>
          <a:p>
            <a:pPr marL="0" indent="0">
              <a:lnSpc>
                <a:spcPct val="108000"/>
              </a:lnSpc>
              <a:spcAft>
                <a:spcPts val="600"/>
              </a:spcAft>
              <a:buNone/>
            </a:pPr>
            <a:r>
              <a:rPr lang="en-US" sz="2500" b="1" dirty="0">
                <a:effectLst/>
              </a:rPr>
              <a:t>II. Representational Considerations</a:t>
            </a:r>
          </a:p>
          <a:p>
            <a:pPr>
              <a:lnSpc>
                <a:spcPct val="108000"/>
              </a:lnSpc>
              <a:spcAft>
                <a:spcPts val="600"/>
              </a:spcAft>
              <a:buFont typeface="Wingdings" panose="05000000000000000000" pitchFamily="2" charset="2"/>
              <a:buChar char="§"/>
            </a:pPr>
            <a:r>
              <a:rPr lang="en-US" sz="2500" dirty="0">
                <a:effectLst/>
              </a:rPr>
              <a:t>Include role of Employment Specialist. This is the area to address the plan for job development—who will make employer contacts; how will disability info be addressed, etc.         </a:t>
            </a:r>
          </a:p>
          <a:p>
            <a:pPr>
              <a:lnSpc>
                <a:spcPct val="108000"/>
              </a:lnSpc>
              <a:spcAft>
                <a:spcPts val="600"/>
              </a:spcAft>
              <a:buFont typeface="Wingdings" panose="05000000000000000000" pitchFamily="2" charset="2"/>
              <a:buChar char="§"/>
            </a:pPr>
            <a:r>
              <a:rPr lang="en-US" sz="2500" dirty="0">
                <a:effectLst/>
              </a:rPr>
              <a:t>State how you are going to represent the job seeker</a:t>
            </a:r>
          </a:p>
          <a:p>
            <a:pPr>
              <a:lnSpc>
                <a:spcPct val="108000"/>
              </a:lnSpc>
              <a:spcAft>
                <a:spcPts val="600"/>
              </a:spcAft>
              <a:buFont typeface="Wingdings" panose="05000000000000000000" pitchFamily="2" charset="2"/>
              <a:buChar char="§"/>
            </a:pPr>
            <a:r>
              <a:rPr lang="en-US" sz="2500" dirty="0">
                <a:effectLst/>
              </a:rPr>
              <a:t>Discuss how the individual’s disability is going to be addressed to potential employers - what can you say? What can’t you say? </a:t>
            </a:r>
          </a:p>
          <a:p>
            <a:pPr lvl="1">
              <a:lnSpc>
                <a:spcPct val="108000"/>
              </a:lnSpc>
              <a:buFont typeface="Wingdings" panose="05000000000000000000" pitchFamily="2" charset="2"/>
              <a:buChar char="§"/>
            </a:pPr>
            <a:r>
              <a:rPr lang="en-US" sz="2100" dirty="0">
                <a:effectLst/>
              </a:rPr>
              <a:t>Permissions for potential disclosure.</a:t>
            </a:r>
          </a:p>
          <a:p>
            <a:pPr>
              <a:lnSpc>
                <a:spcPct val="108000"/>
              </a:lnSpc>
              <a:spcAft>
                <a:spcPts val="600"/>
              </a:spcAft>
              <a:buFont typeface="Wingdings" panose="05000000000000000000" pitchFamily="2" charset="2"/>
              <a:buChar char="§"/>
            </a:pPr>
            <a:r>
              <a:rPr lang="en-US" sz="2500" dirty="0">
                <a:effectLst/>
              </a:rPr>
              <a:t>How will you describe the impact of disability in functional terms? </a:t>
            </a:r>
          </a:p>
          <a:p>
            <a:pPr marL="571500" indent="-571500">
              <a:lnSpc>
                <a:spcPct val="108000"/>
              </a:lnSpc>
              <a:spcAft>
                <a:spcPts val="600"/>
              </a:spcAft>
              <a:buFont typeface="Wingdings" pitchFamily="-104" charset="2"/>
              <a:buNone/>
            </a:pPr>
            <a:endParaRPr lang="en-US" dirty="0">
              <a:effectLst/>
            </a:endParaRPr>
          </a:p>
        </p:txBody>
      </p:sp>
    </p:spTree>
    <p:extLst>
      <p:ext uri="{BB962C8B-B14F-4D97-AF65-F5344CB8AC3E}">
        <p14:creationId xmlns:p14="http://schemas.microsoft.com/office/powerpoint/2010/main" val="310437515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Part 3</a:t>
            </a:r>
          </a:p>
        </p:txBody>
      </p:sp>
      <p:sp>
        <p:nvSpPr>
          <p:cNvPr id="58371" name="Content Placeholder 2"/>
          <p:cNvSpPr>
            <a:spLocks noGrp="1"/>
          </p:cNvSpPr>
          <p:nvPr>
            <p:ph idx="1"/>
          </p:nvPr>
        </p:nvSpPr>
        <p:spPr/>
        <p:txBody>
          <a:bodyPr/>
          <a:lstStyle/>
          <a:p>
            <a:pPr marL="0" indent="0">
              <a:lnSpc>
                <a:spcPct val="108000"/>
              </a:lnSpc>
              <a:spcAft>
                <a:spcPts val="600"/>
              </a:spcAft>
              <a:buNone/>
            </a:pPr>
            <a:r>
              <a:rPr lang="en-US" sz="2600" b="1">
                <a:effectLst/>
              </a:rPr>
              <a:t>III. On-the-Job Supports</a:t>
            </a:r>
          </a:p>
          <a:p>
            <a:pPr>
              <a:lnSpc>
                <a:spcPct val="108000"/>
              </a:lnSpc>
              <a:spcAft>
                <a:spcPts val="600"/>
              </a:spcAft>
              <a:buFont typeface="Wingdings" panose="05000000000000000000" pitchFamily="2" charset="2"/>
              <a:buChar char="§"/>
            </a:pPr>
            <a:r>
              <a:rPr lang="en-US" sz="2600">
                <a:solidFill>
                  <a:schemeClr val="tx1"/>
                </a:solidFill>
                <a:effectLst/>
              </a:rPr>
              <a:t>Role of Employment Specialist, </a:t>
            </a:r>
            <a:r>
              <a:rPr lang="en-US" sz="2600">
                <a:effectLst/>
              </a:rPr>
              <a:t>natural supports, training supports – how typical people who train will be involved, other supports</a:t>
            </a:r>
            <a:r>
              <a:rPr lang="en-US">
                <a:effectLst/>
              </a:rPr>
              <a:t>.</a:t>
            </a:r>
            <a:r>
              <a:rPr lang="en-US" sz="2600">
                <a:effectLst/>
              </a:rPr>
              <a:t>  </a:t>
            </a:r>
          </a:p>
          <a:p>
            <a:pPr marL="571500" indent="-571500">
              <a:lnSpc>
                <a:spcPct val="108000"/>
              </a:lnSpc>
              <a:spcAft>
                <a:spcPts val="600"/>
              </a:spcAft>
              <a:buFont typeface="Arial"/>
              <a:buChar char="•"/>
            </a:pPr>
            <a:r>
              <a:rPr lang="en-US" sz="2600">
                <a:effectLst/>
              </a:rPr>
              <a:t>Explain what type of supports will be expected </a:t>
            </a:r>
            <a:r>
              <a:rPr lang="en-US" sz="2600" u="sng">
                <a:effectLst/>
              </a:rPr>
              <a:t>at the job site</a:t>
            </a:r>
            <a:r>
              <a:rPr lang="en-US" sz="2600">
                <a:effectLst/>
              </a:rPr>
              <a:t> (examples: facilitating relationships, following natural prompts to tell time, working with small group of consistent co-workers, initial instruction using the time clock, etc.).</a:t>
            </a:r>
            <a:endParaRPr lang="en-US" sz="260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341204021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a:t>
            </a:r>
            <a:r>
              <a:rPr lang="en-US" dirty="0">
                <a:ea typeface="ＭＳ Ｐゴシック" pitchFamily="-104" charset="-128"/>
                <a:cs typeface="ＭＳ Ｐゴシック" pitchFamily="-104" charset="-128"/>
              </a:rPr>
              <a:t>Part 4</a:t>
            </a:r>
            <a:endParaRPr lang="en-US" dirty="0">
              <a:effectLst/>
              <a:ea typeface="ＭＳ Ｐゴシック" pitchFamily="-104" charset="-128"/>
              <a:cs typeface="ＭＳ Ｐゴシック" pitchFamily="-104" charset="-128"/>
            </a:endParaRPr>
          </a:p>
        </p:txBody>
      </p:sp>
      <p:sp>
        <p:nvSpPr>
          <p:cNvPr id="3" name="Content Placeholder 2"/>
          <p:cNvSpPr>
            <a:spLocks noGrp="1"/>
          </p:cNvSpPr>
          <p:nvPr>
            <p:ph idx="1"/>
          </p:nvPr>
        </p:nvSpPr>
        <p:spPr/>
        <p:txBody>
          <a:bodyPr>
            <a:normAutofit fontScale="92500" lnSpcReduction="20000"/>
          </a:bodyPr>
          <a:lstStyle/>
          <a:p>
            <a:pPr marL="0" indent="0">
              <a:lnSpc>
                <a:spcPct val="118000"/>
              </a:lnSpc>
              <a:spcAft>
                <a:spcPts val="600"/>
              </a:spcAft>
              <a:buNone/>
            </a:pPr>
            <a:r>
              <a:rPr lang="en-US" sz="2600">
                <a:effectLst/>
              </a:rPr>
              <a:t>IV.  Other Support Services </a:t>
            </a:r>
          </a:p>
          <a:p>
            <a:pPr marL="571500" indent="-571500">
              <a:lnSpc>
                <a:spcPct val="118000"/>
              </a:lnSpc>
              <a:spcAft>
                <a:spcPts val="600"/>
              </a:spcAft>
              <a:buFont typeface="Wingdings" pitchFamily="-104" charset="2"/>
              <a:buNone/>
            </a:pPr>
            <a:r>
              <a:rPr lang="en-US" sz="2600">
                <a:effectLst/>
              </a:rPr>
              <a:t>Such as rehab tech, SCL, supports needed for transportation, etc.</a:t>
            </a:r>
          </a:p>
          <a:p>
            <a:pPr>
              <a:lnSpc>
                <a:spcPct val="118000"/>
              </a:lnSpc>
              <a:spcAft>
                <a:spcPts val="600"/>
              </a:spcAft>
              <a:buFont typeface="Wingdings" panose="05000000000000000000" pitchFamily="2" charset="2"/>
              <a:buChar char="§"/>
            </a:pPr>
            <a:r>
              <a:rPr lang="en-US" sz="2600">
                <a:effectLst/>
              </a:rPr>
              <a:t>List here any support services the job seeker has/will need that relate to him/her being successful at work (residential services, case manager, PT appointment every other week, Therapist appointment every Wednesday, etc.)</a:t>
            </a:r>
          </a:p>
          <a:p>
            <a:pPr>
              <a:lnSpc>
                <a:spcPct val="118000"/>
              </a:lnSpc>
              <a:spcAft>
                <a:spcPts val="600"/>
              </a:spcAft>
              <a:buFont typeface="Wingdings" panose="05000000000000000000" pitchFamily="2" charset="2"/>
              <a:buChar char="§"/>
            </a:pPr>
            <a:r>
              <a:rPr lang="en-US" sz="2600">
                <a:effectLst/>
              </a:rPr>
              <a:t>Will the job seeker need an accommodation? Describe what may be needed and who may be able to help figure out the details.</a:t>
            </a:r>
          </a:p>
          <a:p>
            <a:pPr>
              <a:lnSpc>
                <a:spcPct val="118000"/>
              </a:lnSpc>
              <a:spcAft>
                <a:spcPts val="600"/>
              </a:spcAft>
              <a:buFont typeface="Wingdings" panose="05000000000000000000" pitchFamily="2" charset="2"/>
              <a:buChar char="§"/>
            </a:pPr>
            <a:endParaRPr lang="en-US" sz="2600">
              <a:effectLst/>
            </a:endParaRPr>
          </a:p>
          <a:p>
            <a:pPr marL="571500" indent="-571500">
              <a:lnSpc>
                <a:spcPct val="118000"/>
              </a:lnSpc>
              <a:spcAft>
                <a:spcPts val="600"/>
              </a:spcAft>
              <a:buFont typeface="Wingdings" pitchFamily="-104" charset="2"/>
              <a:buNone/>
            </a:pPr>
            <a:endParaRPr lang="en-US" sz="2600">
              <a:effectLst/>
            </a:endParaRPr>
          </a:p>
        </p:txBody>
      </p:sp>
    </p:spTree>
    <p:extLst>
      <p:ext uri="{BB962C8B-B14F-4D97-AF65-F5344CB8AC3E}">
        <p14:creationId xmlns:p14="http://schemas.microsoft.com/office/powerpoint/2010/main" val="1222378189"/>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Plan of Action Part 5</a:t>
            </a:r>
          </a:p>
        </p:txBody>
      </p:sp>
      <p:sp>
        <p:nvSpPr>
          <p:cNvPr id="3" name="Content Placeholder 2"/>
          <p:cNvSpPr>
            <a:spLocks noGrp="1"/>
          </p:cNvSpPr>
          <p:nvPr>
            <p:ph idx="1"/>
          </p:nvPr>
        </p:nvSpPr>
        <p:spPr/>
        <p:txBody>
          <a:bodyPr>
            <a:normAutofit/>
          </a:bodyPr>
          <a:lstStyle/>
          <a:p>
            <a:pPr marL="0" indent="0">
              <a:spcAft>
                <a:spcPts val="600"/>
              </a:spcAft>
              <a:buNone/>
            </a:pPr>
            <a:r>
              <a:rPr lang="en-US">
                <a:effectLst/>
              </a:rPr>
              <a:t>V. Plan for fading</a:t>
            </a:r>
          </a:p>
          <a:p>
            <a:pPr marL="571500" indent="-571500">
              <a:spcAft>
                <a:spcPts val="600"/>
              </a:spcAft>
              <a:buFont typeface="Wingdings" pitchFamily="-104" charset="2"/>
              <a:buNone/>
            </a:pPr>
            <a:r>
              <a:rPr lang="en-US" sz="2600">
                <a:effectLst/>
              </a:rPr>
              <a:t>Plan for individual to be independent on the job site.</a:t>
            </a:r>
          </a:p>
          <a:p>
            <a:pPr>
              <a:spcAft>
                <a:spcPts val="600"/>
              </a:spcAft>
              <a:buFont typeface="Wingdings" panose="05000000000000000000" pitchFamily="2" charset="2"/>
              <a:buChar char="§"/>
            </a:pPr>
            <a:r>
              <a:rPr lang="en-US" sz="2600">
                <a:effectLst/>
              </a:rPr>
              <a:t>Identify needed natural supports (people, prompts, orientation, etc.)</a:t>
            </a:r>
          </a:p>
          <a:p>
            <a:pPr marL="571500" indent="-571500">
              <a:spcAft>
                <a:spcPts val="600"/>
              </a:spcAft>
              <a:buFont typeface="Arial"/>
              <a:buChar char="•"/>
            </a:pPr>
            <a:r>
              <a:rPr lang="en-US" sz="2600">
                <a:effectLst/>
              </a:rPr>
              <a:t>Identify ES initial role on the job site </a:t>
            </a:r>
          </a:p>
          <a:p>
            <a:pPr marL="571500" indent="-571500">
              <a:spcAft>
                <a:spcPts val="600"/>
              </a:spcAft>
              <a:buFont typeface="Arial"/>
              <a:buChar char="•"/>
            </a:pPr>
            <a:r>
              <a:rPr lang="en-US" sz="2600">
                <a:effectLst/>
              </a:rPr>
              <a:t>Plan for sharing job seeker’s learning style, suggested teaching techniques, optimal methods of communicating information, etc.</a:t>
            </a:r>
          </a:p>
          <a:p>
            <a:pPr marL="571500" indent="-571500">
              <a:spcAft>
                <a:spcPts val="600"/>
              </a:spcAft>
              <a:buFont typeface="Wingdings" pitchFamily="-104" charset="2"/>
              <a:buNone/>
            </a:pPr>
            <a:endParaRPr lang="en-US">
              <a:effectLst/>
            </a:endParaRPr>
          </a:p>
        </p:txBody>
      </p:sp>
    </p:spTree>
    <p:extLst>
      <p:ext uri="{BB962C8B-B14F-4D97-AF65-F5344CB8AC3E}">
        <p14:creationId xmlns:p14="http://schemas.microsoft.com/office/powerpoint/2010/main" val="354020271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a:effectLst/>
                <a:ea typeface="ＭＳ Ｐゴシック" pitchFamily="-104" charset="-128"/>
                <a:cs typeface="ＭＳ Ｐゴシック" pitchFamily="-104" charset="-128"/>
              </a:rPr>
              <a:t>Other Important Information…</a:t>
            </a:r>
          </a:p>
        </p:txBody>
      </p:sp>
      <p:sp>
        <p:nvSpPr>
          <p:cNvPr id="49155" name="Content Placeholder 2"/>
          <p:cNvSpPr>
            <a:spLocks noGrp="1"/>
          </p:cNvSpPr>
          <p:nvPr>
            <p:ph idx="1"/>
          </p:nvPr>
        </p:nvSpPr>
        <p:spPr/>
        <p:txBody>
          <a:bodyPr>
            <a:normAutofit/>
          </a:bodyPr>
          <a:lstStyle/>
          <a:p>
            <a:pPr>
              <a:spcAft>
                <a:spcPts val="600"/>
              </a:spcAft>
            </a:pPr>
            <a:r>
              <a:rPr lang="en-US" sz="2800" dirty="0">
                <a:effectLst/>
                <a:ea typeface="ＭＳ Ｐゴシック" pitchFamily="-104" charset="-128"/>
                <a:cs typeface="ＭＳ Ｐゴシック" pitchFamily="-104" charset="-128"/>
              </a:rPr>
              <a:t>Describe any other necessary information here that you didn’t feel was appropriate to place anywhere else.</a:t>
            </a:r>
          </a:p>
          <a:p>
            <a:pPr>
              <a:spcAft>
                <a:spcPts val="600"/>
              </a:spcAft>
            </a:pPr>
            <a:r>
              <a:rPr lang="en-US" sz="2800" dirty="0">
                <a:effectLst/>
                <a:ea typeface="ＭＳ Ｐゴシック" pitchFamily="-104" charset="-128"/>
                <a:cs typeface="ＭＳ Ｐゴシック" pitchFamily="-104" charset="-128"/>
              </a:rPr>
              <a:t>Examples: criminal background, safety concerns, unique aspects of person not listed previously, etc.</a:t>
            </a:r>
          </a:p>
          <a:p>
            <a:pPr>
              <a:spcAft>
                <a:spcPts val="600"/>
              </a:spcAft>
            </a:pPr>
            <a:r>
              <a:rPr lang="en-US" sz="2800" dirty="0">
                <a:effectLst/>
                <a:ea typeface="ＭＳ Ｐゴシック" pitchFamily="-104" charset="-128"/>
                <a:cs typeface="ＭＳ Ｐゴシック" pitchFamily="-104" charset="-128"/>
              </a:rPr>
              <a:t>You don’t have to list anything here, only if needed.</a:t>
            </a:r>
          </a:p>
          <a:p>
            <a:pPr>
              <a:spcAft>
                <a:spcPts val="600"/>
              </a:spcAft>
              <a:buFont typeface="Wingdings" pitchFamily="-104" charset="2"/>
              <a:buNone/>
            </a:pPr>
            <a:endParaRPr lang="en-US" sz="2800" dirty="0">
              <a:effectLst/>
              <a:ea typeface="ＭＳ Ｐゴシック" pitchFamily="-104" charset="-128"/>
              <a:cs typeface="ＭＳ Ｐゴシック" pitchFamily="-104" charset="-128"/>
            </a:endParaRPr>
          </a:p>
        </p:txBody>
      </p:sp>
    </p:spTree>
    <p:extLst>
      <p:ext uri="{BB962C8B-B14F-4D97-AF65-F5344CB8AC3E}">
        <p14:creationId xmlns:p14="http://schemas.microsoft.com/office/powerpoint/2010/main" val="42462614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effectLst/>
              </a:rPr>
              <a:t>Final Sections</a:t>
            </a:r>
          </a:p>
        </p:txBody>
      </p:sp>
      <p:sp>
        <p:nvSpPr>
          <p:cNvPr id="50179" name="Rectangle 3"/>
          <p:cNvSpPr>
            <a:spLocks noGrp="1" noChangeArrowheads="1"/>
          </p:cNvSpPr>
          <p:nvPr>
            <p:ph idx="1"/>
          </p:nvPr>
        </p:nvSpPr>
        <p:spPr/>
        <p:txBody>
          <a:bodyPr>
            <a:normAutofit/>
          </a:bodyPr>
          <a:lstStyle/>
          <a:p>
            <a:pPr>
              <a:spcAft>
                <a:spcPts val="600"/>
              </a:spcAft>
              <a:buNone/>
            </a:pPr>
            <a:r>
              <a:rPr lang="en-US">
                <a:effectLst/>
              </a:rPr>
              <a:t>Signature &amp; Contact Information</a:t>
            </a:r>
          </a:p>
          <a:p>
            <a:pPr>
              <a:spcAft>
                <a:spcPts val="600"/>
              </a:spcAft>
            </a:pPr>
            <a:r>
              <a:rPr lang="en-US">
                <a:effectLst/>
              </a:rPr>
              <a:t>Total time spent – This DOES NOT include time spent writing the report. This is a </a:t>
            </a:r>
            <a:r>
              <a:rPr lang="en-US" b="1">
                <a:effectLst/>
              </a:rPr>
              <a:t>total of all time spent doing PCJS </a:t>
            </a:r>
            <a:r>
              <a:rPr lang="en-US">
                <a:effectLst/>
              </a:rPr>
              <a:t>(activities with and on behalf of job seeker)</a:t>
            </a:r>
          </a:p>
          <a:p>
            <a:pPr>
              <a:spcAft>
                <a:spcPts val="600"/>
              </a:spcAft>
              <a:buFont typeface="Wingdings" pitchFamily="-104" charset="2"/>
              <a:buNone/>
            </a:pPr>
            <a:endParaRPr lang="en-US">
              <a:effectLst/>
            </a:endParaRPr>
          </a:p>
          <a:p>
            <a:pPr>
              <a:spcAft>
                <a:spcPts val="600"/>
              </a:spcAft>
              <a:buNone/>
            </a:pPr>
            <a:r>
              <a:rPr lang="en-US">
                <a:effectLst/>
              </a:rPr>
              <a:t>Addendum/Amendment/Modification</a:t>
            </a:r>
          </a:p>
          <a:p>
            <a:pPr lvl="1">
              <a:spcAft>
                <a:spcPts val="600"/>
              </a:spcAft>
            </a:pPr>
            <a:r>
              <a:rPr lang="en-US" sz="2800">
                <a:effectLst/>
              </a:rPr>
              <a:t>To be completed if and when needed AFTER discussing with OVR Counselor.</a:t>
            </a:r>
          </a:p>
        </p:txBody>
      </p:sp>
    </p:spTree>
    <p:extLst>
      <p:ext uri="{BB962C8B-B14F-4D97-AF65-F5344CB8AC3E}">
        <p14:creationId xmlns:p14="http://schemas.microsoft.com/office/powerpoint/2010/main" val="414475093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a:bodyPr>
          <a:lstStyle/>
          <a:p>
            <a:pPr eaLnBrk="1" hangingPunct="1"/>
            <a:r>
              <a:rPr lang="en-US">
                <a:effectLst/>
              </a:rPr>
              <a:t>Questions to Consider </a:t>
            </a:r>
            <a:br>
              <a:rPr lang="en-US">
                <a:effectLst/>
              </a:rPr>
            </a:br>
            <a:r>
              <a:rPr lang="en-US">
                <a:effectLst/>
              </a:rPr>
              <a:t>when doing a PCEP/Career Profile</a:t>
            </a:r>
          </a:p>
        </p:txBody>
      </p:sp>
      <p:sp>
        <p:nvSpPr>
          <p:cNvPr id="51203" name="Rectangle 3"/>
          <p:cNvSpPr>
            <a:spLocks noGrp="1" noChangeArrowheads="1"/>
          </p:cNvSpPr>
          <p:nvPr>
            <p:ph idx="1"/>
          </p:nvPr>
        </p:nvSpPr>
        <p:spPr/>
        <p:txBody>
          <a:bodyPr>
            <a:normAutofit fontScale="77500" lnSpcReduction="20000"/>
          </a:bodyPr>
          <a:lstStyle/>
          <a:p>
            <a:pPr eaLnBrk="1" hangingPunct="1">
              <a:lnSpc>
                <a:spcPct val="128000"/>
              </a:lnSpc>
              <a:spcAft>
                <a:spcPts val="600"/>
              </a:spcAft>
              <a:buFont typeface="Wingdings" panose="05000000000000000000" pitchFamily="2" charset="2"/>
              <a:buChar char="Ø"/>
            </a:pPr>
            <a:r>
              <a:rPr lang="en-US" sz="2600" dirty="0">
                <a:effectLst/>
              </a:rPr>
              <a:t>Have all of the questions (including italicized questions) been answered?</a:t>
            </a:r>
          </a:p>
          <a:p>
            <a:pPr eaLnBrk="1" hangingPunct="1">
              <a:lnSpc>
                <a:spcPct val="128000"/>
              </a:lnSpc>
              <a:spcAft>
                <a:spcPts val="600"/>
              </a:spcAft>
              <a:buFont typeface="Wingdings" panose="05000000000000000000" pitchFamily="2" charset="2"/>
              <a:buChar char="Ø"/>
            </a:pPr>
            <a:r>
              <a:rPr lang="en-US" sz="2600" dirty="0">
                <a:effectLst/>
              </a:rPr>
              <a:t>Does the person seem familiar to you as you read it?</a:t>
            </a:r>
          </a:p>
          <a:p>
            <a:pPr eaLnBrk="1" hangingPunct="1">
              <a:lnSpc>
                <a:spcPct val="128000"/>
              </a:lnSpc>
              <a:spcAft>
                <a:spcPts val="600"/>
              </a:spcAft>
              <a:buFont typeface="Wingdings" panose="05000000000000000000" pitchFamily="2" charset="2"/>
              <a:buChar char="Ø"/>
            </a:pPr>
            <a:r>
              <a:rPr lang="en-US" sz="2600" dirty="0">
                <a:effectLst/>
              </a:rPr>
              <a:t>Is it easy to read? </a:t>
            </a:r>
          </a:p>
          <a:p>
            <a:pPr eaLnBrk="1" hangingPunct="1">
              <a:lnSpc>
                <a:spcPct val="128000"/>
              </a:lnSpc>
              <a:spcAft>
                <a:spcPts val="600"/>
              </a:spcAft>
              <a:buFont typeface="Wingdings" panose="05000000000000000000" pitchFamily="2" charset="2"/>
              <a:buChar char="Ø"/>
            </a:pPr>
            <a:r>
              <a:rPr lang="en-US" sz="2600" dirty="0">
                <a:effectLst/>
              </a:rPr>
              <a:t>Have interests/skills been explored?</a:t>
            </a:r>
          </a:p>
          <a:p>
            <a:pPr eaLnBrk="1" hangingPunct="1">
              <a:lnSpc>
                <a:spcPct val="128000"/>
              </a:lnSpc>
              <a:spcAft>
                <a:spcPts val="600"/>
              </a:spcAft>
              <a:buFont typeface="Wingdings" panose="05000000000000000000" pitchFamily="2" charset="2"/>
              <a:buChar char="Ø"/>
            </a:pPr>
            <a:r>
              <a:rPr lang="en-US" dirty="0">
                <a:effectLst/>
              </a:rPr>
              <a:t>Is there justification of what was learned/planned? </a:t>
            </a:r>
            <a:endParaRPr lang="en-US" sz="2600" dirty="0">
              <a:effectLst/>
            </a:endParaRPr>
          </a:p>
          <a:p>
            <a:pPr eaLnBrk="1" hangingPunct="1">
              <a:lnSpc>
                <a:spcPct val="128000"/>
              </a:lnSpc>
              <a:spcAft>
                <a:spcPts val="600"/>
              </a:spcAft>
              <a:buFont typeface="Wingdings" panose="05000000000000000000" pitchFamily="2" charset="2"/>
              <a:buChar char="Ø"/>
            </a:pPr>
            <a:r>
              <a:rPr lang="en-US" sz="2600" dirty="0">
                <a:effectLst/>
              </a:rPr>
              <a:t>Is there a clear plan for Job Development?</a:t>
            </a:r>
          </a:p>
          <a:p>
            <a:pPr eaLnBrk="1" hangingPunct="1">
              <a:lnSpc>
                <a:spcPct val="128000"/>
              </a:lnSpc>
              <a:spcAft>
                <a:spcPts val="600"/>
              </a:spcAft>
              <a:buFont typeface="Wingdings" panose="05000000000000000000" pitchFamily="2" charset="2"/>
              <a:buChar char="Ø"/>
            </a:pPr>
            <a:r>
              <a:rPr lang="en-US" sz="2600" dirty="0">
                <a:effectLst/>
              </a:rPr>
              <a:t>Supports clearly defined?</a:t>
            </a:r>
          </a:p>
          <a:p>
            <a:pPr eaLnBrk="1" hangingPunct="1">
              <a:lnSpc>
                <a:spcPct val="128000"/>
              </a:lnSpc>
              <a:spcAft>
                <a:spcPts val="600"/>
              </a:spcAft>
              <a:buFont typeface="Wingdings" panose="05000000000000000000" pitchFamily="2" charset="2"/>
              <a:buChar char="Ø"/>
            </a:pPr>
            <a:r>
              <a:rPr lang="en-US" sz="2600" dirty="0">
                <a:effectLst/>
              </a:rPr>
              <a:t>Do you still have questions after reading this or need more information?</a:t>
            </a:r>
          </a:p>
          <a:p>
            <a:pPr eaLnBrk="1" hangingPunct="1">
              <a:lnSpc>
                <a:spcPct val="128000"/>
              </a:lnSpc>
              <a:spcAft>
                <a:spcPts val="600"/>
              </a:spcAft>
              <a:buFont typeface="Wingdings" pitchFamily="-104" charset="2"/>
              <a:buNone/>
            </a:pPr>
            <a:endParaRPr lang="en-US" sz="2000" dirty="0">
              <a:effectLst/>
            </a:endParaRPr>
          </a:p>
        </p:txBody>
      </p:sp>
    </p:spTree>
    <p:extLst>
      <p:ext uri="{BB962C8B-B14F-4D97-AF65-F5344CB8AC3E}">
        <p14:creationId xmlns:p14="http://schemas.microsoft.com/office/powerpoint/2010/main" val="414785827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normAutofit/>
          </a:bodyPr>
          <a:lstStyle/>
          <a:p>
            <a:r>
              <a:rPr lang="en-US">
                <a:effectLst/>
              </a:rPr>
              <a:t>Reviewing PCEP/Career Profile	</a:t>
            </a:r>
            <a:r>
              <a:rPr lang="en-US">
                <a:solidFill>
                  <a:srgbClr val="000000"/>
                </a:solidFill>
                <a:effectLst/>
              </a:rPr>
              <a:t>	</a:t>
            </a:r>
          </a:p>
        </p:txBody>
      </p:sp>
      <p:sp>
        <p:nvSpPr>
          <p:cNvPr id="52227" name="Content Placeholder 2"/>
          <p:cNvSpPr>
            <a:spLocks noGrp="1"/>
          </p:cNvSpPr>
          <p:nvPr>
            <p:ph idx="1"/>
          </p:nvPr>
        </p:nvSpPr>
        <p:spPr/>
        <p:txBody>
          <a:bodyPr>
            <a:normAutofit/>
          </a:bodyPr>
          <a:lstStyle/>
          <a:p>
            <a:pPr>
              <a:lnSpc>
                <a:spcPct val="108000"/>
              </a:lnSpc>
              <a:spcAft>
                <a:spcPts val="1200"/>
              </a:spcAft>
              <a:buFont typeface="Wingdings" panose="05000000000000000000" pitchFamily="2" charset="2"/>
              <a:buChar char="Ø"/>
            </a:pPr>
            <a:r>
              <a:rPr lang="en-US" sz="2800">
                <a:effectLst/>
              </a:rPr>
              <a:t>Ask a co-worker to review your PCEP/Career Profile and see what they think of the previous questions </a:t>
            </a:r>
          </a:p>
          <a:p>
            <a:pPr>
              <a:lnSpc>
                <a:spcPct val="108000"/>
              </a:lnSpc>
              <a:spcAft>
                <a:spcPts val="1200"/>
              </a:spcAft>
              <a:buFont typeface="Wingdings" panose="05000000000000000000" pitchFamily="2" charset="2"/>
              <a:buChar char="Ø"/>
            </a:pPr>
            <a:r>
              <a:rPr lang="en-US" sz="2800">
                <a:effectLst/>
              </a:rPr>
              <a:t>Ask the individual/family to review the PCEP/Career Profile and see if it sounds like you’ve captured who he/she is or if there are areas which still need exploration</a:t>
            </a:r>
          </a:p>
        </p:txBody>
      </p:sp>
    </p:spTree>
    <p:extLst>
      <p:ext uri="{BB962C8B-B14F-4D97-AF65-F5344CB8AC3E}">
        <p14:creationId xmlns:p14="http://schemas.microsoft.com/office/powerpoint/2010/main" val="640101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Rectangle 1"/>
          <p:cNvSpPr>
            <a:spLocks noGrp="1" noChangeArrowheads="1"/>
          </p:cNvSpPr>
          <p:nvPr>
            <p:ph type="title"/>
          </p:nvPr>
        </p:nvSpPr>
        <p:spPr>
          <a:ln/>
        </p:spPr>
        <p:txBody>
          <a:bodyPr rIns="132080"/>
          <a:lstStyle/>
          <a:p>
            <a:r>
              <a:rPr lang="en-US" sz="3200">
                <a:effectLst/>
              </a:rPr>
              <a:t>Personalized Jobs</a:t>
            </a:r>
            <a:r>
              <a:rPr lang="en-US">
                <a:effectLst/>
              </a:rPr>
              <a:t> </a:t>
            </a:r>
            <a:br>
              <a:rPr lang="en-US">
                <a:effectLst/>
              </a:rPr>
            </a:br>
            <a:r>
              <a:rPr lang="en-US" sz="3200">
                <a:effectLst/>
              </a:rPr>
              <a:t>(beyond </a:t>
            </a:r>
            <a:r>
              <a:rPr lang="ja-JP" altLang="en-US" sz="3200">
                <a:effectLst/>
                <a:latin typeface="Arial"/>
              </a:rPr>
              <a:t>“</a:t>
            </a:r>
            <a:r>
              <a:rPr lang="en-US" sz="3200">
                <a:effectLst/>
              </a:rPr>
              <a:t>job placement</a:t>
            </a:r>
            <a:r>
              <a:rPr lang="ja-JP" altLang="en-US" sz="3200">
                <a:effectLst/>
                <a:latin typeface="Arial"/>
              </a:rPr>
              <a:t>”</a:t>
            </a:r>
            <a:r>
              <a:rPr lang="en-US" sz="3200">
                <a:effectLst/>
              </a:rPr>
              <a:t>)</a:t>
            </a:r>
          </a:p>
        </p:txBody>
      </p:sp>
      <p:pic>
        <p:nvPicPr>
          <p:cNvPr id="178179" name="Picture 3" descr="Stephane and Jodi sitting together smiling in a store with jeans on shelves."/>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7608" y="1693865"/>
            <a:ext cx="2568575"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Picture 1" descr="Mallory in the classroom overseeing a group of small childre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71199" y="3772432"/>
            <a:ext cx="2339975" cy="3119967"/>
          </a:xfrm>
          <a:prstGeom prst="rect">
            <a:avLst/>
          </a:prstGeom>
        </p:spPr>
      </p:pic>
      <p:sp>
        <p:nvSpPr>
          <p:cNvPr id="178183" name="Rectangle 7">
            <a:extLst>
              <a:ext uri="{C183D7F6-B498-43B3-948B-1728B52AA6E4}">
                <adec:decorative xmlns:adec="http://schemas.microsoft.com/office/drawing/2017/decorative" val="1"/>
              </a:ext>
            </a:extLst>
          </p:cNvPr>
          <p:cNvSpPr>
            <a:spLocks/>
          </p:cNvSpPr>
          <p:nvPr/>
        </p:nvSpPr>
        <p:spPr bwMode="auto">
          <a:xfrm>
            <a:off x="356392" y="1693865"/>
            <a:ext cx="2169591" cy="274638"/>
          </a:xfrm>
          <a:prstGeom prst="rect">
            <a:avLst/>
          </a:prstGeom>
          <a:solidFill>
            <a:schemeClr val="bg1">
              <a:alpha val="74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Stephanie &amp; Jodi</a:t>
            </a:r>
          </a:p>
        </p:txBody>
      </p:sp>
      <p:pic>
        <p:nvPicPr>
          <p:cNvPr id="178180" name="Picture 4" descr="Bryan and Larry working in an industrial setting. "/>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85225" y="1372401"/>
            <a:ext cx="351155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8181" name="Picture 5" descr="LeAnn sitting at a desk looking down at a stack of papers."/>
          <p:cNvPicPr>
            <a:picLocks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61719" y="3192465"/>
            <a:ext cx="257333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78182" name="Picture 6" descr="Shelly standing in a warehouse holding a scanner."/>
          <p:cNvPicPr>
            <a:picLocks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262500" y="4295900"/>
            <a:ext cx="2573337" cy="200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178184" name="Rectangle 8">
            <a:extLst>
              <a:ext uri="{C183D7F6-B498-43B3-948B-1728B52AA6E4}">
                <adec:decorative xmlns:adec="http://schemas.microsoft.com/office/drawing/2017/decorative" val="1"/>
              </a:ext>
            </a:extLst>
          </p:cNvPr>
          <p:cNvSpPr>
            <a:spLocks/>
          </p:cNvSpPr>
          <p:nvPr/>
        </p:nvSpPr>
        <p:spPr bwMode="auto">
          <a:xfrm>
            <a:off x="5262500" y="1372401"/>
            <a:ext cx="1541463" cy="274637"/>
          </a:xfrm>
          <a:prstGeom prst="rect">
            <a:avLst/>
          </a:prstGeom>
          <a:solidFill>
            <a:schemeClr val="bg1">
              <a:alpha val="78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Bryan &amp; Larry</a:t>
            </a:r>
          </a:p>
        </p:txBody>
      </p:sp>
      <p:sp>
        <p:nvSpPr>
          <p:cNvPr id="178185" name="Rectangle 9">
            <a:extLst>
              <a:ext uri="{C183D7F6-B498-43B3-948B-1728B52AA6E4}">
                <adec:decorative xmlns:adec="http://schemas.microsoft.com/office/drawing/2017/decorative" val="1"/>
              </a:ext>
            </a:extLst>
          </p:cNvPr>
          <p:cNvSpPr>
            <a:spLocks/>
          </p:cNvSpPr>
          <p:nvPr/>
        </p:nvSpPr>
        <p:spPr bwMode="auto">
          <a:xfrm>
            <a:off x="2684230" y="3151188"/>
            <a:ext cx="1122825" cy="274637"/>
          </a:xfrm>
          <a:prstGeom prst="rect">
            <a:avLst/>
          </a:prstGeom>
          <a:solidFill>
            <a:schemeClr val="bg1">
              <a:alpha val="75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LeAnn</a:t>
            </a:r>
          </a:p>
        </p:txBody>
      </p:sp>
      <p:sp>
        <p:nvSpPr>
          <p:cNvPr id="178186" name="Rectangle 10">
            <a:extLst>
              <a:ext uri="{C183D7F6-B498-43B3-948B-1728B52AA6E4}">
                <adec:decorative xmlns:adec="http://schemas.microsoft.com/office/drawing/2017/decorative" val="1"/>
              </a:ext>
            </a:extLst>
          </p:cNvPr>
          <p:cNvSpPr>
            <a:spLocks/>
          </p:cNvSpPr>
          <p:nvPr/>
        </p:nvSpPr>
        <p:spPr bwMode="auto">
          <a:xfrm>
            <a:off x="271199" y="3772432"/>
            <a:ext cx="1500567" cy="274638"/>
          </a:xfrm>
          <a:prstGeom prst="rect">
            <a:avLst/>
          </a:prstGeom>
          <a:solidFill>
            <a:schemeClr val="bg1">
              <a:alpha val="77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Mallory</a:t>
            </a:r>
          </a:p>
        </p:txBody>
      </p:sp>
      <p:sp>
        <p:nvSpPr>
          <p:cNvPr id="178187" name="Rectangle 11">
            <a:extLst>
              <a:ext uri="{C183D7F6-B498-43B3-948B-1728B52AA6E4}">
                <adec:decorative xmlns:adec="http://schemas.microsoft.com/office/drawing/2017/decorative" val="1"/>
              </a:ext>
            </a:extLst>
          </p:cNvPr>
          <p:cNvSpPr>
            <a:spLocks/>
          </p:cNvSpPr>
          <p:nvPr/>
        </p:nvSpPr>
        <p:spPr bwMode="auto">
          <a:xfrm>
            <a:off x="5262500" y="4286847"/>
            <a:ext cx="1818175" cy="274638"/>
          </a:xfrm>
          <a:prstGeom prst="rect">
            <a:avLst/>
          </a:prstGeom>
          <a:solidFill>
            <a:schemeClr val="bg1">
              <a:alpha val="76000"/>
            </a:schemeClr>
          </a:solidFill>
          <a:ln>
            <a:noFill/>
          </a:ln>
        </p:spPr>
        <p:txBody>
          <a:bodyPr lIns="0" tIns="0" rIns="40639" bIns="0"/>
          <a:lstStyle/>
          <a:p>
            <a:pPr marL="39688" algn="l">
              <a:spcBef>
                <a:spcPts val="700"/>
              </a:spcBef>
            </a:pPr>
            <a:r>
              <a:rPr lang="en-US">
                <a:solidFill>
                  <a:schemeClr val="tx1"/>
                </a:solidFill>
                <a:latin typeface="Tahoma" panose="020B0604030504040204" pitchFamily="34" charset="0"/>
                <a:ea typeface="Tahoma" panose="020B0604030504040204" pitchFamily="34" charset="0"/>
                <a:cs typeface="Tahoma" panose="020B0604030504040204" pitchFamily="34" charset="0"/>
                <a:sym typeface="Arial" charset="0"/>
              </a:rPr>
              <a:t>Shelly</a:t>
            </a:r>
          </a:p>
        </p:txBody>
      </p:sp>
    </p:spTree>
    <p:extLst>
      <p:ext uri="{BB962C8B-B14F-4D97-AF65-F5344CB8AC3E}">
        <p14:creationId xmlns:p14="http://schemas.microsoft.com/office/powerpoint/2010/main" val="283325388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Communication is key</a:t>
            </a:r>
          </a:p>
        </p:txBody>
      </p:sp>
      <p:sp>
        <p:nvSpPr>
          <p:cNvPr id="3" name="Content Placeholder 2"/>
          <p:cNvSpPr>
            <a:spLocks noGrp="1"/>
          </p:cNvSpPr>
          <p:nvPr>
            <p:ph idx="1"/>
          </p:nvPr>
        </p:nvSpPr>
        <p:spPr/>
        <p:txBody>
          <a:bodyPr>
            <a:normAutofit/>
          </a:bodyPr>
          <a:lstStyle/>
          <a:p>
            <a:r>
              <a:rPr lang="en-US">
                <a:effectLst/>
              </a:rPr>
              <a:t>Activity notes must be turned into OVR (non IPS)</a:t>
            </a:r>
          </a:p>
          <a:p>
            <a:r>
              <a:rPr lang="en-US">
                <a:effectLst/>
              </a:rPr>
              <a:t>PCEP should also be turned into Case Manager</a:t>
            </a:r>
          </a:p>
          <a:p>
            <a:r>
              <a:rPr lang="en-US">
                <a:effectLst/>
              </a:rPr>
              <a:t>IPS requires routine meetings between ES &amp; VRC, ES &amp; treatment team</a:t>
            </a:r>
          </a:p>
          <a:p>
            <a:pPr lvl="1"/>
            <a:r>
              <a:rPr lang="en-US">
                <a:effectLst/>
              </a:rPr>
              <a:t>Other SE programs should look at similar practice</a:t>
            </a:r>
          </a:p>
        </p:txBody>
      </p:sp>
    </p:spTree>
    <p:extLst>
      <p:ext uri="{BB962C8B-B14F-4D97-AF65-F5344CB8AC3E}">
        <p14:creationId xmlns:p14="http://schemas.microsoft.com/office/powerpoint/2010/main" val="155050008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sz="3600">
                <a:effectLst/>
                <a:ea typeface="MS PGothic" charset="0"/>
              </a:rPr>
              <a:t>a keeper of hope</a:t>
            </a:r>
          </a:p>
        </p:txBody>
      </p:sp>
      <p:sp>
        <p:nvSpPr>
          <p:cNvPr id="14339" name="Content Placeholder 2"/>
          <p:cNvSpPr>
            <a:spLocks noGrp="1"/>
          </p:cNvSpPr>
          <p:nvPr>
            <p:ph idx="1"/>
          </p:nvPr>
        </p:nvSpPr>
        <p:spPr/>
        <p:txBody>
          <a:bodyPr>
            <a:normAutofit/>
          </a:bodyPr>
          <a:lstStyle/>
          <a:p>
            <a:pPr marL="0" indent="0">
              <a:lnSpc>
                <a:spcPct val="108000"/>
              </a:lnSpc>
              <a:buNone/>
            </a:pPr>
            <a:r>
              <a:rPr lang="en-US" sz="2800">
                <a:effectLst/>
                <a:ea typeface="MS PGothic" charset="0"/>
              </a:rPr>
              <a:t>“One of the biggest problems has been the low expectation of providers… Until I was connected with a ‘keeper of hope.’ He had hope for me when I didn’t have it for myself. This (kind of relationship) shouldn’t happen by accident - it should happen by design.”</a:t>
            </a:r>
          </a:p>
          <a:p>
            <a:pPr marL="0" indent="0">
              <a:buNone/>
            </a:pPr>
            <a:endParaRPr lang="en-US" sz="2400">
              <a:effectLst/>
              <a:ea typeface="MS PGothic" charset="0"/>
            </a:endParaRPr>
          </a:p>
          <a:p>
            <a:pPr marL="0" indent="0">
              <a:buNone/>
            </a:pPr>
            <a:r>
              <a:rPr lang="en-US" sz="2400">
                <a:effectLst/>
                <a:ea typeface="MS PGothic" charset="0"/>
              </a:rPr>
              <a:t>	J. Rock Johnson</a:t>
            </a:r>
          </a:p>
        </p:txBody>
      </p:sp>
    </p:spTree>
    <p:extLst>
      <p:ext uri="{BB962C8B-B14F-4D97-AF65-F5344CB8AC3E}">
        <p14:creationId xmlns:p14="http://schemas.microsoft.com/office/powerpoint/2010/main" val="30945857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82A712-E3CC-426A-899B-C4050E0FD508}"/>
              </a:ext>
            </a:extLst>
          </p:cNvPr>
          <p:cNvSpPr>
            <a:spLocks noGrp="1"/>
          </p:cNvSpPr>
          <p:nvPr>
            <p:ph type="title"/>
          </p:nvPr>
        </p:nvSpPr>
        <p:spPr>
          <a:xfrm>
            <a:off x="152400" y="-1017928"/>
            <a:ext cx="7886700" cy="1325563"/>
          </a:xfrm>
        </p:spPr>
        <p:txBody>
          <a:bodyPr/>
          <a:lstStyle/>
          <a:p>
            <a:r>
              <a:rPr lang="en-US"/>
              <a:t>ES as bridge</a:t>
            </a:r>
          </a:p>
        </p:txBody>
      </p:sp>
      <p:pic>
        <p:nvPicPr>
          <p:cNvPr id="80914" name="Picture 18" descr="A smiling woman in blue scrubs standing next to a seated smiling man in green scrubs in a pharmacy setting."/>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5979" y="945911"/>
            <a:ext cx="4306021" cy="26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0915" name="Picture 19" descr="A man and a woman wearing glasses hunched over working on a piece of office equipment."/>
          <p:cNvPicPr>
            <a:picLocks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15872" y="3126727"/>
            <a:ext cx="3911314" cy="3082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80917" name="Rectangle 21"/>
          <p:cNvSpPr>
            <a:spLocks/>
          </p:cNvSpPr>
          <p:nvPr/>
        </p:nvSpPr>
        <p:spPr bwMode="auto">
          <a:xfrm>
            <a:off x="5168766" y="569686"/>
            <a:ext cx="4149405" cy="2557041"/>
          </a:xfrm>
          <a:prstGeom prst="rect">
            <a:avLst/>
          </a:prstGeom>
          <a:noFill/>
          <a:ln>
            <a:noFill/>
          </a:ln>
        </p:spPr>
        <p:txBody>
          <a:bodyPr lIns="0" tIns="0" rIns="40638" bIns="0"/>
          <a:lstStyle/>
          <a:p>
            <a:pPr marL="40182">
              <a:spcBef>
                <a:spcPts val="1143"/>
              </a:spcBef>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Employment Specialist serves as a </a:t>
            </a:r>
            <a:r>
              <a:rPr lang="ja-JP" altLang="en-US" sz="2600" dirty="0">
                <a:latin typeface="Tahoma" panose="020B0604030504040204" pitchFamily="34" charset="0"/>
                <a:ea typeface="ＭＳ Ｐゴシック" charset="0"/>
                <a:cs typeface="Tahoma" panose="020B0604030504040204" pitchFamily="34" charset="0"/>
                <a:sym typeface="Arial Bold" charset="0"/>
              </a:rPr>
              <a:t>“</a:t>
            </a: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bridge</a:t>
            </a:r>
            <a:r>
              <a:rPr lang="ja-JP" altLang="en-US" sz="2600" dirty="0">
                <a:latin typeface="Tahoma" panose="020B0604030504040204" pitchFamily="34" charset="0"/>
                <a:ea typeface="ＭＳ Ｐゴシック" charset="0"/>
                <a:cs typeface="Tahoma" panose="020B0604030504040204" pitchFamily="34" charset="0"/>
                <a:sym typeface="Arial Bold" charset="0"/>
              </a:rPr>
              <a:t>”</a:t>
            </a: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 to typical support</a:t>
            </a:r>
          </a:p>
          <a:p>
            <a:pPr marL="383082" indent="-342900">
              <a:spcBef>
                <a:spcPts val="1143"/>
              </a:spcBef>
              <a:buFont typeface="Wingdings" panose="05000000000000000000" pitchFamily="2" charset="2"/>
              <a:buChar char="ü"/>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Job Analysis</a:t>
            </a:r>
          </a:p>
          <a:p>
            <a:pPr marL="383082" indent="-342900">
              <a:spcBef>
                <a:spcPts val="1143"/>
              </a:spcBef>
              <a:buFont typeface="Wingdings" panose="05000000000000000000" pitchFamily="2" charset="2"/>
              <a:buChar char="ü"/>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Natural Supports</a:t>
            </a:r>
          </a:p>
        </p:txBody>
      </p:sp>
    </p:spTree>
    <p:extLst>
      <p:ext uri="{BB962C8B-B14F-4D97-AF65-F5344CB8AC3E}">
        <p14:creationId xmlns:p14="http://schemas.microsoft.com/office/powerpoint/2010/main" val="4239574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084DF4A-D75C-ED59-84C0-0BA0080AF70A}"/>
              </a:ext>
            </a:extLst>
          </p:cNvPr>
          <p:cNvSpPr>
            <a:spLocks noGrp="1"/>
          </p:cNvSpPr>
          <p:nvPr>
            <p:ph type="title"/>
          </p:nvPr>
        </p:nvSpPr>
        <p:spPr>
          <a:xfrm>
            <a:off x="628650" y="365127"/>
            <a:ext cx="7886700" cy="501944"/>
          </a:xfrm>
        </p:spPr>
        <p:txBody>
          <a:bodyPr>
            <a:normAutofit fontScale="90000"/>
          </a:bodyPr>
          <a:lstStyle/>
          <a:p>
            <a:r>
              <a:rPr lang="en-US" dirty="0"/>
              <a:t>2000s</a:t>
            </a:r>
          </a:p>
        </p:txBody>
      </p:sp>
      <p:pic>
        <p:nvPicPr>
          <p:cNvPr id="83970" name="Picture 2" descr="A man wearing green scrubs sitting down and working in a pharmacy setting."/>
          <p:cNvPicPr>
            <a:picLocks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8028" y="3725654"/>
            <a:ext cx="3460287" cy="2415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83972" name="Picture 4" descr="A man wearing a blue uniform working on a piece of industrial equipment."/>
          <p:cNvPicPr>
            <a:picLocks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1313" y="867070"/>
            <a:ext cx="2775345" cy="275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12" name="Picture 11" descr="A woman kneeling beside another woman in a wheelchair with two small children on the other side of the wheelchair.">
            <a:extLst>
              <a:ext uri="{FF2B5EF4-FFF2-40B4-BE49-F238E27FC236}">
                <a16:creationId xmlns:a16="http://schemas.microsoft.com/office/drawing/2014/main" id="{E0849682-B47A-478A-9C30-BBBF692ADF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8608" y="2970720"/>
            <a:ext cx="3017124" cy="347126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Rectangle 21">
            <a:extLst>
              <a:ext uri="{FF2B5EF4-FFF2-40B4-BE49-F238E27FC236}">
                <a16:creationId xmlns:a16="http://schemas.microsoft.com/office/drawing/2014/main" id="{5B01C622-E958-AC21-1402-42EDBAD70AFF}"/>
              </a:ext>
            </a:extLst>
          </p:cNvPr>
          <p:cNvSpPr>
            <a:spLocks/>
          </p:cNvSpPr>
          <p:nvPr/>
        </p:nvSpPr>
        <p:spPr bwMode="auto">
          <a:xfrm>
            <a:off x="5168766" y="569686"/>
            <a:ext cx="4149405" cy="2557041"/>
          </a:xfrm>
          <a:prstGeom prst="rect">
            <a:avLst/>
          </a:prstGeom>
          <a:noFill/>
          <a:ln>
            <a:noFill/>
          </a:ln>
        </p:spPr>
        <p:txBody>
          <a:bodyPr lIns="0" tIns="0" rIns="40638" bIns="0"/>
          <a:lstStyle/>
          <a:p>
            <a:pPr marL="40182">
              <a:spcBef>
                <a:spcPts val="1143"/>
              </a:spcBef>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Beyond labor market job development</a:t>
            </a:r>
          </a:p>
          <a:p>
            <a:pPr marL="40182">
              <a:spcBef>
                <a:spcPts val="1143"/>
              </a:spcBef>
            </a:pPr>
            <a:endParaRPr lang="en-US" sz="2600" dirty="0">
              <a:latin typeface="Tahoma" panose="020B0604030504040204" pitchFamily="34" charset="0"/>
              <a:ea typeface="Tahoma" panose="020B0604030504040204" pitchFamily="34" charset="0"/>
              <a:cs typeface="Tahoma" panose="020B0604030504040204" pitchFamily="34" charset="0"/>
              <a:sym typeface="Arial Bold" charset="0"/>
            </a:endParaRPr>
          </a:p>
          <a:p>
            <a:pPr marL="40182">
              <a:spcBef>
                <a:spcPts val="1143"/>
              </a:spcBef>
            </a:pPr>
            <a:r>
              <a:rPr lang="en-US" sz="2600" dirty="0">
                <a:latin typeface="Tahoma" panose="020B0604030504040204" pitchFamily="34" charset="0"/>
                <a:ea typeface="Tahoma" panose="020B0604030504040204" pitchFamily="34" charset="0"/>
                <a:cs typeface="Tahoma" panose="020B0604030504040204" pitchFamily="34" charset="0"/>
                <a:sym typeface="Arial Bold" charset="0"/>
              </a:rPr>
              <a:t>Customized Employment</a:t>
            </a:r>
          </a:p>
        </p:txBody>
      </p:sp>
    </p:spTree>
    <p:extLst>
      <p:ext uri="{BB962C8B-B14F-4D97-AF65-F5344CB8AC3E}">
        <p14:creationId xmlns:p14="http://schemas.microsoft.com/office/powerpoint/2010/main" val="1790953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A8EE03D-3F4F-BABB-38A2-729CE66D332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Toyota 2024 vs. 1989</a:t>
            </a:r>
          </a:p>
        </p:txBody>
      </p:sp>
      <p:pic>
        <p:nvPicPr>
          <p:cNvPr id="5" name="Picture 4" descr="A white 2024 Toyota.">
            <a:extLst>
              <a:ext uri="{FF2B5EF4-FFF2-40B4-BE49-F238E27FC236}">
                <a16:creationId xmlns:a16="http://schemas.microsoft.com/office/drawing/2014/main" id="{C4E4A7F3-B842-46B9-BDEF-6D6994EB9F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6300" y="1543707"/>
            <a:ext cx="3043710" cy="2029774"/>
          </a:xfrm>
          <a:prstGeom prst="rect">
            <a:avLst/>
          </a:prstGeom>
        </p:spPr>
      </p:pic>
      <p:pic>
        <p:nvPicPr>
          <p:cNvPr id="163845" name="Picture 5">
            <a:extLst>
              <a:ext uri="{C183D7F6-B498-43B3-948B-1728B52AA6E4}">
                <adec:decorative xmlns:adec="http://schemas.microsoft.com/office/drawing/2017/decorative" val="1"/>
              </a:ext>
            </a:extLst>
          </p:cNvPr>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4850" y="1362083"/>
            <a:ext cx="3369705" cy="2574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sp>
        <p:nvSpPr>
          <p:cNvPr id="163848" name="Rectangle 8"/>
          <p:cNvSpPr>
            <a:spLocks/>
          </p:cNvSpPr>
          <p:nvPr/>
        </p:nvSpPr>
        <p:spPr bwMode="auto">
          <a:xfrm>
            <a:off x="1928243" y="3755105"/>
            <a:ext cx="9229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square" lIns="0" tIns="0" rIns="0" bIns="0" anchor="ctr">
            <a:spAutoFit/>
          </a:bodyPr>
          <a:lstStyle/>
          <a:p>
            <a:r>
              <a:rPr lang="en-US" sz="2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2026</a:t>
            </a:r>
          </a:p>
        </p:txBody>
      </p:sp>
      <p:grpSp>
        <p:nvGrpSpPr>
          <p:cNvPr id="163843" name="Group 3" descr="A red 1989 Toyota."/>
          <p:cNvGrpSpPr>
            <a:grpSpLocks/>
          </p:cNvGrpSpPr>
          <p:nvPr/>
        </p:nvGrpSpPr>
        <p:grpSpPr bwMode="auto">
          <a:xfrm>
            <a:off x="4381500" y="3962400"/>
            <a:ext cx="3606800" cy="2120900"/>
            <a:chOff x="0" y="0"/>
            <a:chExt cx="2272" cy="1336"/>
          </a:xfrm>
        </p:grpSpPr>
        <p:pic>
          <p:nvPicPr>
            <p:cNvPr id="163841" name="Picture 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8" y="95"/>
              <a:ext cx="2018" cy="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pic>
          <p:nvPicPr>
            <p:cNvPr id="163842" name="Picture 2"/>
            <p:cNvPicPr>
              <a:picLocks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0" y="0"/>
              <a:ext cx="2272" cy="1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a:tailEnd/>
                </a14:hiddenLine>
              </a:ext>
            </a:extLst>
          </p:spPr>
        </p:pic>
      </p:grpSp>
      <p:sp>
        <p:nvSpPr>
          <p:cNvPr id="163847" name="Rectangle 7"/>
          <p:cNvSpPr>
            <a:spLocks/>
          </p:cNvSpPr>
          <p:nvPr/>
        </p:nvSpPr>
        <p:spPr bwMode="auto">
          <a:xfrm>
            <a:off x="5793767" y="5855612"/>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wrap="none" lIns="0" tIns="0" rIns="0" bIns="0" anchor="ctr">
            <a:spAutoFit/>
          </a:bodyPr>
          <a:lstStyle/>
          <a:p>
            <a:r>
              <a:rPr lang="en-US" sz="2800">
                <a:solidFill>
                  <a:schemeClr val="tx1"/>
                </a:solidFill>
                <a:latin typeface="Tahoma" panose="020B0604030504040204" pitchFamily="34" charset="0"/>
                <a:ea typeface="Tahoma" panose="020B0604030504040204" pitchFamily="34" charset="0"/>
                <a:cs typeface="Tahoma" panose="020B0604030504040204" pitchFamily="34" charset="0"/>
                <a:sym typeface="Palatino" charset="0"/>
              </a:rPr>
              <a:t>1989</a:t>
            </a:r>
          </a:p>
        </p:txBody>
      </p:sp>
    </p:spTree>
    <p:extLst>
      <p:ext uri="{BB962C8B-B14F-4D97-AF65-F5344CB8AC3E}">
        <p14:creationId xmlns:p14="http://schemas.microsoft.com/office/powerpoint/2010/main" val="12665024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Employment First Kentucky.">
            <a:extLst>
              <a:ext uri="{FF2B5EF4-FFF2-40B4-BE49-F238E27FC236}">
                <a16:creationId xmlns:a16="http://schemas.microsoft.com/office/drawing/2014/main" id="{40F60C0F-D637-4033-AD8C-94216C54C7B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6088153" cy="2473689"/>
          </a:xfrm>
          <a:prstGeom prst="rect">
            <a:avLst/>
          </a:prstGeom>
        </p:spPr>
      </p:pic>
      <p:sp>
        <p:nvSpPr>
          <p:cNvPr id="4" name="Title 3">
            <a:extLst>
              <a:ext uri="{FF2B5EF4-FFF2-40B4-BE49-F238E27FC236}">
                <a16:creationId xmlns:a16="http://schemas.microsoft.com/office/drawing/2014/main" id="{F12D2595-9BFF-4624-A847-C42AB8843B77}"/>
              </a:ext>
            </a:extLst>
          </p:cNvPr>
          <p:cNvSpPr>
            <a:spLocks noGrp="1"/>
          </p:cNvSpPr>
          <p:nvPr>
            <p:ph type="title"/>
          </p:nvPr>
        </p:nvSpPr>
        <p:spPr>
          <a:xfrm>
            <a:off x="323850" y="-1137873"/>
            <a:ext cx="7886700" cy="1325563"/>
          </a:xfrm>
        </p:spPr>
        <p:txBody>
          <a:bodyPr/>
          <a:lstStyle/>
          <a:p>
            <a:r>
              <a:rPr lang="en-US"/>
              <a:t>Employment first KY</a:t>
            </a:r>
          </a:p>
        </p:txBody>
      </p:sp>
      <p:sp>
        <p:nvSpPr>
          <p:cNvPr id="3" name="Content Placeholder 2"/>
          <p:cNvSpPr>
            <a:spLocks noGrp="1"/>
          </p:cNvSpPr>
          <p:nvPr>
            <p:ph idx="1"/>
          </p:nvPr>
        </p:nvSpPr>
        <p:spPr>
          <a:xfrm>
            <a:off x="457200" y="2611666"/>
            <a:ext cx="8428315" cy="4351338"/>
          </a:xfrm>
        </p:spPr>
        <p:txBody>
          <a:bodyPr vert="horz" lIns="91440" tIns="45720" rIns="91440" bIns="45720" rtlCol="0" anchor="ctr">
            <a:normAutofit/>
          </a:bodyPr>
          <a:lstStyle/>
          <a:p>
            <a:pPr marL="36900" indent="0">
              <a:lnSpc>
                <a:spcPct val="90000"/>
              </a:lnSpc>
              <a:buClr>
                <a:srgbClr val="1B4A94"/>
              </a:buClr>
              <a:buNone/>
            </a:pPr>
            <a:r>
              <a:rPr lang="en-US" sz="3200" dirty="0">
                <a:effectLst/>
              </a:rPr>
              <a:t>“</a:t>
            </a:r>
            <a:r>
              <a:rPr lang="en-US" sz="3200" dirty="0">
                <a:ln>
                  <a:noFill/>
                </a:ln>
                <a:effectLst/>
              </a:rPr>
              <a:t>It is the policy of the Commonwealth of Kentucky that competitive integrated employment in the community shall be considered the first and primary option for persons with disabilities of working age who desire to become employed.”	</a:t>
            </a:r>
            <a:r>
              <a:rPr lang="en-US" dirty="0">
                <a:ln>
                  <a:noFill/>
                </a:ln>
                <a:effectLst/>
              </a:rPr>
              <a:t>					</a:t>
            </a:r>
            <a:endParaRPr lang="en-US" dirty="0"/>
          </a:p>
          <a:p>
            <a:pPr marL="36900" indent="0">
              <a:lnSpc>
                <a:spcPct val="90000"/>
              </a:lnSpc>
              <a:buClr>
                <a:srgbClr val="1B4A94"/>
              </a:buClr>
              <a:buNone/>
            </a:pPr>
            <a:r>
              <a:rPr lang="en-US" dirty="0"/>
              <a:t>S</a:t>
            </a:r>
            <a:r>
              <a:rPr lang="en-US" dirty="0">
                <a:ln>
                  <a:noFill/>
                </a:ln>
                <a:effectLst/>
              </a:rPr>
              <a:t>igned into law March 24, 2022</a:t>
            </a:r>
          </a:p>
          <a:p>
            <a:pPr marL="36900" indent="0">
              <a:lnSpc>
                <a:spcPct val="90000"/>
              </a:lnSpc>
              <a:buClr>
                <a:srgbClr val="1B4A94"/>
              </a:buClr>
              <a:buNone/>
            </a:pPr>
            <a:r>
              <a:rPr lang="en-US" dirty="0"/>
              <a:t>Executive Orders: 2018, 2020</a:t>
            </a:r>
            <a:endParaRPr lang="en-US" dirty="0">
              <a:ln>
                <a:noFill/>
              </a:ln>
              <a:effectLst/>
            </a:endParaRPr>
          </a:p>
          <a:p>
            <a:pPr>
              <a:lnSpc>
                <a:spcPct val="90000"/>
              </a:lnSpc>
              <a:buClr>
                <a:srgbClr val="1B4A94"/>
              </a:buClr>
              <a:buFont typeface="Wingdings 2" charset="2"/>
              <a:buChar char="Ø"/>
            </a:pPr>
            <a:endParaRPr lang="en-US" sz="1800" dirty="0"/>
          </a:p>
        </p:txBody>
      </p:sp>
    </p:spTree>
    <p:extLst>
      <p:ext uri="{BB962C8B-B14F-4D97-AF65-F5344CB8AC3E}">
        <p14:creationId xmlns:p14="http://schemas.microsoft.com/office/powerpoint/2010/main" val="25972538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79" y="260351"/>
            <a:ext cx="7886700" cy="1325563"/>
          </a:xfrm>
        </p:spPr>
        <p:txBody>
          <a:bodyPr>
            <a:normAutofit/>
          </a:bodyPr>
          <a:lstStyle/>
          <a:p>
            <a:pPr>
              <a:lnSpc>
                <a:spcPct val="90000"/>
              </a:lnSpc>
            </a:pPr>
            <a:r>
              <a:rPr lang="en-US" sz="3200">
                <a:solidFill>
                  <a:srgbClr val="FFFFFF"/>
                </a:solidFill>
                <a:effectLst/>
              </a:rPr>
              <a:t>All jobs found via VR must meet definition of</a:t>
            </a:r>
            <a:br>
              <a:rPr lang="en-US" sz="3200">
                <a:solidFill>
                  <a:srgbClr val="FFFFFF"/>
                </a:solidFill>
                <a:effectLst/>
              </a:rPr>
            </a:br>
            <a:r>
              <a:rPr lang="en-US" sz="3200" b="1">
                <a:solidFill>
                  <a:srgbClr val="FFFFFF"/>
                </a:solidFill>
                <a:effectLst/>
              </a:rPr>
              <a:t>Competitive Integrated Employment </a:t>
            </a:r>
            <a:r>
              <a:rPr lang="en-US" sz="3200">
                <a:solidFill>
                  <a:srgbClr val="FFFFFF"/>
                </a:solidFill>
                <a:effectLst/>
              </a:rPr>
              <a:t>– CIE</a:t>
            </a:r>
          </a:p>
        </p:txBody>
      </p:sp>
      <p:sp>
        <p:nvSpPr>
          <p:cNvPr id="3" name="Content Placeholder 2"/>
          <p:cNvSpPr>
            <a:spLocks noGrp="1"/>
          </p:cNvSpPr>
          <p:nvPr>
            <p:ph idx="1"/>
          </p:nvPr>
        </p:nvSpPr>
        <p:spPr>
          <a:xfrm>
            <a:off x="628650" y="1672076"/>
            <a:ext cx="7886700" cy="4351338"/>
          </a:xfrm>
          <a:effectLst/>
        </p:spPr>
        <p:txBody>
          <a:bodyPr anchor="ctr">
            <a:normAutofit/>
          </a:bodyPr>
          <a:lstStyle/>
          <a:p>
            <a:pPr marL="494100" indent="-457200">
              <a:buFont typeface="+mj-lt"/>
              <a:buAutoNum type="arabicParenR"/>
            </a:pPr>
            <a:r>
              <a:rPr lang="en-US">
                <a:effectLst/>
              </a:rPr>
              <a:t>You are paid no less than minimum wage and at least what other employees without disabilities who do similar work at that job are paid. </a:t>
            </a:r>
          </a:p>
          <a:p>
            <a:pPr marL="494100" indent="-457200">
              <a:buFont typeface="+mj-lt"/>
              <a:buAutoNum type="arabicParenR"/>
            </a:pPr>
            <a:r>
              <a:rPr lang="en-US">
                <a:effectLst/>
              </a:rPr>
              <a:t>You are eligible for benefits and promotions like your coworkers without disabilities who do similar work.</a:t>
            </a:r>
          </a:p>
          <a:p>
            <a:pPr marL="494100" indent="-457200">
              <a:buFont typeface="+mj-lt"/>
              <a:buAutoNum type="arabicParenR"/>
            </a:pPr>
            <a:r>
              <a:rPr lang="en-US">
                <a:effectLst/>
              </a:rPr>
              <a:t>You interact with other people without disabilities to the same extent as employees without disabilities who do similar work.</a:t>
            </a:r>
          </a:p>
          <a:p>
            <a:endParaRPr lang="en-US">
              <a:effectLst/>
            </a:endParaRPr>
          </a:p>
        </p:txBody>
      </p:sp>
      <p:sp>
        <p:nvSpPr>
          <p:cNvPr id="5" name="TextBox 4">
            <a:extLst>
              <a:ext uri="{FF2B5EF4-FFF2-40B4-BE49-F238E27FC236}">
                <a16:creationId xmlns:a16="http://schemas.microsoft.com/office/drawing/2014/main" id="{A3F75C00-86BA-4991-B3C6-94093DCC29AE}"/>
              </a:ext>
            </a:extLst>
          </p:cNvPr>
          <p:cNvSpPr txBox="1"/>
          <p:nvPr/>
        </p:nvSpPr>
        <p:spPr>
          <a:xfrm>
            <a:off x="250979" y="5945844"/>
            <a:ext cx="9007321" cy="646331"/>
          </a:xfrm>
          <a:prstGeom prst="rect">
            <a:avLst/>
          </a:prstGeom>
          <a:noFill/>
          <a:ln>
            <a:solidFill>
              <a:schemeClr val="tx1"/>
            </a:solidFill>
          </a:ln>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2014 – WIOA</a:t>
            </a:r>
          </a:p>
          <a:p>
            <a:r>
              <a:rPr lang="en-US">
                <a:latin typeface="Tahoma" panose="020B0604030504040204" pitchFamily="34" charset="0"/>
                <a:ea typeface="Tahoma" panose="020B0604030504040204" pitchFamily="34" charset="0"/>
                <a:cs typeface="Tahoma" panose="020B0604030504040204" pitchFamily="34" charset="0"/>
              </a:rPr>
              <a:t>Work Innovation Opportunities Act</a:t>
            </a:r>
          </a:p>
        </p:txBody>
      </p:sp>
    </p:spTree>
    <p:extLst>
      <p:ext uri="{BB962C8B-B14F-4D97-AF65-F5344CB8AC3E}">
        <p14:creationId xmlns:p14="http://schemas.microsoft.com/office/powerpoint/2010/main" val="2999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Rectangle 1"/>
          <p:cNvSpPr>
            <a:spLocks noGrp="1" noChangeArrowheads="1"/>
          </p:cNvSpPr>
          <p:nvPr>
            <p:ph type="title"/>
          </p:nvPr>
        </p:nvSpPr>
        <p:spPr>
          <a:ln/>
        </p:spPr>
        <p:txBody>
          <a:bodyPr/>
          <a:lstStyle/>
          <a:p>
            <a:r>
              <a:rPr lang="en-US" sz="5200">
                <a:effectLst/>
              </a:rPr>
              <a:t>Quick History</a:t>
            </a:r>
          </a:p>
        </p:txBody>
      </p:sp>
      <p:sp>
        <p:nvSpPr>
          <p:cNvPr id="156674" name="Rectangle 2"/>
          <p:cNvSpPr>
            <a:spLocks noGrp="1" noChangeArrowheads="1"/>
          </p:cNvSpPr>
          <p:nvPr>
            <p:ph idx="1"/>
          </p:nvPr>
        </p:nvSpPr>
        <p:spPr>
          <a:ln/>
        </p:spPr>
        <p:txBody>
          <a:bodyPr>
            <a:normAutofit/>
          </a:bodyPr>
          <a:lstStyle/>
          <a:p>
            <a:pPr marL="0" indent="0" algn="l">
              <a:lnSpc>
                <a:spcPct val="90000"/>
              </a:lnSpc>
              <a:buNone/>
            </a:pPr>
            <a:r>
              <a:rPr lang="en-US" sz="2800">
                <a:effectLst/>
              </a:rPr>
              <a:t>SE as one response to:</a:t>
            </a:r>
          </a:p>
          <a:p>
            <a:pPr marL="711200" lvl="1" indent="-342900" algn="l">
              <a:lnSpc>
                <a:spcPct val="90000"/>
              </a:lnSpc>
              <a:buSzPct val="77000"/>
              <a:buFont typeface="Wingdings" panose="05000000000000000000" pitchFamily="2" charset="2"/>
              <a:buChar char="Ø"/>
            </a:pPr>
            <a:r>
              <a:rPr lang="en-US" sz="2800">
                <a:effectLst/>
              </a:rPr>
              <a:t>Patterns of congregation and segregation</a:t>
            </a:r>
          </a:p>
          <a:p>
            <a:pPr marL="711200" lvl="1" indent="-342900" algn="l">
              <a:lnSpc>
                <a:spcPct val="90000"/>
              </a:lnSpc>
              <a:buSzPct val="77000"/>
              <a:buFont typeface="Wingdings" panose="05000000000000000000" pitchFamily="2" charset="2"/>
              <a:buChar char="Ø"/>
            </a:pPr>
            <a:r>
              <a:rPr lang="en-US" sz="2800">
                <a:effectLst/>
              </a:rPr>
              <a:t>Low expectations</a:t>
            </a:r>
          </a:p>
          <a:p>
            <a:pPr marL="711200" lvl="1" indent="-342900" algn="l">
              <a:lnSpc>
                <a:spcPct val="90000"/>
              </a:lnSpc>
              <a:buSzPct val="77000"/>
              <a:buFont typeface="Wingdings" panose="05000000000000000000" pitchFamily="2" charset="2"/>
              <a:buChar char="Ø"/>
            </a:pPr>
            <a:r>
              <a:rPr lang="en-US" sz="2800">
                <a:effectLst/>
                <a:latin typeface="Arial"/>
              </a:rPr>
              <a:t>“</a:t>
            </a:r>
            <a:r>
              <a:rPr lang="en-US" sz="2800">
                <a:effectLst/>
              </a:rPr>
              <a:t>Readiness</a:t>
            </a:r>
            <a:r>
              <a:rPr lang="ja-JP" altLang="en-US" sz="2800">
                <a:effectLst/>
                <a:latin typeface="Arial"/>
              </a:rPr>
              <a:t>”</a:t>
            </a:r>
            <a:r>
              <a:rPr lang="en-US" sz="2800">
                <a:effectLst/>
              </a:rPr>
              <a:t> trap</a:t>
            </a:r>
          </a:p>
        </p:txBody>
      </p:sp>
    </p:spTree>
    <p:extLst>
      <p:ext uri="{BB962C8B-B14F-4D97-AF65-F5344CB8AC3E}">
        <p14:creationId xmlns:p14="http://schemas.microsoft.com/office/powerpoint/2010/main" val="2308762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B94A200-9BE2-40CE-B360-397F53469D46}"/>
              </a:ext>
            </a:extLst>
          </p:cNvPr>
          <p:cNvSpPr>
            <a:spLocks noGrp="1"/>
          </p:cNvSpPr>
          <p:nvPr>
            <p:ph type="title"/>
          </p:nvPr>
        </p:nvSpPr>
        <p:spPr>
          <a:xfrm>
            <a:off x="295275" y="-1168399"/>
            <a:ext cx="7886700" cy="1325563"/>
          </a:xfrm>
        </p:spPr>
        <p:txBody>
          <a:bodyPr/>
          <a:lstStyle/>
          <a:p>
            <a:r>
              <a:rPr lang="en-US"/>
              <a:t>E1 video</a:t>
            </a:r>
          </a:p>
        </p:txBody>
      </p:sp>
      <p:pic>
        <p:nvPicPr>
          <p:cNvPr id="2" name="Online Media 1" title="Employment First Means">
            <a:hlinkClick r:id="" action="ppaction://media"/>
            <a:extLst>
              <a:ext uri="{FF2B5EF4-FFF2-40B4-BE49-F238E27FC236}">
                <a16:creationId xmlns:a16="http://schemas.microsoft.com/office/drawing/2014/main" id="{4989DE6E-DC8E-42C8-87AA-CAF60F56180B}"/>
              </a:ext>
            </a:extLst>
          </p:cNvPr>
          <p:cNvPicPr>
            <a:picLocks noRot="1" noChangeAspect="1"/>
          </p:cNvPicPr>
          <p:nvPr>
            <a:videoFile r:link="rId1"/>
          </p:nvPr>
        </p:nvPicPr>
        <p:blipFill>
          <a:blip r:embed="rId4"/>
          <a:stretch>
            <a:fillRect/>
          </a:stretch>
        </p:blipFill>
        <p:spPr>
          <a:xfrm>
            <a:off x="62829" y="610112"/>
            <a:ext cx="9018341" cy="5095363"/>
          </a:xfrm>
          <a:prstGeom prst="rect">
            <a:avLst/>
          </a:prstGeom>
        </p:spPr>
      </p:pic>
    </p:spTree>
    <p:extLst>
      <p:ext uri="{BB962C8B-B14F-4D97-AF65-F5344CB8AC3E}">
        <p14:creationId xmlns:p14="http://schemas.microsoft.com/office/powerpoint/2010/main" val="418505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rPr>
              <a:t>How you do your work matters</a:t>
            </a:r>
          </a:p>
        </p:txBody>
      </p:sp>
      <p:pic>
        <p:nvPicPr>
          <p:cNvPr id="7" name="Picture 6" descr="A collage of photos showing people working in various settings. ">
            <a:extLst>
              <a:ext uri="{FF2B5EF4-FFF2-40B4-BE49-F238E27FC236}">
                <a16:creationId xmlns:a16="http://schemas.microsoft.com/office/drawing/2014/main" id="{7DE85A97-112C-4A1D-1041-55D12A1C1A5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650" y="1524229"/>
            <a:ext cx="7790744" cy="4581762"/>
          </a:xfrm>
          <a:prstGeom prst="rect">
            <a:avLst/>
          </a:prstGeom>
        </p:spPr>
      </p:pic>
    </p:spTree>
    <p:extLst>
      <p:ext uri="{BB962C8B-B14F-4D97-AF65-F5344CB8AC3E}">
        <p14:creationId xmlns:p14="http://schemas.microsoft.com/office/powerpoint/2010/main" val="1727392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EE38B-717D-7421-85EA-E5CA32B74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D98A46-DB36-5F0C-F900-61D086BEA7FB}"/>
              </a:ext>
            </a:extLst>
          </p:cNvPr>
          <p:cNvSpPr>
            <a:spLocks noGrp="1"/>
          </p:cNvSpPr>
          <p:nvPr>
            <p:ph type="title"/>
          </p:nvPr>
        </p:nvSpPr>
        <p:spPr/>
        <p:txBody>
          <a:bodyPr/>
          <a:lstStyle/>
          <a:p>
            <a:r>
              <a:rPr lang="en-US">
                <a:effectLst/>
              </a:rPr>
              <a:t>OVR - Refresher</a:t>
            </a:r>
          </a:p>
        </p:txBody>
      </p:sp>
      <p:sp>
        <p:nvSpPr>
          <p:cNvPr id="3" name="Content Placeholder 2">
            <a:extLst>
              <a:ext uri="{FF2B5EF4-FFF2-40B4-BE49-F238E27FC236}">
                <a16:creationId xmlns:a16="http://schemas.microsoft.com/office/drawing/2014/main" id="{2909D051-60C1-0E5E-D256-434656A0B509}"/>
              </a:ext>
            </a:extLst>
          </p:cNvPr>
          <p:cNvSpPr>
            <a:spLocks noGrp="1"/>
          </p:cNvSpPr>
          <p:nvPr>
            <p:ph idx="1"/>
          </p:nvPr>
        </p:nvSpPr>
        <p:spPr/>
        <p:txBody>
          <a:bodyPr>
            <a:normAutofit/>
          </a:bodyPr>
          <a:lstStyle/>
          <a:p>
            <a:r>
              <a:rPr lang="en-US">
                <a:effectLst/>
              </a:rPr>
              <a:t>EVERYONE starts Supported Employment as a consumer of the Office of Vocational Rehabilitation</a:t>
            </a:r>
          </a:p>
          <a:p>
            <a:r>
              <a:rPr lang="en-US">
                <a:effectLst/>
              </a:rPr>
              <a:t>Yes, people can be clients of multiple agencies at the same time</a:t>
            </a:r>
          </a:p>
          <a:p>
            <a:pPr marL="36900" indent="0">
              <a:buNone/>
            </a:pPr>
            <a:endParaRPr lang="en-US">
              <a:effectLst/>
            </a:endParaRPr>
          </a:p>
          <a:p>
            <a:pPr marL="36900" indent="0">
              <a:buNone/>
            </a:pPr>
            <a:endParaRPr lang="en-US">
              <a:effectLst/>
            </a:endParaRPr>
          </a:p>
          <a:p>
            <a:pPr marL="36900" indent="0">
              <a:buNone/>
            </a:pPr>
            <a:r>
              <a:rPr lang="en-US">
                <a:effectLst/>
              </a:rPr>
              <a:t>(Yes, that might get confusing but hang in there…)</a:t>
            </a:r>
          </a:p>
          <a:p>
            <a:endParaRPr lang="en-US">
              <a:effectLst/>
            </a:endParaRPr>
          </a:p>
        </p:txBody>
      </p:sp>
    </p:spTree>
    <p:extLst>
      <p:ext uri="{BB962C8B-B14F-4D97-AF65-F5344CB8AC3E}">
        <p14:creationId xmlns:p14="http://schemas.microsoft.com/office/powerpoint/2010/main" val="2048153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0F27-4A20-49F7-A7B7-78E66DB1CAD2}"/>
              </a:ext>
            </a:extLst>
          </p:cNvPr>
          <p:cNvSpPr>
            <a:spLocks noGrp="1"/>
          </p:cNvSpPr>
          <p:nvPr>
            <p:ph type="title"/>
          </p:nvPr>
        </p:nvSpPr>
        <p:spPr>
          <a:xfrm>
            <a:off x="314325" y="227966"/>
            <a:ext cx="8515350" cy="1325563"/>
          </a:xfrm>
        </p:spPr>
        <p:txBody>
          <a:bodyPr>
            <a:normAutofit fontScale="90000"/>
          </a:bodyPr>
          <a:lstStyle/>
          <a:p>
            <a:r>
              <a:rPr lang="en-US"/>
              <a:t>Order of Selection – </a:t>
            </a:r>
            <a:br>
              <a:rPr lang="en-US"/>
            </a:br>
            <a:r>
              <a:rPr lang="en-US"/>
              <a:t>as of May 14, 2025 </a:t>
            </a:r>
            <a:br>
              <a:rPr lang="en-US"/>
            </a:br>
            <a:r>
              <a:rPr lang="en-US" sz="2400"/>
              <a:t>https://kcc.ky.gov/Vocational-Rehabilitation/Pages/Order-Of-Selection.aspx</a:t>
            </a:r>
          </a:p>
        </p:txBody>
      </p:sp>
      <p:sp>
        <p:nvSpPr>
          <p:cNvPr id="3" name="Content Placeholder 2">
            <a:extLst>
              <a:ext uri="{FF2B5EF4-FFF2-40B4-BE49-F238E27FC236}">
                <a16:creationId xmlns:a16="http://schemas.microsoft.com/office/drawing/2014/main" id="{F18CFB55-80F3-4374-97BF-DCDC6FA453BB}"/>
              </a:ext>
            </a:extLst>
          </p:cNvPr>
          <p:cNvSpPr>
            <a:spLocks noGrp="1"/>
          </p:cNvSpPr>
          <p:nvPr>
            <p:ph idx="1"/>
          </p:nvPr>
        </p:nvSpPr>
        <p:spPr/>
        <p:txBody>
          <a:bodyPr>
            <a:normAutofit/>
          </a:bodyPr>
          <a:lstStyle/>
          <a:p>
            <a:r>
              <a:rPr lang="en-US"/>
              <a:t>When a state VR agency is in Order of Selection, not everyone eligible will be able to receive services</a:t>
            </a:r>
          </a:p>
          <a:p>
            <a:r>
              <a:rPr lang="en-US"/>
              <a:t>Encourage people to apply, go through eligibility and be put on the wait list, so they can be served more quickly once services resume </a:t>
            </a:r>
          </a:p>
          <a:p>
            <a:r>
              <a:rPr lang="en-US"/>
              <a:t>Being moved from the wait list is based upon Priority Category and date of application </a:t>
            </a:r>
          </a:p>
          <a:p>
            <a:pPr marL="342900" lvl="1" indent="0">
              <a:buNone/>
            </a:pPr>
            <a:endParaRPr lang="en-US"/>
          </a:p>
        </p:txBody>
      </p:sp>
    </p:spTree>
    <p:extLst>
      <p:ext uri="{BB962C8B-B14F-4D97-AF65-F5344CB8AC3E}">
        <p14:creationId xmlns:p14="http://schemas.microsoft.com/office/powerpoint/2010/main" val="3942603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214FE-8236-4B85-90C3-904231CE4938}"/>
              </a:ext>
            </a:extLst>
          </p:cNvPr>
          <p:cNvSpPr>
            <a:spLocks noGrp="1"/>
          </p:cNvSpPr>
          <p:nvPr>
            <p:ph type="title"/>
          </p:nvPr>
        </p:nvSpPr>
        <p:spPr/>
        <p:txBody>
          <a:bodyPr/>
          <a:lstStyle/>
          <a:p>
            <a:r>
              <a:rPr lang="en-US"/>
              <a:t>Order of Selection</a:t>
            </a:r>
          </a:p>
        </p:txBody>
      </p:sp>
      <p:sp>
        <p:nvSpPr>
          <p:cNvPr id="3" name="Content Placeholder 2">
            <a:extLst>
              <a:ext uri="{FF2B5EF4-FFF2-40B4-BE49-F238E27FC236}">
                <a16:creationId xmlns:a16="http://schemas.microsoft.com/office/drawing/2014/main" id="{D57F5A76-BD8C-4C3A-8A59-BDA14FA46E4C}"/>
              </a:ext>
            </a:extLst>
          </p:cNvPr>
          <p:cNvSpPr>
            <a:spLocks noGrp="1"/>
          </p:cNvSpPr>
          <p:nvPr>
            <p:ph idx="1"/>
          </p:nvPr>
        </p:nvSpPr>
        <p:spPr/>
        <p:txBody>
          <a:bodyPr>
            <a:normAutofit lnSpcReduction="10000"/>
          </a:bodyPr>
          <a:lstStyle/>
          <a:p>
            <a:r>
              <a:rPr lang="en-US"/>
              <a:t>If a consumer has a signed IPE – Individual Plan for Employment – in place prior to May 14, 2025 they will receive services, no changes</a:t>
            </a:r>
          </a:p>
          <a:p>
            <a:endParaRPr lang="en-US"/>
          </a:p>
          <a:p>
            <a:r>
              <a:rPr lang="en-US"/>
              <a:t>IF someone has a Medicaid waiver (that provides supported employment) the waiver may cover all SE costs while VR is closed to that Category under Order of Selection </a:t>
            </a:r>
          </a:p>
          <a:p>
            <a:pPr lvl="1"/>
            <a:r>
              <a:rPr lang="en-US"/>
              <a:t>Email Coordination of Funding for Employment Services form to </a:t>
            </a:r>
            <a:r>
              <a:rPr lang="en-US" b="1"/>
              <a:t>DDID.SupportedEmployment@ky.gov</a:t>
            </a:r>
          </a:p>
          <a:p>
            <a:endParaRPr lang="en-US"/>
          </a:p>
        </p:txBody>
      </p:sp>
    </p:spTree>
    <p:extLst>
      <p:ext uri="{BB962C8B-B14F-4D97-AF65-F5344CB8AC3E}">
        <p14:creationId xmlns:p14="http://schemas.microsoft.com/office/powerpoint/2010/main" val="13706687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277587B-E525-4AEC-A011-24685D5B90ED}"/>
              </a:ext>
            </a:extLst>
          </p:cNvPr>
          <p:cNvSpPr>
            <a:spLocks noGrp="1"/>
          </p:cNvSpPr>
          <p:nvPr>
            <p:ph type="title"/>
          </p:nvPr>
        </p:nvSpPr>
        <p:spPr/>
        <p:txBody>
          <a:bodyPr/>
          <a:lstStyle/>
          <a:p>
            <a:r>
              <a:rPr lang="en-US"/>
              <a:t>SE Phases of Service</a:t>
            </a:r>
          </a:p>
        </p:txBody>
      </p:sp>
      <p:sp>
        <p:nvSpPr>
          <p:cNvPr id="2" name="Arrow: Down 1">
            <a:extLst>
              <a:ext uri="{FF2B5EF4-FFF2-40B4-BE49-F238E27FC236}">
                <a16:creationId xmlns:a16="http://schemas.microsoft.com/office/drawing/2014/main" id="{EED5AAB3-8A0D-4C40-A977-EAF7F29D0D45}"/>
              </a:ext>
              <a:ext uri="{C183D7F6-B498-43B3-948B-1728B52AA6E4}">
                <adec:decorative xmlns:adec="http://schemas.microsoft.com/office/drawing/2017/decorative" val="1"/>
              </a:ext>
            </a:extLst>
          </p:cNvPr>
          <p:cNvSpPr/>
          <p:nvPr/>
        </p:nvSpPr>
        <p:spPr>
          <a:xfrm rot="3206362">
            <a:off x="6077539" y="203231"/>
            <a:ext cx="1577920" cy="18986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8AFE2EE-3816-4D63-AD3B-6ECF50B9C391}"/>
              </a:ext>
            </a:extLst>
          </p:cNvPr>
          <p:cNvSpPr txBox="1"/>
          <p:nvPr/>
        </p:nvSpPr>
        <p:spPr>
          <a:xfrm rot="19342683">
            <a:off x="6164201" y="868372"/>
            <a:ext cx="1651518" cy="369332"/>
          </a:xfrm>
          <a:prstGeom prst="rect">
            <a:avLst/>
          </a:prstGeom>
          <a:noFill/>
        </p:spPr>
        <p:txBody>
          <a:bodyPr wrap="square" rtlCol="0">
            <a:spAutoFit/>
          </a:bodyPr>
          <a:lstStyle/>
          <a:p>
            <a:r>
              <a:rPr lang="en-US">
                <a:latin typeface="Tahoma" panose="020B0604030504040204" pitchFamily="34" charset="0"/>
                <a:ea typeface="Tahoma" panose="020B0604030504040204" pitchFamily="34" charset="0"/>
                <a:cs typeface="Tahoma" panose="020B0604030504040204" pitchFamily="34" charset="0"/>
              </a:rPr>
              <a:t>Link in chat</a:t>
            </a:r>
          </a:p>
        </p:txBody>
      </p:sp>
      <p:sp>
        <p:nvSpPr>
          <p:cNvPr id="6" name="Rectangle 2">
            <a:extLst>
              <a:ext uri="{FF2B5EF4-FFF2-40B4-BE49-F238E27FC236}">
                <a16:creationId xmlns:a16="http://schemas.microsoft.com/office/drawing/2014/main" id="{1D0F2AD4-590E-410C-9889-BEB4983F7C39}"/>
              </a:ext>
            </a:extLst>
          </p:cNvPr>
          <p:cNvSpPr txBox="1">
            <a:spLocks noChangeArrowheads="1"/>
          </p:cNvSpPr>
          <p:nvPr/>
        </p:nvSpPr>
        <p:spPr>
          <a:xfrm>
            <a:off x="-104776" y="2102468"/>
            <a:ext cx="9248776" cy="3822082"/>
          </a:xfrm>
          <a:prstGeom prst="rect">
            <a:avLst/>
          </a:prstGeom>
          <a:effectLst>
            <a:outerShdw blurRad="25400" dir="17880000">
              <a:srgbClr val="000000">
                <a:alpha val="46000"/>
              </a:srgbClr>
            </a:outerShdw>
          </a:effectLst>
        </p:spPr>
        <p:txBody>
          <a:bodyPr vert="horz" lIns="91440" tIns="45720" rIns="91440" bIns="45720" rtlCol="0" anchor="t">
            <a:normAutofit fontScale="92500" lnSpcReduction="10000"/>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1096508" lvl="2" indent="-342900">
              <a:buFont typeface="Wingdings" charset="2"/>
              <a:buChar char="ü"/>
            </a:pPr>
            <a:r>
              <a:rPr lang="en-US" sz="3400">
                <a:effectLst/>
                <a:ea typeface="ヒラギノ明朝 ProN W3" charset="0"/>
                <a:cs typeface="ヒラギノ明朝 ProN W3" charset="0"/>
              </a:rPr>
              <a:t>OVR Documentation &amp; Process section of the SE Core Training Materials page</a:t>
            </a:r>
          </a:p>
          <a:p>
            <a:pPr marL="1096508" lvl="2" indent="-342900">
              <a:buFont typeface="Wingdings" charset="2"/>
              <a:buChar char="ü"/>
            </a:pPr>
            <a:r>
              <a:rPr lang="en-US" sz="3400" b="1">
                <a:effectLst/>
                <a:ea typeface="ヒラギノ明朝 ProN W3" charset="0"/>
                <a:cs typeface="ヒラギノ明朝 ProN W3" charset="0"/>
              </a:rPr>
              <a:t>Process Flier</a:t>
            </a:r>
            <a:r>
              <a:rPr lang="en-US" sz="3400">
                <a:effectLst/>
                <a:ea typeface="ヒラギノ明朝 ProN W3" charset="0"/>
                <a:cs typeface="ヒラギノ明朝 ProN W3" charset="0"/>
              </a:rPr>
              <a:t> for OVR Supported Employment:</a:t>
            </a:r>
          </a:p>
          <a:p>
            <a:pPr marL="1456508" lvl="3" indent="-342900">
              <a:buFont typeface="Wingdings" charset="2"/>
              <a:buChar char="ü"/>
            </a:pPr>
            <a:r>
              <a:rPr lang="en-US" sz="3200">
                <a:effectLst/>
                <a:ea typeface="ヒラギノ明朝 ProN W3" charset="0"/>
                <a:cs typeface="ヒラギノ明朝 ProN W3" charset="0"/>
              </a:rPr>
              <a:t>Services</a:t>
            </a:r>
          </a:p>
          <a:p>
            <a:pPr marL="1456508" lvl="3" indent="-342900">
              <a:buFont typeface="Wingdings" charset="2"/>
              <a:buChar char="ü"/>
            </a:pPr>
            <a:r>
              <a:rPr lang="en-US" sz="3200">
                <a:effectLst/>
                <a:ea typeface="ヒラギノ明朝 ProN W3" charset="0"/>
                <a:cs typeface="ヒラギノ明朝 ProN W3" charset="0"/>
              </a:rPr>
              <a:t>Documentation</a:t>
            </a:r>
          </a:p>
          <a:p>
            <a:pPr marL="1456508" lvl="3" indent="-342900">
              <a:buFont typeface="Wingdings" charset="2"/>
              <a:buChar char="ü"/>
            </a:pPr>
            <a:r>
              <a:rPr lang="en-US" sz="3200">
                <a:effectLst/>
                <a:ea typeface="ヒラギノ明朝 ProN W3" charset="0"/>
                <a:cs typeface="ヒラギノ明朝 ProN W3" charset="0"/>
              </a:rPr>
              <a:t>Invoicing</a:t>
            </a:r>
          </a:p>
        </p:txBody>
      </p:sp>
    </p:spTree>
    <p:extLst>
      <p:ext uri="{BB962C8B-B14F-4D97-AF65-F5344CB8AC3E}">
        <p14:creationId xmlns:p14="http://schemas.microsoft.com/office/powerpoint/2010/main" val="4123858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B7B8A9-A568-41BA-869D-F60B48B8643C}"/>
              </a:ext>
            </a:extLst>
          </p:cNvPr>
          <p:cNvSpPr>
            <a:spLocks noGrp="1"/>
          </p:cNvSpPr>
          <p:nvPr>
            <p:ph type="title"/>
          </p:nvPr>
        </p:nvSpPr>
        <p:spPr>
          <a:xfrm>
            <a:off x="200025" y="284278"/>
            <a:ext cx="8515350" cy="1325563"/>
          </a:xfrm>
        </p:spPr>
        <p:txBody>
          <a:bodyPr>
            <a:normAutofit fontScale="90000"/>
          </a:bodyPr>
          <a:lstStyle/>
          <a:p>
            <a:r>
              <a:rPr lang="en-US" cap="none">
                <a:solidFill>
                  <a:schemeClr val="tx1"/>
                </a:solidFill>
                <a:latin typeface="Avenir Heavy" panose="02000503020000020003"/>
                <a:ea typeface="Tahoma" panose="020B0604030504040204" pitchFamily="34" charset="0"/>
                <a:cs typeface="Tahoma" panose="020B0604030504040204" pitchFamily="34" charset="0"/>
              </a:rPr>
              <a:t>Sequence of services – billing OVR</a:t>
            </a:r>
            <a:br>
              <a:rPr lang="en-US" cap="none">
                <a:solidFill>
                  <a:schemeClr val="tx1"/>
                </a:solidFill>
                <a:latin typeface="Avenir Heavy" panose="02000503020000020003"/>
                <a:ea typeface="Tahoma" panose="020B0604030504040204" pitchFamily="34" charset="0"/>
                <a:cs typeface="Tahoma" panose="020B0604030504040204" pitchFamily="34" charset="0"/>
              </a:rPr>
            </a:br>
            <a:r>
              <a:rPr lang="en-US" cap="none">
                <a:solidFill>
                  <a:schemeClr val="tx1"/>
                </a:solidFill>
                <a:latin typeface="Avenir Heavy" panose="02000503020000020003"/>
                <a:ea typeface="Tahoma" panose="020B0604030504040204" pitchFamily="34" charset="0"/>
                <a:cs typeface="Tahoma" panose="020B0604030504040204" pitchFamily="34" charset="0"/>
              </a:rPr>
              <a:t>DISCOVERY</a:t>
            </a:r>
            <a:br>
              <a:rPr lang="en-US" cap="none">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p>
        </p:txBody>
      </p:sp>
      <p:sp>
        <p:nvSpPr>
          <p:cNvPr id="23556" name="Rectangle 3"/>
          <p:cNvSpPr>
            <a:spLocks noGrp="1" noChangeArrowheads="1"/>
          </p:cNvSpPr>
          <p:nvPr>
            <p:ph idx="1"/>
          </p:nvPr>
        </p:nvSpPr>
        <p:spPr>
          <a:xfrm>
            <a:off x="200024" y="1392466"/>
            <a:ext cx="9067801" cy="4351338"/>
          </a:xfrm>
        </p:spPr>
        <p:txBody>
          <a:bodyPr>
            <a:noAutofit/>
          </a:bodyPr>
          <a:lstStyle/>
          <a:p>
            <a:pPr marL="0" indent="0">
              <a:lnSpc>
                <a:spcPct val="80000"/>
              </a:lnSpc>
              <a:buSzPct val="115000"/>
              <a:buNone/>
            </a:pPr>
            <a:r>
              <a:rPr lang="en-US" altLang="en-US" sz="2600" i="1">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Person Centered Job Selection (PCJS)/Career Profile:</a:t>
            </a:r>
            <a:r>
              <a:rPr lang="en-US" altLang="en-US" sz="260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 </a:t>
            </a:r>
          </a:p>
          <a:p>
            <a:pPr marL="0" indent="0">
              <a:lnSpc>
                <a:spcPct val="80000"/>
              </a:lnSpc>
              <a:buSzPct val="115000"/>
              <a:buNone/>
            </a:pPr>
            <a:r>
              <a:rPr lang="en-US" altLang="en-US" sz="2600">
                <a:effectLst/>
                <a:latin typeface="Avenir Heavy" panose="02000503020000020003"/>
                <a:ea typeface="Tahoma" panose="020B0604030504040204" pitchFamily="34" charset="0"/>
                <a:cs typeface="Tahoma" panose="020B0604030504040204" pitchFamily="34" charset="0"/>
              </a:rPr>
              <a:t>DISCOVERY! Who is this person? What are characteristics of a good job for him/her?</a:t>
            </a:r>
          </a:p>
          <a:p>
            <a:pPr marL="0" indent="0">
              <a:lnSpc>
                <a:spcPct val="80000"/>
              </a:lnSpc>
              <a:buSzPct val="115000"/>
              <a:buNone/>
            </a:pPr>
            <a:endParaRPr lang="en-US" altLang="en-US" sz="2600">
              <a:latin typeface="Avenir Heavy" panose="02000503020000020003"/>
              <a:ea typeface="Tahoma" panose="020B0604030504040204" pitchFamily="34" charset="0"/>
              <a:cs typeface="Tahoma" panose="020B0604030504040204" pitchFamily="34" charset="0"/>
            </a:endParaRPr>
          </a:p>
          <a:p>
            <a:pPr marL="0" indent="0">
              <a:lnSpc>
                <a:spcPct val="80000"/>
              </a:lnSpc>
              <a:buSzPct val="115000"/>
              <a:buNone/>
            </a:pPr>
            <a:r>
              <a:rPr lang="en-US" altLang="en-US" sz="2600" b="1">
                <a:effectLst/>
                <a:latin typeface="Avenir Heavy" panose="02000503020000020003"/>
                <a:ea typeface="Tahoma" panose="020B0604030504040204" pitchFamily="34" charset="0"/>
                <a:cs typeface="Tahoma" panose="020B0604030504040204" pitchFamily="34" charset="0"/>
              </a:rPr>
              <a:t>Traditional: </a:t>
            </a:r>
          </a:p>
          <a:p>
            <a:pPr marL="779490" lvl="3" indent="-457200">
              <a:lnSpc>
                <a:spcPct val="80000"/>
              </a:lnSpc>
              <a:buSzPct val="115000"/>
            </a:pPr>
            <a:r>
              <a:rPr lang="en-US" altLang="en-US" sz="2600">
                <a:effectLst/>
                <a:latin typeface="Avenir Heavy" panose="02000503020000020003"/>
                <a:ea typeface="Tahoma" panose="020B0604030504040204" pitchFamily="34" charset="0"/>
                <a:cs typeface="Tahoma" panose="020B0604030504040204" pitchFamily="34" charset="0"/>
              </a:rPr>
              <a:t>$80/hour (10-20 hours)</a:t>
            </a:r>
          </a:p>
          <a:p>
            <a:pPr marL="1120090" lvl="4" indent="-457200">
              <a:lnSpc>
                <a:spcPct val="80000"/>
              </a:lnSpc>
              <a:buSzPct val="115000"/>
            </a:pPr>
            <a:r>
              <a:rPr lang="en-US" altLang="en-US" sz="2600">
                <a:effectLst/>
                <a:latin typeface="Avenir Heavy" panose="02000503020000020003"/>
                <a:ea typeface="Tahoma" panose="020B0604030504040204" pitchFamily="34" charset="0"/>
                <a:cs typeface="Tahoma" panose="020B0604030504040204" pitchFamily="34" charset="0"/>
              </a:rPr>
              <a:t>Time spent directly with or on behalf of consumer</a:t>
            </a:r>
          </a:p>
          <a:p>
            <a:pPr marL="1120090" lvl="4" indent="-457200">
              <a:lnSpc>
                <a:spcPct val="80000"/>
              </a:lnSpc>
              <a:buSzPct val="115000"/>
            </a:pPr>
            <a:r>
              <a:rPr lang="en-US" altLang="en-US" sz="2600">
                <a:effectLst/>
                <a:latin typeface="Avenir Heavy" panose="02000503020000020003"/>
                <a:ea typeface="Tahoma" panose="020B0604030504040204" pitchFamily="34" charset="0"/>
                <a:cs typeface="Tahoma" panose="020B0604030504040204" pitchFamily="34" charset="0"/>
              </a:rPr>
              <a:t>PCEP Activity Notes submitted monthly </a:t>
            </a:r>
          </a:p>
          <a:p>
            <a:pPr marL="779490" lvl="3" indent="-457200">
              <a:lnSpc>
                <a:spcPct val="80000"/>
              </a:lnSpc>
              <a:buSzPct val="115000"/>
            </a:pPr>
            <a:r>
              <a:rPr lang="en-US" altLang="en-US" sz="2600">
                <a:effectLst/>
                <a:latin typeface="Avenir Heavy" panose="02000503020000020003"/>
                <a:ea typeface="Tahoma" panose="020B0604030504040204" pitchFamily="34" charset="0"/>
                <a:cs typeface="Tahoma" panose="020B0604030504040204" pitchFamily="34" charset="0"/>
              </a:rPr>
              <a:t>$800 for PCEP within 45 days of begin service date</a:t>
            </a:r>
          </a:p>
          <a:p>
            <a:pPr marL="779490" lvl="3" indent="-457200">
              <a:lnSpc>
                <a:spcPct val="80000"/>
              </a:lnSpc>
              <a:buSzPct val="115000"/>
            </a:pPr>
            <a:r>
              <a:rPr lang="en-US" altLang="en-US" sz="2600">
                <a:effectLst/>
                <a:latin typeface="Avenir Heavy" panose="02000503020000020003"/>
                <a:ea typeface="Tahoma" panose="020B0604030504040204" pitchFamily="34" charset="0"/>
                <a:cs typeface="Tahoma" panose="020B0604030504040204" pitchFamily="34" charset="0"/>
              </a:rPr>
              <a:t>$400 for PCEP 46+ days of begin service date </a:t>
            </a:r>
            <a:endParaRPr lang="en-US" altLang="en-US" sz="2600">
              <a:latin typeface="Avenir Heavy" panose="02000503020000020003"/>
              <a:ea typeface="Tahoma" panose="020B0604030504040204" pitchFamily="34" charset="0"/>
              <a:cs typeface="Tahoma" panose="020B0604030504040204" pitchFamily="34" charset="0"/>
            </a:endParaRPr>
          </a:p>
          <a:p>
            <a:pPr marL="0" lvl="2" indent="0">
              <a:lnSpc>
                <a:spcPct val="80000"/>
              </a:lnSpc>
              <a:buSzPct val="115000"/>
              <a:buNone/>
            </a:pPr>
            <a:endParaRPr lang="en-US" altLang="en-US" sz="2600" b="1">
              <a:effectLst/>
              <a:latin typeface="Avenir Heavy" panose="02000503020000020003"/>
              <a:ea typeface="Tahoma" panose="020B0604030504040204" pitchFamily="34" charset="0"/>
              <a:cs typeface="Tahoma" panose="020B0604030504040204" pitchFamily="34" charset="0"/>
            </a:endParaRPr>
          </a:p>
          <a:p>
            <a:pPr marL="0" lvl="2" indent="0">
              <a:lnSpc>
                <a:spcPct val="80000"/>
              </a:lnSpc>
              <a:buSzPct val="115000"/>
              <a:buNone/>
            </a:pPr>
            <a:r>
              <a:rPr lang="en-US" altLang="en-US" sz="2600" b="1">
                <a:effectLst/>
                <a:latin typeface="Avenir Heavy" panose="02000503020000020003"/>
                <a:ea typeface="Tahoma" panose="020B0604030504040204" pitchFamily="34" charset="0"/>
                <a:cs typeface="Tahoma" panose="020B0604030504040204" pitchFamily="34" charset="0"/>
              </a:rPr>
              <a:t>IPS: </a:t>
            </a:r>
          </a:p>
          <a:p>
            <a:pPr marL="779490" lvl="3" indent="-457200">
              <a:lnSpc>
                <a:spcPct val="80000"/>
              </a:lnSpc>
              <a:buSzPct val="115000"/>
            </a:pPr>
            <a:r>
              <a:rPr lang="en-US" altLang="en-US" sz="2600">
                <a:effectLst/>
                <a:latin typeface="Avenir Heavy" panose="02000503020000020003"/>
                <a:ea typeface="Tahoma" panose="020B0604030504040204" pitchFamily="34" charset="0"/>
                <a:cs typeface="Tahoma" panose="020B0604030504040204" pitchFamily="34" charset="0"/>
              </a:rPr>
              <a:t>$750 for Career Profile and Job Search plan</a:t>
            </a:r>
          </a:p>
          <a:p>
            <a:pPr marL="779490" lvl="3" indent="-457200">
              <a:lnSpc>
                <a:spcPct val="80000"/>
              </a:lnSpc>
              <a:buSzPct val="115000"/>
            </a:pPr>
            <a:r>
              <a:rPr lang="en-US" altLang="en-US" sz="2600">
                <a:latin typeface="Avenir Heavy" panose="02000503020000020003"/>
                <a:ea typeface="Tahoma" panose="020B0604030504040204" pitchFamily="34" charset="0"/>
                <a:cs typeface="Tahoma" panose="020B0604030504040204" pitchFamily="34" charset="0"/>
              </a:rPr>
              <a:t>Career Profile expected within 15 business days</a:t>
            </a:r>
            <a:endParaRPr lang="en-US" altLang="en-US" sz="2600">
              <a:effectLst/>
              <a:latin typeface="Avenir Heavy" panose="02000503020000020003"/>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5821778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5BD2E-E67A-4554-8134-DFA751A3069A}"/>
              </a:ext>
            </a:extLst>
          </p:cNvPr>
          <p:cNvSpPr>
            <a:spLocks noGrp="1"/>
          </p:cNvSpPr>
          <p:nvPr>
            <p:ph type="title"/>
          </p:nvPr>
        </p:nvSpPr>
        <p:spPr>
          <a:xfrm>
            <a:off x="247649" y="358777"/>
            <a:ext cx="8353425" cy="1325563"/>
          </a:xfrm>
        </p:spPr>
        <p:txBody>
          <a:bodyPr>
            <a:normAutofit fontScale="90000"/>
          </a:bodyPr>
          <a:lstStyle/>
          <a:p>
            <a:pPr algn="l"/>
            <a:r>
              <a:rPr lang="en-US" cap="none">
                <a:solidFill>
                  <a:schemeClr val="tx1"/>
                </a:solidFill>
                <a:latin typeface="Avenir Heavy" panose="02000503020000020003"/>
                <a:ea typeface="Tahoma" panose="020B0604030504040204" pitchFamily="34" charset="0"/>
                <a:cs typeface="Tahoma" panose="020B0604030504040204" pitchFamily="34" charset="0"/>
              </a:rPr>
              <a:t>Sequence of services – billing OVR</a:t>
            </a:r>
            <a:br>
              <a:rPr lang="en-US" cap="none">
                <a:solidFill>
                  <a:schemeClr val="tx1"/>
                </a:solidFill>
                <a:latin typeface="Avenir Heavy" panose="02000503020000020003"/>
                <a:ea typeface="Tahoma" panose="020B0604030504040204" pitchFamily="34" charset="0"/>
                <a:cs typeface="Tahoma" panose="020B0604030504040204" pitchFamily="34" charset="0"/>
              </a:rPr>
            </a:br>
            <a:r>
              <a:rPr lang="en-US" cap="none">
                <a:solidFill>
                  <a:schemeClr val="tx1"/>
                </a:solidFill>
                <a:latin typeface="Avenir Heavy" panose="02000503020000020003"/>
                <a:ea typeface="Tahoma" panose="020B0604030504040204" pitchFamily="34" charset="0"/>
                <a:cs typeface="Tahoma" panose="020B0604030504040204" pitchFamily="34" charset="0"/>
              </a:rPr>
              <a:t>Job Development</a:t>
            </a:r>
            <a:br>
              <a:rPr lang="en-US" cap="none">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a:p>
        </p:txBody>
      </p:sp>
      <p:sp>
        <p:nvSpPr>
          <p:cNvPr id="3" name="Content Placeholder 2">
            <a:extLst>
              <a:ext uri="{FF2B5EF4-FFF2-40B4-BE49-F238E27FC236}">
                <a16:creationId xmlns:a16="http://schemas.microsoft.com/office/drawing/2014/main" id="{65C12BF5-F1BD-4E85-90F0-6AE54BECEBAB}"/>
              </a:ext>
            </a:extLst>
          </p:cNvPr>
          <p:cNvSpPr>
            <a:spLocks noGrp="1"/>
          </p:cNvSpPr>
          <p:nvPr>
            <p:ph idx="1"/>
          </p:nvPr>
        </p:nvSpPr>
        <p:spPr>
          <a:xfrm>
            <a:off x="361949" y="1314450"/>
            <a:ext cx="8534401" cy="5391150"/>
          </a:xfrm>
        </p:spPr>
        <p:txBody>
          <a:bodyPr>
            <a:normAutofit fontScale="62500" lnSpcReduction="20000"/>
          </a:bodyPr>
          <a:lstStyle/>
          <a:p>
            <a:pPr marL="0" indent="0">
              <a:lnSpc>
                <a:spcPct val="108000"/>
              </a:lnSpc>
              <a:buSzPct val="115000"/>
              <a:buNone/>
            </a:pPr>
            <a:r>
              <a:rPr lang="en-US" altLang="en-US" sz="3500" i="1">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Job Development &amp; Acquisition:</a:t>
            </a:r>
            <a:r>
              <a:rPr lang="en-US" altLang="en-US" sz="350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t> </a:t>
            </a:r>
            <a:br>
              <a:rPr lang="en-US" altLang="en-US" sz="3500">
                <a:solidFill>
                  <a:schemeClr val="accent1">
                    <a:lumMod val="60000"/>
                    <a:lumOff val="40000"/>
                  </a:schemeClr>
                </a:solidFill>
                <a:effectLst/>
                <a:latin typeface="Avenir Heavy" panose="02000503020000020003"/>
                <a:ea typeface="Tahoma" panose="020B0604030504040204" pitchFamily="34" charset="0"/>
                <a:cs typeface="Tahoma" panose="020B0604030504040204" pitchFamily="34" charset="0"/>
              </a:rPr>
            </a:br>
            <a:r>
              <a:rPr lang="en-US" altLang="en-US" sz="3500">
                <a:effectLst/>
                <a:latin typeface="Avenir Heavy" panose="02000503020000020003"/>
                <a:ea typeface="Tahoma" panose="020B0604030504040204" pitchFamily="34" charset="0"/>
                <a:cs typeface="Tahoma" panose="020B0604030504040204" pitchFamily="34" charset="0"/>
              </a:rPr>
              <a:t>Using info from PCEP/Career Profile. Not just filling out applications! Making connections, info interviews, etc. Job Analysis: What’s it really like in this business? How do people typically learn their jobs?</a:t>
            </a:r>
          </a:p>
          <a:p>
            <a:pPr marL="0" indent="0">
              <a:lnSpc>
                <a:spcPct val="80000"/>
              </a:lnSpc>
              <a:buSzPct val="115000"/>
              <a:buNone/>
            </a:pPr>
            <a:endParaRPr lang="en-US" altLang="en-US">
              <a:effectLst/>
              <a:latin typeface="Avenir Heavy" panose="02000503020000020003"/>
              <a:ea typeface="Tahoma" panose="020B0604030504040204" pitchFamily="34" charset="0"/>
              <a:cs typeface="Tahoma" panose="020B0604030504040204" pitchFamily="34" charset="0"/>
            </a:endParaRPr>
          </a:p>
          <a:p>
            <a:pPr marL="0" indent="0">
              <a:lnSpc>
                <a:spcPct val="118000"/>
              </a:lnSpc>
              <a:buSzPct val="115000"/>
              <a:buNone/>
            </a:pPr>
            <a:r>
              <a:rPr lang="en-US" altLang="en-US" sz="3400">
                <a:effectLst/>
                <a:latin typeface="Avenir Heavy" panose="02000503020000020003"/>
                <a:ea typeface="Tahoma" panose="020B0604030504040204" pitchFamily="34" charset="0"/>
                <a:cs typeface="Tahoma" panose="020B0604030504040204" pitchFamily="34" charset="0"/>
              </a:rPr>
              <a:t>Job Development Activities	</a:t>
            </a:r>
          </a:p>
          <a:p>
            <a:pPr marL="1122390" lvl="4"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Bill $80/hour up to 30 hours max</a:t>
            </a:r>
          </a:p>
          <a:p>
            <a:pPr marL="1122390" lvl="4"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Time spent directly with or on behalf of consumer in job development</a:t>
            </a:r>
          </a:p>
          <a:p>
            <a:pPr marL="0" lvl="1" indent="0">
              <a:lnSpc>
                <a:spcPct val="118000"/>
              </a:lnSpc>
              <a:buSzPct val="115000"/>
              <a:buNone/>
            </a:pPr>
            <a:r>
              <a:rPr lang="en-US" altLang="en-US" sz="3400">
                <a:effectLst/>
                <a:latin typeface="Avenir Heavy" panose="02000503020000020003"/>
                <a:ea typeface="Tahoma" panose="020B0604030504040204" pitchFamily="34" charset="0"/>
                <a:cs typeface="Tahoma" panose="020B0604030504040204" pitchFamily="34" charset="0"/>
              </a:rPr>
              <a:t>Job Acquisition Report </a:t>
            </a:r>
          </a:p>
          <a:p>
            <a:pPr marL="1143000" lvl="3" indent="-457200">
              <a:lnSpc>
                <a:spcPct val="118000"/>
              </a:lnSpc>
              <a:buSzPct val="115000"/>
            </a:pPr>
            <a:r>
              <a:rPr lang="en-US" altLang="en-US" sz="3400">
                <a:latin typeface="Avenir Heavy" panose="02000503020000020003"/>
                <a:ea typeface="Tahoma" panose="020B0604030504040204" pitchFamily="34" charset="0"/>
                <a:cs typeface="Tahoma" panose="020B0604030504040204" pitchFamily="34" charset="0"/>
              </a:rPr>
              <a:t>Submit a</a:t>
            </a:r>
            <a:r>
              <a:rPr lang="en-US" altLang="en-US" sz="3400">
                <a:effectLst/>
                <a:latin typeface="Avenir Heavy" panose="02000503020000020003"/>
                <a:ea typeface="Tahoma" panose="020B0604030504040204" pitchFamily="34" charset="0"/>
                <a:cs typeface="Tahoma" panose="020B0604030504040204" pitchFamily="34" charset="0"/>
              </a:rPr>
              <a:t>s soon as you know the information </a:t>
            </a:r>
            <a:endParaRPr lang="en-US" altLang="en-US" sz="3400">
              <a:latin typeface="Tahoma" panose="020B0604030504040204" pitchFamily="34" charset="0"/>
              <a:ea typeface="Tahoma" panose="020B0604030504040204" pitchFamily="34" charset="0"/>
              <a:cs typeface="Tahoma" panose="020B0604030504040204" pitchFamily="34" charset="0"/>
            </a:endParaRPr>
          </a:p>
          <a:p>
            <a:pPr marL="0" indent="0">
              <a:lnSpc>
                <a:spcPct val="118000"/>
              </a:lnSpc>
              <a:buSzPct val="115000"/>
              <a:buNone/>
            </a:pPr>
            <a:r>
              <a:rPr lang="en-US" altLang="en-US" sz="3400">
                <a:effectLst/>
                <a:latin typeface="Avenir Heavy" panose="02000503020000020003"/>
                <a:ea typeface="Tahoma" panose="020B0604030504040204" pitchFamily="34" charset="0"/>
                <a:cs typeface="Tahoma" panose="020B0604030504040204" pitchFamily="34" charset="0"/>
              </a:rPr>
              <a:t>Job Development </a:t>
            </a:r>
            <a:r>
              <a:rPr lang="en-US" altLang="en-US" sz="3400">
                <a:latin typeface="Avenir Heavy" panose="02000503020000020003"/>
                <a:ea typeface="Tahoma" panose="020B0604030504040204" pitchFamily="34" charset="0"/>
                <a:cs typeface="Tahoma" panose="020B0604030504040204" pitchFamily="34" charset="0"/>
              </a:rPr>
              <a:t>O</a:t>
            </a:r>
            <a:r>
              <a:rPr lang="en-US" altLang="en-US" sz="3400">
                <a:effectLst/>
                <a:latin typeface="Avenir Heavy" panose="02000503020000020003"/>
                <a:ea typeface="Tahoma" panose="020B0604030504040204" pitchFamily="34" charset="0"/>
                <a:cs typeface="Tahoma" panose="020B0604030504040204" pitchFamily="34" charset="0"/>
              </a:rPr>
              <a:t>utcome Invoice</a:t>
            </a:r>
          </a:p>
          <a:p>
            <a:pPr marL="1465290" lvl="5"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Bill $800 if start date within 60 days of begin service date</a:t>
            </a:r>
          </a:p>
          <a:p>
            <a:pPr marL="1465290" lvl="5" indent="-457200">
              <a:lnSpc>
                <a:spcPct val="118000"/>
              </a:lnSpc>
              <a:buSzPct val="115000"/>
            </a:pPr>
            <a:r>
              <a:rPr lang="en-US" altLang="en-US" sz="3400">
                <a:effectLst/>
                <a:latin typeface="Avenir Heavy" panose="02000503020000020003"/>
                <a:ea typeface="Tahoma" panose="020B0604030504040204" pitchFamily="34" charset="0"/>
                <a:cs typeface="Tahoma" panose="020B0604030504040204" pitchFamily="34" charset="0"/>
              </a:rPr>
              <a:t>Bill $400 if start date 60+ days of begin service date</a:t>
            </a:r>
          </a:p>
          <a:p>
            <a:pPr marL="0" indent="0">
              <a:lnSpc>
                <a:spcPct val="118000"/>
              </a:lnSpc>
              <a:buSzPct val="115000"/>
              <a:buNone/>
            </a:pPr>
            <a:endParaRPr lang="en-US" altLang="en-US">
              <a:effectLst/>
              <a:latin typeface="Avenir Heavy" panose="02000503020000020003"/>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42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a:effectLst/>
              </a:rPr>
              <a:t>Sequence of services – billing OVR</a:t>
            </a:r>
            <a:br>
              <a:rPr lang="en-US">
                <a:effectLst/>
              </a:rPr>
            </a:br>
            <a:r>
              <a:rPr lang="en-US">
                <a:effectLst/>
              </a:rPr>
              <a:t>Supported Employment Services</a:t>
            </a:r>
          </a:p>
        </p:txBody>
      </p:sp>
      <p:sp>
        <p:nvSpPr>
          <p:cNvPr id="3" name="Content Placeholder 2"/>
          <p:cNvSpPr>
            <a:spLocks noGrp="1"/>
          </p:cNvSpPr>
          <p:nvPr>
            <p:ph idx="1"/>
          </p:nvPr>
        </p:nvSpPr>
        <p:spPr>
          <a:xfrm>
            <a:off x="914400" y="1690689"/>
            <a:ext cx="7886700" cy="4351338"/>
          </a:xfrm>
        </p:spPr>
        <p:txBody>
          <a:bodyPr>
            <a:normAutofit/>
          </a:bodyPr>
          <a:lstStyle/>
          <a:p>
            <a:pPr marL="0" indent="0">
              <a:lnSpc>
                <a:spcPct val="80000"/>
              </a:lnSpc>
              <a:buSzPct val="115000"/>
              <a:buNone/>
            </a:pPr>
            <a:r>
              <a:rPr lang="en-US" altLang="en-US" i="1">
                <a:solidFill>
                  <a:schemeClr val="accent1">
                    <a:lumMod val="60000"/>
                    <a:lumOff val="40000"/>
                  </a:schemeClr>
                </a:solidFill>
                <a:effectLst/>
              </a:rPr>
              <a:t>Supported Employment Services (intensive) </a:t>
            </a:r>
            <a:r>
              <a:rPr lang="en-US" altLang="en-US">
                <a:solidFill>
                  <a:schemeClr val="tx1">
                    <a:lumMod val="95000"/>
                  </a:schemeClr>
                </a:solidFill>
                <a:effectLst/>
              </a:rPr>
              <a:t>Starting the job, f</a:t>
            </a:r>
            <a:r>
              <a:rPr lang="en-US" altLang="en-US">
                <a:effectLst/>
              </a:rPr>
              <a:t>acilitating relationships, learning the tasks, setting up supports, etc. </a:t>
            </a:r>
          </a:p>
          <a:p>
            <a:pPr marL="0" indent="0">
              <a:lnSpc>
                <a:spcPct val="80000"/>
              </a:lnSpc>
              <a:buSzPct val="115000"/>
              <a:buNone/>
            </a:pPr>
            <a:endParaRPr lang="en-US" altLang="en-US"/>
          </a:p>
          <a:p>
            <a:pPr>
              <a:lnSpc>
                <a:spcPct val="80000"/>
              </a:lnSpc>
              <a:buSzPct val="115000"/>
            </a:pPr>
            <a:r>
              <a:rPr lang="en-US" altLang="en-US"/>
              <a:t>Bill $80/hour minimum 30 days/maximum 2 years</a:t>
            </a:r>
          </a:p>
          <a:p>
            <a:pPr lvl="1">
              <a:lnSpc>
                <a:spcPct val="80000"/>
              </a:lnSpc>
              <a:buSzPct val="115000"/>
            </a:pPr>
            <a:r>
              <a:rPr lang="en-US" altLang="en-US">
                <a:effectLst/>
              </a:rPr>
              <a:t>Intensive supports to assist the supported employee to reach “stable employment” </a:t>
            </a:r>
          </a:p>
          <a:p>
            <a:pPr>
              <a:lnSpc>
                <a:spcPct val="80000"/>
              </a:lnSpc>
              <a:buSzPct val="115000"/>
            </a:pPr>
            <a:r>
              <a:rPr lang="en-US" altLang="en-US"/>
              <a:t>Monthly submit Employment Stability Assessment </a:t>
            </a:r>
          </a:p>
          <a:p>
            <a:pPr lvl="1">
              <a:lnSpc>
                <a:spcPct val="80000"/>
              </a:lnSpc>
              <a:buSzPct val="115000"/>
            </a:pPr>
            <a:r>
              <a:rPr lang="en-US" altLang="en-US">
                <a:effectLst/>
              </a:rPr>
              <a:t>This gauges how the person is progressing toward stable employment </a:t>
            </a:r>
          </a:p>
          <a:p>
            <a:pPr marL="0" indent="0">
              <a:lnSpc>
                <a:spcPct val="80000"/>
              </a:lnSpc>
              <a:buSzPct val="115000"/>
              <a:buNone/>
            </a:pPr>
            <a:endParaRPr lang="en-US" altLang="en-US" sz="2400">
              <a:effectLst/>
            </a:endParaRPr>
          </a:p>
        </p:txBody>
      </p:sp>
      <p:sp>
        <p:nvSpPr>
          <p:cNvPr id="4" name="Arrow: Right 3">
            <a:extLst>
              <a:ext uri="{FF2B5EF4-FFF2-40B4-BE49-F238E27FC236}">
                <a16:creationId xmlns:a16="http://schemas.microsoft.com/office/drawing/2014/main" id="{36C4CD9D-65A7-4E7E-AF93-FBBEA611AD1D}"/>
              </a:ext>
              <a:ext uri="{C183D7F6-B498-43B3-948B-1728B52AA6E4}">
                <adec:decorative xmlns:adec="http://schemas.microsoft.com/office/drawing/2017/decorative" val="1"/>
              </a:ext>
            </a:extLst>
          </p:cNvPr>
          <p:cNvSpPr/>
          <p:nvPr/>
        </p:nvSpPr>
        <p:spPr>
          <a:xfrm rot="18960321">
            <a:off x="-31263" y="5373821"/>
            <a:ext cx="1728120" cy="12020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a:t>
            </a:r>
          </a:p>
        </p:txBody>
      </p:sp>
    </p:spTree>
    <p:extLst>
      <p:ext uri="{BB962C8B-B14F-4D97-AF65-F5344CB8AC3E}">
        <p14:creationId xmlns:p14="http://schemas.microsoft.com/office/powerpoint/2010/main" val="40818584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D85AB8-139F-464F-866E-E9B3C53C2DB7}"/>
              </a:ext>
            </a:extLst>
          </p:cNvPr>
          <p:cNvSpPr>
            <a:spLocks noGrp="1"/>
          </p:cNvSpPr>
          <p:nvPr>
            <p:ph type="title"/>
          </p:nvPr>
        </p:nvSpPr>
        <p:spPr>
          <a:xfrm>
            <a:off x="104775" y="127001"/>
            <a:ext cx="9144000" cy="1325563"/>
          </a:xfrm>
        </p:spPr>
        <p:txBody>
          <a:bodyPr/>
          <a:lstStyle/>
          <a:p>
            <a:r>
              <a:rPr lang="en-US"/>
              <a:t>Stable Employment – How do you know? </a:t>
            </a:r>
          </a:p>
        </p:txBody>
      </p:sp>
      <p:sp>
        <p:nvSpPr>
          <p:cNvPr id="5" name="Content Placeholder 4">
            <a:extLst>
              <a:ext uri="{FF2B5EF4-FFF2-40B4-BE49-F238E27FC236}">
                <a16:creationId xmlns:a16="http://schemas.microsoft.com/office/drawing/2014/main" id="{8C9F6ABD-6F26-4BE1-BB79-9A88989F5608}"/>
              </a:ext>
            </a:extLst>
          </p:cNvPr>
          <p:cNvSpPr>
            <a:spLocks noGrp="1"/>
          </p:cNvSpPr>
          <p:nvPr>
            <p:ph idx="1"/>
          </p:nvPr>
        </p:nvSpPr>
        <p:spPr>
          <a:xfrm>
            <a:off x="228600" y="1581150"/>
            <a:ext cx="8286750" cy="5029200"/>
          </a:xfrm>
        </p:spPr>
        <p:txBody>
          <a:bodyPr>
            <a:normAutofit fontScale="92500" lnSpcReduction="10000"/>
          </a:bodyPr>
          <a:lstStyle/>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Competitive integrated employment is achieved.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The individual is satisfied with employment.</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The acquired job is consistent with the individual’s strengths, abilities, interests, and informed choice.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The individual’s job performance meets the expectations of the employer.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Natural supports are appropriate and in place</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342900" marR="0" lvl="0" indent="-342900">
              <a:lnSpc>
                <a:spcPct val="125000"/>
              </a:lnSpc>
              <a:spcBef>
                <a:spcPts val="600"/>
              </a:spcBef>
              <a:spcAft>
                <a:spcPts val="600"/>
              </a:spcAft>
              <a:buFont typeface="Wingdings" panose="05000000000000000000" pitchFamily="2" charset="2"/>
              <a:buChar char=""/>
            </a:pPr>
            <a:r>
              <a:rPr lang="en-US" sz="2600" kern="100" spc="40">
                <a:effectLst/>
                <a:latin typeface="Tahoma" panose="020B0604030504040204" pitchFamily="34" charset="0"/>
                <a:ea typeface="Tahoma" panose="020B0604030504040204" pitchFamily="34" charset="0"/>
                <a:cs typeface="Tahoma" panose="020B0604030504040204" pitchFamily="34" charset="0"/>
              </a:rPr>
              <a:t>All necessary accommodations are appropriate and in place. </a:t>
            </a:r>
            <a:endParaRPr lang="en-US" sz="2600">
              <a:effectLst/>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a:p>
        </p:txBody>
      </p:sp>
    </p:spTree>
    <p:extLst>
      <p:ext uri="{BB962C8B-B14F-4D97-AF65-F5344CB8AC3E}">
        <p14:creationId xmlns:p14="http://schemas.microsoft.com/office/powerpoint/2010/main" val="4082408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Mental Health System</a:t>
            </a:r>
          </a:p>
        </p:txBody>
      </p:sp>
      <p:sp>
        <p:nvSpPr>
          <p:cNvPr id="3" name="Content Placeholder 2"/>
          <p:cNvSpPr>
            <a:spLocks noGrp="1"/>
          </p:cNvSpPr>
          <p:nvPr>
            <p:ph idx="1"/>
          </p:nvPr>
        </p:nvSpPr>
        <p:spPr/>
        <p:txBody>
          <a:bodyPr>
            <a:normAutofit fontScale="77500" lnSpcReduction="20000"/>
          </a:bodyPr>
          <a:lstStyle/>
          <a:p>
            <a:pPr>
              <a:lnSpc>
                <a:spcPct val="118000"/>
              </a:lnSpc>
              <a:buFont typeface="Wingdings" panose="05000000000000000000" pitchFamily="2" charset="2"/>
              <a:buChar char="Ø"/>
            </a:pPr>
            <a:r>
              <a:rPr lang="en-US" sz="2800">
                <a:effectLst/>
              </a:rPr>
              <a:t>1955 – Fountain House began Transitional Employment for people with SMI (1st Clubhouse Model)</a:t>
            </a:r>
          </a:p>
          <a:p>
            <a:pPr>
              <a:lnSpc>
                <a:spcPct val="118000"/>
              </a:lnSpc>
              <a:buFont typeface="Wingdings" panose="05000000000000000000" pitchFamily="2" charset="2"/>
              <a:buChar char="Ø"/>
            </a:pPr>
            <a:r>
              <a:rPr lang="en-US" sz="2800">
                <a:effectLst/>
              </a:rPr>
              <a:t>2005 - Substance Abuse and Mental Health Services Administration (SAMHSA) study found supported employment to be the most effective approach for securing employment for people with psychiatric disabilities</a:t>
            </a:r>
          </a:p>
          <a:p>
            <a:pPr>
              <a:lnSpc>
                <a:spcPct val="118000"/>
              </a:lnSpc>
              <a:buFont typeface="Wingdings" panose="05000000000000000000" pitchFamily="2" charset="2"/>
              <a:buChar char="Ø"/>
            </a:pPr>
            <a:r>
              <a:rPr lang="en-US" sz="2800">
                <a:effectLst/>
              </a:rPr>
              <a:t>2010 - Kentucky secured the Dartmouth Supported Employment Project (now IPS)</a:t>
            </a:r>
          </a:p>
          <a:p>
            <a:pPr>
              <a:lnSpc>
                <a:spcPct val="118000"/>
              </a:lnSpc>
              <a:buFont typeface="Wingdings" panose="05000000000000000000" pitchFamily="2" charset="2"/>
              <a:buChar char="Ø"/>
            </a:pPr>
            <a:r>
              <a:rPr lang="en-US" sz="2800">
                <a:effectLst/>
              </a:rPr>
              <a:t>Still serves only about 1% of those who receive state mental health services (1.7% nationwide)</a:t>
            </a:r>
          </a:p>
          <a:p>
            <a:pPr>
              <a:lnSpc>
                <a:spcPct val="118000"/>
              </a:lnSpc>
              <a:buFont typeface="Wingdings" panose="05000000000000000000" pitchFamily="2" charset="2"/>
              <a:buChar char="Ø"/>
            </a:pPr>
            <a:r>
              <a:rPr lang="en-US" sz="2800">
                <a:effectLst/>
              </a:rPr>
              <a:t>Day treatment continues to be the norm</a:t>
            </a:r>
          </a:p>
          <a:p>
            <a:pPr>
              <a:lnSpc>
                <a:spcPct val="118000"/>
              </a:lnSpc>
              <a:buFont typeface="Wingdings" panose="05000000000000000000" pitchFamily="2" charset="2"/>
              <a:buChar char="Ø"/>
            </a:pPr>
            <a:endParaRPr lang="en-US">
              <a:effectLst/>
            </a:endParaRPr>
          </a:p>
          <a:p>
            <a:pPr>
              <a:lnSpc>
                <a:spcPct val="118000"/>
              </a:lnSpc>
              <a:buFont typeface="Wingdings" panose="05000000000000000000" pitchFamily="2" charset="2"/>
              <a:buChar char="Ø"/>
            </a:pPr>
            <a:endParaRPr lang="en-US">
              <a:effectLst/>
            </a:endParaRPr>
          </a:p>
          <a:p>
            <a:pPr>
              <a:lnSpc>
                <a:spcPct val="118000"/>
              </a:lnSpc>
              <a:buFont typeface="Wingdings" panose="05000000000000000000" pitchFamily="2" charset="2"/>
              <a:buChar char="Ø"/>
            </a:pPr>
            <a:endParaRPr lang="en-US">
              <a:effectLst/>
            </a:endParaRPr>
          </a:p>
        </p:txBody>
      </p:sp>
    </p:spTree>
    <p:extLst>
      <p:ext uri="{BB962C8B-B14F-4D97-AF65-F5344CB8AC3E}">
        <p14:creationId xmlns:p14="http://schemas.microsoft.com/office/powerpoint/2010/main" val="34508421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C9C37-DD87-40F0-9AE9-74ECA645BDCC}"/>
              </a:ext>
            </a:extLst>
          </p:cNvPr>
          <p:cNvSpPr>
            <a:spLocks noGrp="1"/>
          </p:cNvSpPr>
          <p:nvPr>
            <p:ph type="title"/>
          </p:nvPr>
        </p:nvSpPr>
        <p:spPr/>
        <p:txBody>
          <a:bodyPr/>
          <a:lstStyle/>
          <a:p>
            <a:r>
              <a:rPr lang="en-US"/>
              <a:t>Stable Employment - documentation</a:t>
            </a:r>
          </a:p>
        </p:txBody>
      </p:sp>
      <p:sp>
        <p:nvSpPr>
          <p:cNvPr id="3" name="Content Placeholder 2">
            <a:extLst>
              <a:ext uri="{FF2B5EF4-FFF2-40B4-BE49-F238E27FC236}">
                <a16:creationId xmlns:a16="http://schemas.microsoft.com/office/drawing/2014/main" id="{AAA7A5FE-7C3B-4283-9ACE-8FD3ADB7E445}"/>
              </a:ext>
            </a:extLst>
          </p:cNvPr>
          <p:cNvSpPr>
            <a:spLocks noGrp="1"/>
          </p:cNvSpPr>
          <p:nvPr>
            <p:ph idx="1"/>
          </p:nvPr>
        </p:nvSpPr>
        <p:spPr/>
        <p:txBody>
          <a:bodyPr>
            <a:normAutofit lnSpcReduction="10000"/>
          </a:bodyPr>
          <a:lstStyle/>
          <a:p>
            <a:r>
              <a:rPr lang="en-US"/>
              <a:t>Notes recorded on Supported Employment Services Note.</a:t>
            </a:r>
          </a:p>
          <a:p>
            <a:r>
              <a:rPr lang="en-US"/>
              <a:t>Employment Stability Assessment includes a measure of Stable Employment</a:t>
            </a:r>
          </a:p>
          <a:p>
            <a:r>
              <a:rPr lang="en-US"/>
              <a:t>Once you determine the consumer is stable:</a:t>
            </a:r>
          </a:p>
          <a:p>
            <a:pPr lvl="1"/>
            <a:r>
              <a:rPr lang="en-US"/>
              <a:t>Submit final Employment Stability Assessment</a:t>
            </a:r>
          </a:p>
          <a:p>
            <a:pPr lvl="1"/>
            <a:r>
              <a:rPr lang="en-US"/>
              <a:t>Submit Extended Service Plan </a:t>
            </a:r>
          </a:p>
          <a:p>
            <a:pPr lvl="2"/>
            <a:r>
              <a:rPr lang="en-US"/>
              <a:t>This will include your plan for Extended Services &amp; </a:t>
            </a:r>
            <a:r>
              <a:rPr lang="en-US" b="1"/>
              <a:t>allows the Counselor to issue authorization for the Day 1 Stable Employment Outcome payment</a:t>
            </a:r>
          </a:p>
          <a:p>
            <a:pPr marL="685800" lvl="2" indent="0">
              <a:buNone/>
            </a:pPr>
            <a:endParaRPr lang="en-US" b="1"/>
          </a:p>
        </p:txBody>
      </p:sp>
    </p:spTree>
    <p:extLst>
      <p:ext uri="{BB962C8B-B14F-4D97-AF65-F5344CB8AC3E}">
        <p14:creationId xmlns:p14="http://schemas.microsoft.com/office/powerpoint/2010/main" val="225727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926B3-3E9A-4A4B-9FAE-46BDAFF46961}"/>
              </a:ext>
            </a:extLst>
          </p:cNvPr>
          <p:cNvSpPr>
            <a:spLocks noGrp="1"/>
          </p:cNvSpPr>
          <p:nvPr>
            <p:ph type="title"/>
          </p:nvPr>
        </p:nvSpPr>
        <p:spPr/>
        <p:txBody>
          <a:bodyPr/>
          <a:lstStyle/>
          <a:p>
            <a:r>
              <a:rPr lang="en-US"/>
              <a:t>Stable Employment - Payments</a:t>
            </a:r>
          </a:p>
        </p:txBody>
      </p:sp>
      <p:sp>
        <p:nvSpPr>
          <p:cNvPr id="3" name="Content Placeholder 2">
            <a:extLst>
              <a:ext uri="{FF2B5EF4-FFF2-40B4-BE49-F238E27FC236}">
                <a16:creationId xmlns:a16="http://schemas.microsoft.com/office/drawing/2014/main" id="{37FDC5F6-1CC2-4E85-A747-62D12F212A40}"/>
              </a:ext>
            </a:extLst>
          </p:cNvPr>
          <p:cNvSpPr>
            <a:spLocks noGrp="1"/>
          </p:cNvSpPr>
          <p:nvPr>
            <p:ph idx="1"/>
          </p:nvPr>
        </p:nvSpPr>
        <p:spPr>
          <a:xfrm>
            <a:off x="485775" y="1554391"/>
            <a:ext cx="7886700" cy="4351338"/>
          </a:xfrm>
        </p:spPr>
        <p:txBody>
          <a:bodyPr>
            <a:normAutofit fontScale="92500" lnSpcReduction="10000"/>
          </a:bodyPr>
          <a:lstStyle/>
          <a:p>
            <a:pPr marL="0" indent="0">
              <a:buNone/>
            </a:pPr>
            <a:r>
              <a:rPr lang="en-US"/>
              <a:t>Submit Extended Services Plan along with: </a:t>
            </a:r>
          </a:p>
          <a:p>
            <a:r>
              <a:rPr lang="en-US"/>
              <a:t>Day 1 bill $500 </a:t>
            </a:r>
          </a:p>
          <a:p>
            <a:pPr lvl="1"/>
            <a:r>
              <a:rPr lang="en-US"/>
              <a:t>this payment will happen AFTER the VRC approves the Day 1 Extended Service Plan/final Employment Stability Assessment and sends you an authorization</a:t>
            </a:r>
          </a:p>
          <a:p>
            <a:r>
              <a:rPr lang="en-US"/>
              <a:t>Day 45 bill $1500</a:t>
            </a:r>
          </a:p>
          <a:p>
            <a:r>
              <a:rPr lang="en-US"/>
              <a:t>Day 90 bill $3000</a:t>
            </a:r>
          </a:p>
          <a:p>
            <a:endParaRPr lang="en-US"/>
          </a:p>
          <a:p>
            <a:pPr marL="0" indent="0">
              <a:buNone/>
            </a:pPr>
            <a:r>
              <a:rPr lang="en-US"/>
              <a:t>The CLOCK for outcome payments starts once the consumer is in “stable employment” NOT when they begin the job</a:t>
            </a:r>
          </a:p>
          <a:p>
            <a:endParaRPr lang="en-US"/>
          </a:p>
          <a:p>
            <a:pPr marL="0" indent="0">
              <a:buNone/>
            </a:pPr>
            <a:endParaRPr lang="en-US"/>
          </a:p>
        </p:txBody>
      </p:sp>
      <p:sp>
        <p:nvSpPr>
          <p:cNvPr id="4" name="Arrow: Right 3">
            <a:extLst>
              <a:ext uri="{FF2B5EF4-FFF2-40B4-BE49-F238E27FC236}">
                <a16:creationId xmlns:a16="http://schemas.microsoft.com/office/drawing/2014/main" id="{A2086336-40D3-46AF-B477-0AD0BF76FCF7}"/>
              </a:ext>
              <a:ext uri="{C183D7F6-B498-43B3-948B-1728B52AA6E4}">
                <adec:decorative xmlns:adec="http://schemas.microsoft.com/office/drawing/2017/decorative" val="1"/>
              </a:ext>
            </a:extLst>
          </p:cNvPr>
          <p:cNvSpPr/>
          <p:nvPr/>
        </p:nvSpPr>
        <p:spPr>
          <a:xfrm rot="19072496">
            <a:off x="3846219" y="5398489"/>
            <a:ext cx="1895018" cy="12183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NEW</a:t>
            </a:r>
          </a:p>
        </p:txBody>
      </p:sp>
    </p:spTree>
    <p:extLst>
      <p:ext uri="{BB962C8B-B14F-4D97-AF65-F5344CB8AC3E}">
        <p14:creationId xmlns:p14="http://schemas.microsoft.com/office/powerpoint/2010/main" val="14109271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FD796-4005-4B97-8D8C-9C3B88FA3076}"/>
              </a:ext>
            </a:extLst>
          </p:cNvPr>
          <p:cNvSpPr>
            <a:spLocks noGrp="1"/>
          </p:cNvSpPr>
          <p:nvPr>
            <p:ph type="title"/>
          </p:nvPr>
        </p:nvSpPr>
        <p:spPr/>
        <p:txBody>
          <a:bodyPr/>
          <a:lstStyle/>
          <a:p>
            <a:r>
              <a:rPr lang="en-US">
                <a:effectLst/>
              </a:rPr>
              <a:t>Extended Services</a:t>
            </a:r>
          </a:p>
        </p:txBody>
      </p:sp>
      <p:sp>
        <p:nvSpPr>
          <p:cNvPr id="3" name="Content Placeholder 2">
            <a:extLst>
              <a:ext uri="{FF2B5EF4-FFF2-40B4-BE49-F238E27FC236}">
                <a16:creationId xmlns:a16="http://schemas.microsoft.com/office/drawing/2014/main" id="{772BE384-DE35-47DC-A77D-854657D1C6ED}"/>
              </a:ext>
            </a:extLst>
          </p:cNvPr>
          <p:cNvSpPr>
            <a:spLocks noGrp="1"/>
          </p:cNvSpPr>
          <p:nvPr>
            <p:ph idx="1"/>
          </p:nvPr>
        </p:nvSpPr>
        <p:spPr>
          <a:xfrm>
            <a:off x="495300" y="1573440"/>
            <a:ext cx="7886700" cy="5189309"/>
          </a:xfrm>
        </p:spPr>
        <p:txBody>
          <a:bodyPr>
            <a:normAutofit lnSpcReduction="10000"/>
          </a:bodyPr>
          <a:lstStyle/>
          <a:p>
            <a:pPr marL="0" indent="0">
              <a:buNone/>
            </a:pPr>
            <a:r>
              <a:rPr lang="en-US" altLang="en-US" sz="2800">
                <a:solidFill>
                  <a:schemeClr val="tx1">
                    <a:lumMod val="95000"/>
                  </a:schemeClr>
                </a:solidFill>
                <a:effectLst/>
              </a:rPr>
              <a:t>Ho</a:t>
            </a:r>
            <a:r>
              <a:rPr lang="en-US" altLang="en-US" sz="2800">
                <a:effectLst/>
              </a:rPr>
              <a:t>w’s it going? Where do we go from here?</a:t>
            </a:r>
          </a:p>
          <a:p>
            <a:endParaRPr lang="en-US">
              <a:effectLst/>
            </a:endParaRPr>
          </a:p>
          <a:p>
            <a:r>
              <a:rPr lang="en-US"/>
              <a:t>P</a:t>
            </a:r>
            <a:r>
              <a:rPr lang="en-US">
                <a:effectLst/>
              </a:rPr>
              <a:t>rovided throughout the term of employment (entire time they are at that job)</a:t>
            </a:r>
          </a:p>
          <a:p>
            <a:r>
              <a:rPr lang="en-US"/>
              <a:t>Not intensive like Supported Employment Services</a:t>
            </a:r>
          </a:p>
          <a:p>
            <a:r>
              <a:rPr lang="en-US">
                <a:effectLst/>
              </a:rPr>
              <a:t>More Check in &amp; helping more if needed occasionally</a:t>
            </a:r>
          </a:p>
          <a:p>
            <a:r>
              <a:rPr lang="en-US"/>
              <a:t>Minimum Expectation = 2 times per month in person </a:t>
            </a:r>
          </a:p>
          <a:p>
            <a:r>
              <a:rPr lang="en-US">
                <a:effectLst/>
              </a:rPr>
              <a:t>IF YOUTH WITH A DISABILITY (under age 25)</a:t>
            </a:r>
          </a:p>
          <a:p>
            <a:pPr lvl="1"/>
            <a:r>
              <a:rPr lang="en-US">
                <a:effectLst/>
              </a:rPr>
              <a:t>Bill $80/hour twice a month until VR closes the case</a:t>
            </a:r>
          </a:p>
          <a:p>
            <a:endParaRPr lang="en-US" i="1">
              <a:effectLst/>
            </a:endParaRPr>
          </a:p>
          <a:p>
            <a:pPr marL="450000" lvl="1" indent="0">
              <a:buNone/>
            </a:pPr>
            <a:endParaRPr lang="en-US">
              <a:effectLst/>
            </a:endParaRPr>
          </a:p>
        </p:txBody>
      </p:sp>
    </p:spTree>
    <p:extLst>
      <p:ext uri="{BB962C8B-B14F-4D97-AF65-F5344CB8AC3E}">
        <p14:creationId xmlns:p14="http://schemas.microsoft.com/office/powerpoint/2010/main" val="33359127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86E89-0179-48FC-8D06-A93935B47F7F}"/>
              </a:ext>
            </a:extLst>
          </p:cNvPr>
          <p:cNvSpPr>
            <a:spLocks noGrp="1"/>
          </p:cNvSpPr>
          <p:nvPr>
            <p:ph type="title"/>
          </p:nvPr>
        </p:nvSpPr>
        <p:spPr/>
        <p:txBody>
          <a:bodyPr/>
          <a:lstStyle/>
          <a:p>
            <a:r>
              <a:rPr lang="en-US"/>
              <a:t>Closing the VR Case</a:t>
            </a:r>
          </a:p>
        </p:txBody>
      </p:sp>
      <p:sp>
        <p:nvSpPr>
          <p:cNvPr id="3" name="Content Placeholder 2">
            <a:extLst>
              <a:ext uri="{FF2B5EF4-FFF2-40B4-BE49-F238E27FC236}">
                <a16:creationId xmlns:a16="http://schemas.microsoft.com/office/drawing/2014/main" id="{F8076B45-1DA7-4EDF-A297-2BC2FF1C468D}"/>
              </a:ext>
            </a:extLst>
          </p:cNvPr>
          <p:cNvSpPr>
            <a:spLocks noGrp="1"/>
          </p:cNvSpPr>
          <p:nvPr>
            <p:ph idx="1"/>
          </p:nvPr>
        </p:nvSpPr>
        <p:spPr/>
        <p:txBody>
          <a:bodyPr/>
          <a:lstStyle/>
          <a:p>
            <a:r>
              <a:rPr lang="en-US"/>
              <a:t>VR will close the case once successful in STABLE EMPLOYMENT for 90 days</a:t>
            </a:r>
          </a:p>
          <a:p>
            <a:endParaRPr lang="en-US"/>
          </a:p>
          <a:p>
            <a:r>
              <a:rPr lang="en-US"/>
              <a:t>Supported Employment is a Long-Term Service</a:t>
            </a:r>
          </a:p>
          <a:p>
            <a:pPr lvl="1"/>
            <a:r>
              <a:rPr lang="en-US"/>
              <a:t>VR will no longer give you money once the case closes</a:t>
            </a:r>
          </a:p>
          <a:p>
            <a:pPr lvl="1"/>
            <a:r>
              <a:rPr lang="en-US"/>
              <a:t>Your agency IS EXPECTED to continue Extended Services through the term of Employment </a:t>
            </a:r>
          </a:p>
        </p:txBody>
      </p:sp>
    </p:spTree>
    <p:extLst>
      <p:ext uri="{BB962C8B-B14F-4D97-AF65-F5344CB8AC3E}">
        <p14:creationId xmlns:p14="http://schemas.microsoft.com/office/powerpoint/2010/main" val="15000600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EAD31-89F4-4ED8-BBDE-1C1A12C83B5F}"/>
              </a:ext>
            </a:extLst>
          </p:cNvPr>
          <p:cNvSpPr>
            <a:spLocks noGrp="1"/>
          </p:cNvSpPr>
          <p:nvPr>
            <p:ph type="title"/>
          </p:nvPr>
        </p:nvSpPr>
        <p:spPr/>
        <p:txBody>
          <a:bodyPr/>
          <a:lstStyle/>
          <a:p>
            <a:r>
              <a:rPr lang="en-US"/>
              <a:t>Wait, what? </a:t>
            </a:r>
          </a:p>
        </p:txBody>
      </p:sp>
      <p:sp>
        <p:nvSpPr>
          <p:cNvPr id="3" name="Content Placeholder 2">
            <a:extLst>
              <a:ext uri="{FF2B5EF4-FFF2-40B4-BE49-F238E27FC236}">
                <a16:creationId xmlns:a16="http://schemas.microsoft.com/office/drawing/2014/main" id="{363AACCF-9E4B-4C4D-83E7-5F298797551A}"/>
              </a:ext>
            </a:extLst>
          </p:cNvPr>
          <p:cNvSpPr>
            <a:spLocks noGrp="1"/>
          </p:cNvSpPr>
          <p:nvPr>
            <p:ph idx="1"/>
          </p:nvPr>
        </p:nvSpPr>
        <p:spPr/>
        <p:txBody>
          <a:bodyPr/>
          <a:lstStyle/>
          <a:p>
            <a:r>
              <a:rPr lang="en-US"/>
              <a:t>Yes, VR dollars end</a:t>
            </a:r>
          </a:p>
          <a:p>
            <a:r>
              <a:rPr lang="en-US"/>
              <a:t>Yes, someone can REAPPLY for VR services in the future if they need another job</a:t>
            </a:r>
          </a:p>
          <a:p>
            <a:r>
              <a:rPr lang="en-US"/>
              <a:t>Yes, IF someone has a Medicaid waiver your agency can bill supported employment AFTER you are finished billing hourly payments to VR</a:t>
            </a:r>
          </a:p>
          <a:p>
            <a:pPr lvl="1"/>
            <a:r>
              <a:rPr lang="en-US"/>
              <a:t>More on this on Day 3 </a:t>
            </a:r>
          </a:p>
        </p:txBody>
      </p:sp>
    </p:spTree>
    <p:extLst>
      <p:ext uri="{BB962C8B-B14F-4D97-AF65-F5344CB8AC3E}">
        <p14:creationId xmlns:p14="http://schemas.microsoft.com/office/powerpoint/2010/main" val="39022405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VR expectations</a:t>
            </a:r>
          </a:p>
        </p:txBody>
      </p:sp>
      <p:sp>
        <p:nvSpPr>
          <p:cNvPr id="3" name="Content Placeholder 2"/>
          <p:cNvSpPr>
            <a:spLocks noGrp="1"/>
          </p:cNvSpPr>
          <p:nvPr>
            <p:ph idx="1"/>
          </p:nvPr>
        </p:nvSpPr>
        <p:spPr>
          <a:xfrm>
            <a:off x="457200" y="1690689"/>
            <a:ext cx="7886700" cy="4351338"/>
          </a:xfrm>
        </p:spPr>
        <p:txBody>
          <a:bodyPr>
            <a:normAutofit/>
          </a:bodyPr>
          <a:lstStyle/>
          <a:p>
            <a:r>
              <a:rPr lang="en-US">
                <a:effectLst/>
              </a:rPr>
              <a:t>All vendors (agencies) of SE need to accept at least 5 new referrals per year </a:t>
            </a:r>
          </a:p>
          <a:p>
            <a:r>
              <a:rPr lang="en-US">
                <a:effectLst/>
              </a:rPr>
              <a:t>All SE staff must receive 15 hours of Continuing Education each year, July 1 – June 30. (Unless staff has CRC, CESP or Marc Gold &amp; Assoc. Certification)</a:t>
            </a:r>
          </a:p>
          <a:p>
            <a:pPr lvl="1"/>
            <a:r>
              <a:rPr lang="en-US">
                <a:effectLst/>
              </a:rPr>
              <a:t>4 of the 15 must be in the area of Deaf, Deaf/Blind or Low Vision </a:t>
            </a:r>
          </a:p>
          <a:p>
            <a:pPr marL="96012" lvl="1" indent="0">
              <a:buNone/>
            </a:pPr>
            <a:endParaRPr lang="en-US">
              <a:effectLst/>
            </a:endParaRPr>
          </a:p>
          <a:p>
            <a:pPr marL="96012" lvl="1" indent="0">
              <a:buNone/>
            </a:pPr>
            <a:r>
              <a:rPr lang="en-US">
                <a:effectLst/>
              </a:rPr>
              <a:t>Any questions/issues may be addressed with your </a:t>
            </a:r>
            <a:r>
              <a:rPr lang="en-US"/>
              <a:t>CRP</a:t>
            </a:r>
            <a:r>
              <a:rPr lang="en-US">
                <a:effectLst/>
              </a:rPr>
              <a:t> Consultant</a:t>
            </a:r>
          </a:p>
        </p:txBody>
      </p:sp>
    </p:spTree>
    <p:extLst>
      <p:ext uri="{BB962C8B-B14F-4D97-AF65-F5344CB8AC3E}">
        <p14:creationId xmlns:p14="http://schemas.microsoft.com/office/powerpoint/2010/main" val="5413101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08CC-5456-4918-8B06-46DAC7F87AE6}"/>
              </a:ext>
            </a:extLst>
          </p:cNvPr>
          <p:cNvSpPr>
            <a:spLocks noGrp="1"/>
          </p:cNvSpPr>
          <p:nvPr>
            <p:ph type="title"/>
          </p:nvPr>
        </p:nvSpPr>
        <p:spPr/>
        <p:txBody>
          <a:bodyPr/>
          <a:lstStyle/>
          <a:p>
            <a:r>
              <a:rPr lang="en-US" sz="4000">
                <a:effectLst/>
                <a:latin typeface="Tahoma" panose="020B0604030504040204" pitchFamily="34" charset="0"/>
                <a:ea typeface="Tahoma" panose="020B0604030504040204" pitchFamily="34" charset="0"/>
                <a:cs typeface="Tahoma" panose="020B0604030504040204" pitchFamily="34" charset="0"/>
              </a:rPr>
              <a:t>Administration tips &amp; Documentation</a:t>
            </a:r>
            <a:endParaRPr lang="en-US">
              <a:latin typeface="Tahoma" panose="020B0604030504040204" pitchFamily="34" charset="0"/>
              <a:ea typeface="Tahoma" panose="020B0604030504040204" pitchFamily="34" charset="0"/>
              <a:cs typeface="Tahoma" panose="020B0604030504040204" pitchFamily="34" charset="0"/>
            </a:endParaRPr>
          </a:p>
        </p:txBody>
      </p:sp>
      <p:graphicFrame>
        <p:nvGraphicFramePr>
          <p:cNvPr id="4" name="Content Placeholder 2" descr="Know who turns in paperwork &amp; invoices to VR - central billing/admin person, individual ES. Supervisors - know what is being turned in and review paperwork ahead of time for quality and content.">
            <a:extLst>
              <a:ext uri="{FF2B5EF4-FFF2-40B4-BE49-F238E27FC236}">
                <a16:creationId xmlns:a16="http://schemas.microsoft.com/office/drawing/2014/main" id="{E4294563-8F1F-44EF-827C-37047754FEA1}"/>
              </a:ext>
            </a:extLst>
          </p:cNvPr>
          <p:cNvGraphicFramePr>
            <a:graphicFrameLocks noGrp="1"/>
          </p:cNvGraphicFramePr>
          <p:nvPr>
            <p:ph idx="1"/>
            <p:extLst>
              <p:ext uri="{D42A27DB-BD31-4B8C-83A1-F6EECF244321}">
                <p14:modId xmlns:p14="http://schemas.microsoft.com/office/powerpoint/2010/main" val="2005280035"/>
              </p:ext>
            </p:extLst>
          </p:nvPr>
        </p:nvGraphicFramePr>
        <p:xfrm>
          <a:off x="628650" y="18494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38493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4597"/>
            <a:ext cx="7886700" cy="1325563"/>
          </a:xfrm>
        </p:spPr>
        <p:txBody>
          <a:bodyPr>
            <a:normAutofit/>
          </a:bodyPr>
          <a:lstStyle/>
          <a:p>
            <a:r>
              <a:rPr lang="en-US">
                <a:effectLst/>
                <a:latin typeface="Avenir Heavy" panose="02000503020000020003"/>
              </a:rPr>
              <a:t>Additional pr</a:t>
            </a:r>
            <a:r>
              <a:rPr lang="en-US">
                <a:effectLst/>
                <a:latin typeface="Avenir Heavy" panose="02000503020000020003"/>
                <a:ea typeface="Tahoma" panose="020B0604030504040204" pitchFamily="34" charset="0"/>
                <a:cs typeface="Tahoma" panose="020B0604030504040204" pitchFamily="34" charset="0"/>
              </a:rPr>
              <a:t>ograms that provide supported employment</a:t>
            </a:r>
          </a:p>
        </p:txBody>
      </p:sp>
      <p:sp>
        <p:nvSpPr>
          <p:cNvPr id="3" name="Content Placeholder 2"/>
          <p:cNvSpPr>
            <a:spLocks noGrp="1"/>
          </p:cNvSpPr>
          <p:nvPr>
            <p:ph idx="1"/>
          </p:nvPr>
        </p:nvSpPr>
        <p:spPr/>
        <p:txBody>
          <a:bodyPr>
            <a:normAutofit/>
          </a:bodyPr>
          <a:lstStyle/>
          <a:p>
            <a:r>
              <a:rPr lang="en-US" sz="3200">
                <a:effectLst/>
              </a:rPr>
              <a:t>1915c Medicaid Waivers</a:t>
            </a:r>
          </a:p>
          <a:p>
            <a:pPr lvl="1"/>
            <a:r>
              <a:rPr lang="en-US" sz="2800">
                <a:effectLst/>
              </a:rPr>
              <a:t>SCL, MPW, ABI </a:t>
            </a:r>
          </a:p>
          <a:p>
            <a:pPr lvl="1"/>
            <a:r>
              <a:rPr lang="en-US" sz="2800">
                <a:effectLst/>
              </a:rPr>
              <a:t>Intended to serve people who would otherwise qualify for ICFMR level care (institutional) in the community</a:t>
            </a:r>
          </a:p>
          <a:p>
            <a:r>
              <a:rPr lang="en-US" sz="3200">
                <a:effectLst/>
              </a:rPr>
              <a:t>IPS Supported Employment</a:t>
            </a:r>
          </a:p>
          <a:p>
            <a:pPr lvl="1"/>
            <a:r>
              <a:rPr lang="en-US" sz="2800">
                <a:effectLst/>
              </a:rPr>
              <a:t>Evidence based model, primarily serving people with Serious Mental Illness and/or Substance Abuse issues </a:t>
            </a:r>
          </a:p>
        </p:txBody>
      </p:sp>
      <p:sp>
        <p:nvSpPr>
          <p:cNvPr id="4" name="Speech Bubble: Oval 3">
            <a:extLst>
              <a:ext uri="{FF2B5EF4-FFF2-40B4-BE49-F238E27FC236}">
                <a16:creationId xmlns:a16="http://schemas.microsoft.com/office/drawing/2014/main" id="{FBAE9E7B-A903-4182-80CC-3E5098521133}"/>
              </a:ext>
              <a:ext uri="{C183D7F6-B498-43B3-948B-1728B52AA6E4}">
                <adec:decorative xmlns:adec="http://schemas.microsoft.com/office/drawing/2017/decorative" val="1"/>
              </a:ext>
            </a:extLst>
          </p:cNvPr>
          <p:cNvSpPr/>
          <p:nvPr/>
        </p:nvSpPr>
        <p:spPr>
          <a:xfrm>
            <a:off x="5806181" y="1163405"/>
            <a:ext cx="2150196" cy="1372522"/>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BCDA190-91F9-4284-8BC0-46F81110980B}"/>
              </a:ext>
            </a:extLst>
          </p:cNvPr>
          <p:cNvSpPr txBox="1"/>
          <p:nvPr/>
        </p:nvSpPr>
        <p:spPr>
          <a:xfrm>
            <a:off x="6016478" y="1388001"/>
            <a:ext cx="1795089" cy="923330"/>
          </a:xfrm>
          <a:prstGeom prst="rect">
            <a:avLst/>
          </a:prstGeom>
          <a:noFill/>
        </p:spPr>
        <p:txBody>
          <a:bodyPr wrap="squar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Do you provide waiver services?</a:t>
            </a:r>
          </a:p>
        </p:txBody>
      </p:sp>
    </p:spTree>
    <p:extLst>
      <p:ext uri="{BB962C8B-B14F-4D97-AF65-F5344CB8AC3E}">
        <p14:creationId xmlns:p14="http://schemas.microsoft.com/office/powerpoint/2010/main" val="22957289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Waiver supported employment</a:t>
            </a:r>
          </a:p>
        </p:txBody>
      </p:sp>
      <p:sp>
        <p:nvSpPr>
          <p:cNvPr id="3" name="Content Placeholder 2"/>
          <p:cNvSpPr>
            <a:spLocks noGrp="1"/>
          </p:cNvSpPr>
          <p:nvPr>
            <p:ph idx="1"/>
          </p:nvPr>
        </p:nvSpPr>
        <p:spPr>
          <a:xfrm>
            <a:off x="457200" y="1702029"/>
            <a:ext cx="7886700" cy="4472433"/>
          </a:xfrm>
        </p:spPr>
        <p:txBody>
          <a:bodyPr>
            <a:normAutofit/>
          </a:bodyPr>
          <a:lstStyle/>
          <a:p>
            <a:pPr>
              <a:lnSpc>
                <a:spcPct val="108000"/>
              </a:lnSpc>
            </a:pPr>
            <a:r>
              <a:rPr lang="en-US" dirty="0">
                <a:effectLst/>
                <a:latin typeface="Tahoma" panose="020B0604030504040204" pitchFamily="34" charset="0"/>
                <a:ea typeface="Tahoma" panose="020B0604030504040204" pitchFamily="34" charset="0"/>
                <a:cs typeface="Tahoma" panose="020B0604030504040204" pitchFamily="34" charset="0"/>
              </a:rPr>
              <a:t>When it comes to SE, waivers pay the Extended Services/Long Term Supports portion AFTER client has exhausted hourly SE funds from OVR.</a:t>
            </a:r>
          </a:p>
          <a:p>
            <a:pPr>
              <a:lnSpc>
                <a:spcPct val="108000"/>
              </a:lnSpc>
            </a:pPr>
            <a:r>
              <a:rPr lang="en-US" dirty="0">
                <a:effectLst/>
                <a:latin typeface="Tahoma" panose="020B0604030504040204" pitchFamily="34" charset="0"/>
                <a:ea typeface="Tahoma" panose="020B0604030504040204" pitchFamily="34" charset="0"/>
                <a:cs typeface="Tahoma" panose="020B0604030504040204" pitchFamily="34" charset="0"/>
              </a:rPr>
              <a:t>The goal is independence on the job</a:t>
            </a:r>
          </a:p>
          <a:p>
            <a:pPr>
              <a:lnSpc>
                <a:spcPct val="108000"/>
              </a:lnSpc>
            </a:pPr>
            <a:r>
              <a:rPr lang="en-US" dirty="0">
                <a:effectLst/>
                <a:latin typeface="Tahoma" panose="020B0604030504040204" pitchFamily="34" charset="0"/>
                <a:ea typeface="Tahoma" panose="020B0604030504040204" pitchFamily="34" charset="0"/>
                <a:cs typeface="Tahoma" panose="020B0604030504040204" pitchFamily="34" charset="0"/>
              </a:rPr>
              <a:t>Must be on the service plan</a:t>
            </a:r>
          </a:p>
          <a:p>
            <a:pPr>
              <a:lnSpc>
                <a:spcPct val="108000"/>
              </a:lnSpc>
              <a:buFont typeface="Wingdings" panose="05000000000000000000" pitchFamily="2" charset="2"/>
              <a:buChar char="Ø"/>
            </a:pPr>
            <a:r>
              <a:rPr lang="en-US" dirty="0">
                <a:effectLst/>
                <a:latin typeface="Tahoma" panose="020B0604030504040204" pitchFamily="34" charset="0"/>
                <a:ea typeface="Tahoma" panose="020B0604030504040204" pitchFamily="34" charset="0"/>
                <a:cs typeface="Tahoma" panose="020B0604030504040204" pitchFamily="34" charset="0"/>
              </a:rPr>
              <a:t>The regulations &amp; billing amounts are different for these waivers, so it is important to know WHICH waiver a job seeker receives</a:t>
            </a:r>
          </a:p>
          <a:p>
            <a:pPr>
              <a:lnSpc>
                <a:spcPct val="108000"/>
              </a:lnSpc>
            </a:pPr>
            <a:endParaRPr lang="en-US" dirty="0">
              <a:effectLst/>
            </a:endParaRPr>
          </a:p>
        </p:txBody>
      </p:sp>
    </p:spTree>
    <p:extLst>
      <p:ext uri="{BB962C8B-B14F-4D97-AF65-F5344CB8AC3E}">
        <p14:creationId xmlns:p14="http://schemas.microsoft.com/office/powerpoint/2010/main" val="1768983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IPS Supported Employment*</a:t>
            </a:r>
          </a:p>
        </p:txBody>
      </p:sp>
      <p:sp>
        <p:nvSpPr>
          <p:cNvPr id="3" name="Content Placeholder 2"/>
          <p:cNvSpPr>
            <a:spLocks noGrp="1"/>
          </p:cNvSpPr>
          <p:nvPr>
            <p:ph idx="1"/>
          </p:nvPr>
        </p:nvSpPr>
        <p:spPr>
          <a:xfrm>
            <a:off x="628650" y="1849666"/>
            <a:ext cx="7886700" cy="4643208"/>
          </a:xfrm>
        </p:spPr>
        <p:txBody>
          <a:bodyPr>
            <a:noAutofit/>
          </a:bodyPr>
          <a:lstStyle/>
          <a:p>
            <a:pPr marL="0" indent="0">
              <a:lnSpc>
                <a:spcPct val="108000"/>
              </a:lnSpc>
              <a:buNone/>
            </a:pPr>
            <a:r>
              <a:rPr lang="en-US" dirty="0">
                <a:effectLst/>
                <a:latin typeface="Tahoma" panose="020B0604030504040204" pitchFamily="34" charset="0"/>
                <a:ea typeface="Tahoma" panose="020B0604030504040204" pitchFamily="34" charset="0"/>
                <a:cs typeface="Tahoma" panose="020B0604030504040204" pitchFamily="34" charset="0"/>
              </a:rPr>
              <a:t>IPS Supported Employment helps people with serious mental illness/substance abuse** get and keep the type of jobs they want.</a:t>
            </a:r>
          </a:p>
          <a:p>
            <a:pPr marL="0" indent="0">
              <a:lnSpc>
                <a:spcPct val="108000"/>
              </a:lnSpc>
              <a:buNone/>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None/>
            </a:pPr>
            <a:endParaRPr lang="en-US" dirty="0">
              <a:effectLst/>
              <a:latin typeface="Tahoma" panose="020B0604030504040204" pitchFamily="34" charset="0"/>
              <a:ea typeface="Tahoma" panose="020B0604030504040204" pitchFamily="34" charset="0"/>
              <a:cs typeface="Tahoma" panose="020B0604030504040204" pitchFamily="34" charset="0"/>
            </a:endParaRPr>
          </a:p>
          <a:p>
            <a:pPr marL="0" indent="0">
              <a:lnSpc>
                <a:spcPct val="108000"/>
              </a:lnSpc>
              <a:buNone/>
            </a:pPr>
            <a:r>
              <a:rPr lang="en-US" dirty="0">
                <a:effectLst/>
                <a:latin typeface="Tahoma" panose="020B0604030504040204" pitchFamily="34" charset="0"/>
                <a:ea typeface="Tahoma" panose="020B0604030504040204" pitchFamily="34" charset="0"/>
                <a:cs typeface="Tahoma" panose="020B0604030504040204" pitchFamily="34" charset="0"/>
              </a:rPr>
              <a:t>*AKA: Individualized Placement &amp; Support</a:t>
            </a:r>
          </a:p>
          <a:p>
            <a:pPr marL="0" indent="0">
              <a:lnSpc>
                <a:spcPct val="108000"/>
              </a:lnSpc>
              <a:buNone/>
            </a:pPr>
            <a:r>
              <a:rPr lang="en-US" dirty="0">
                <a:effectLst/>
                <a:latin typeface="Tahoma" panose="020B0604030504040204" pitchFamily="34" charset="0"/>
                <a:ea typeface="Tahoma" panose="020B0604030504040204" pitchFamily="34" charset="0"/>
                <a:cs typeface="Tahoma" panose="020B0604030504040204" pitchFamily="34" charset="0"/>
              </a:rPr>
              <a:t>**Qualifying conditions depend upon your agency’s agreement to provide IPS</a:t>
            </a:r>
          </a:p>
        </p:txBody>
      </p:sp>
    </p:spTree>
    <p:extLst>
      <p:ext uri="{BB962C8B-B14F-4D97-AF65-F5344CB8AC3E}">
        <p14:creationId xmlns:p14="http://schemas.microsoft.com/office/powerpoint/2010/main" val="413960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Creation of the “Readiness Model” </a:t>
            </a:r>
            <a:br>
              <a:rPr lang="en-US">
                <a:effectLst/>
              </a:rPr>
            </a:br>
            <a:r>
              <a:rPr lang="en-US">
                <a:effectLst/>
              </a:rPr>
              <a:t>1950s – 1960s</a:t>
            </a:r>
          </a:p>
        </p:txBody>
      </p:sp>
      <p:graphicFrame>
        <p:nvGraphicFramePr>
          <p:cNvPr id="4" name="Content Placeholder 3" descr="Day Activity Center, Work Activity Center, Sheltered Workshop, Job."/>
          <p:cNvGraphicFramePr>
            <a:graphicFrameLocks noGrp="1"/>
          </p:cNvGraphicFramePr>
          <p:nvPr>
            <p:ph idx="1"/>
            <p:extLst>
              <p:ext uri="{D42A27DB-BD31-4B8C-83A1-F6EECF244321}">
                <p14:modId xmlns:p14="http://schemas.microsoft.com/office/powerpoint/2010/main" val="1982072602"/>
              </p:ext>
            </p:extLst>
          </p:nvPr>
        </p:nvGraphicFramePr>
        <p:xfrm>
          <a:off x="19048" y="1609727"/>
          <a:ext cx="9048751" cy="459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342191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a:effectLst/>
              </a:rPr>
              <a:t>Unique Features of </a:t>
            </a:r>
            <a:br>
              <a:rPr lang="en-US" sz="3300">
                <a:effectLst/>
              </a:rPr>
            </a:br>
            <a:r>
              <a:rPr lang="en-US" sz="3300">
                <a:effectLst/>
              </a:rPr>
              <a:t>IPS Supported Employment</a:t>
            </a:r>
          </a:p>
        </p:txBody>
      </p:sp>
      <p:sp>
        <p:nvSpPr>
          <p:cNvPr id="3" name="Content Placeholder 2"/>
          <p:cNvSpPr>
            <a:spLocks noGrp="1"/>
          </p:cNvSpPr>
          <p:nvPr>
            <p:ph idx="1"/>
          </p:nvPr>
        </p:nvSpPr>
        <p:spPr>
          <a:xfrm>
            <a:off x="428624" y="1841957"/>
            <a:ext cx="8086725" cy="4741634"/>
          </a:xfrm>
        </p:spPr>
        <p:txBody>
          <a:bodyPr>
            <a:noAutofit/>
          </a:bodyPr>
          <a:lstStyle/>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Job </a:t>
            </a:r>
            <a:r>
              <a:rPr lang="en-US" sz="2400" u="sng">
                <a:effectLst/>
                <a:latin typeface="Tahoma" panose="020B0604030504040204" pitchFamily="34" charset="0"/>
                <a:ea typeface="Tahoma" panose="020B0604030504040204" pitchFamily="34" charset="0"/>
                <a:cs typeface="Tahoma" panose="020B0604030504040204" pitchFamily="34" charset="0"/>
              </a:rPr>
              <a:t>Search</a:t>
            </a:r>
            <a:r>
              <a:rPr lang="en-US" sz="2400">
                <a:effectLst/>
                <a:latin typeface="Tahoma" panose="020B0604030504040204" pitchFamily="34" charset="0"/>
                <a:ea typeface="Tahoma" panose="020B0604030504040204" pitchFamily="34" charset="0"/>
                <a:cs typeface="Tahoma" panose="020B0604030504040204" pitchFamily="34" charset="0"/>
              </a:rPr>
              <a:t> starts within 30 days </a:t>
            </a:r>
          </a:p>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One Employment Specialist to 20 people </a:t>
            </a:r>
          </a:p>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65% of ES time must be spent in the community (networking, job development, Career Profile activities, follow up – NOT in office)</a:t>
            </a:r>
          </a:p>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6 face to face employer contacts/week</a:t>
            </a:r>
          </a:p>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Employment Specialists are full members of mental health treatment team</a:t>
            </a:r>
          </a:p>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Transition Supports/Step Down Supports</a:t>
            </a:r>
          </a:p>
          <a:p>
            <a:pPr>
              <a:lnSpc>
                <a:spcPct val="108000"/>
              </a:lnSpc>
            </a:pPr>
            <a:r>
              <a:rPr lang="en-US" sz="2400">
                <a:effectLst/>
                <a:latin typeface="Tahoma" panose="020B0604030504040204" pitchFamily="34" charset="0"/>
                <a:ea typeface="Tahoma" panose="020B0604030504040204" pitchFamily="34" charset="0"/>
                <a:cs typeface="Tahoma" panose="020B0604030504040204" pitchFamily="34" charset="0"/>
              </a:rPr>
              <a:t>Fidelity Scale</a:t>
            </a:r>
          </a:p>
        </p:txBody>
      </p:sp>
    </p:spTree>
    <p:extLst>
      <p:ext uri="{BB962C8B-B14F-4D97-AF65-F5344CB8AC3E}">
        <p14:creationId xmlns:p14="http://schemas.microsoft.com/office/powerpoint/2010/main" val="10484669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C183D7F6-B498-43B3-948B-1728B52AA6E4}">
                <adec:decorative xmlns:adec="http://schemas.microsoft.com/office/drawing/2017/decorative" val="1"/>
              </a:ext>
            </a:extLst>
          </p:cNvPr>
          <p:cNvSpPr/>
          <p:nvPr/>
        </p:nvSpPr>
        <p:spPr>
          <a:xfrm>
            <a:off x="561976" y="727956"/>
            <a:ext cx="6775178" cy="5077644"/>
          </a:xfrm>
          <a:prstGeom prst="ellipse">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082674"/>
            <a:ext cx="7886700" cy="1325563"/>
          </a:xfrm>
        </p:spPr>
        <p:txBody>
          <a:bodyPr/>
          <a:lstStyle/>
          <a:p>
            <a:r>
              <a:rPr lang="en-US">
                <a:effectLst/>
              </a:rPr>
              <a:t>Supported Employment </a:t>
            </a:r>
          </a:p>
        </p:txBody>
      </p:sp>
      <p:sp>
        <p:nvSpPr>
          <p:cNvPr id="3" name="Content Placeholder 2"/>
          <p:cNvSpPr>
            <a:spLocks noGrp="1"/>
          </p:cNvSpPr>
          <p:nvPr>
            <p:ph idx="1"/>
          </p:nvPr>
        </p:nvSpPr>
        <p:spPr>
          <a:xfrm>
            <a:off x="1587049" y="1545502"/>
            <a:ext cx="4725031" cy="3962629"/>
          </a:xfrm>
        </p:spPr>
        <p:txBody>
          <a:bodyPr>
            <a:normAutofit/>
          </a:bodyPr>
          <a:lstStyle/>
          <a:p>
            <a:pPr marL="0" indent="0" algn="ctr">
              <a:buNone/>
            </a:pPr>
            <a:r>
              <a:rPr lang="en-US" sz="3600">
                <a:solidFill>
                  <a:schemeClr val="tx1"/>
                </a:solidFill>
                <a:effectLst/>
              </a:rPr>
              <a:t>The principles taught in this Core Training Series apply to all SE - regardless of the funding source or other services received. </a:t>
            </a:r>
          </a:p>
          <a:p>
            <a:pPr marL="0" indent="0" algn="ctr">
              <a:buNone/>
            </a:pPr>
            <a:endParaRPr lang="en-US" sz="3600">
              <a:solidFill>
                <a:schemeClr val="tx1"/>
              </a:solidFill>
              <a:effectLst/>
            </a:endParaRPr>
          </a:p>
          <a:p>
            <a:pPr marL="0" indent="0" algn="ctr">
              <a:buNone/>
            </a:pPr>
            <a:endParaRPr lang="en-US">
              <a:solidFill>
                <a:schemeClr val="tx1"/>
              </a:solidFill>
              <a:effectLst/>
            </a:endParaRPr>
          </a:p>
        </p:txBody>
      </p:sp>
    </p:spTree>
    <p:extLst>
      <p:ext uri="{BB962C8B-B14F-4D97-AF65-F5344CB8AC3E}">
        <p14:creationId xmlns:p14="http://schemas.microsoft.com/office/powerpoint/2010/main" val="3405557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effectLst/>
              </a:rPr>
              <a:t>Bigger than Kentucky</a:t>
            </a:r>
          </a:p>
        </p:txBody>
      </p:sp>
      <p:sp>
        <p:nvSpPr>
          <p:cNvPr id="3" name="Content Placeholder 2"/>
          <p:cNvSpPr>
            <a:spLocks noGrp="1"/>
          </p:cNvSpPr>
          <p:nvPr>
            <p:ph idx="1"/>
          </p:nvPr>
        </p:nvSpPr>
        <p:spPr/>
        <p:txBody>
          <a:bodyPr/>
          <a:lstStyle/>
          <a:p>
            <a:r>
              <a:rPr lang="en-US">
                <a:effectLst/>
              </a:rPr>
              <a:t>Best Practice in our field</a:t>
            </a:r>
          </a:p>
          <a:p>
            <a:pPr marL="450000" lvl="1" indent="0">
              <a:buNone/>
            </a:pPr>
            <a:endParaRPr lang="en-US">
              <a:effectLst/>
            </a:endParaRPr>
          </a:p>
          <a:p>
            <a:pPr lvl="1"/>
            <a:r>
              <a:rPr lang="en-US">
                <a:solidFill>
                  <a:schemeClr val="accent1">
                    <a:lumMod val="60000"/>
                    <a:lumOff val="40000"/>
                  </a:schemeClr>
                </a:solidFill>
                <a:effectLst/>
                <a:hlinkClick r:id="rId2">
                  <a:extLst>
                    <a:ext uri="{A12FA001-AC4F-418D-AE19-62706E023703}">
                      <ahyp:hlinkClr xmlns:ahyp="http://schemas.microsoft.com/office/drawing/2018/hyperlinkcolor" val="tx"/>
                    </a:ext>
                  </a:extLst>
                </a:hlinkClick>
              </a:rPr>
              <a:t>https://apse.org/wp-content/uploads/2019/03/Apse-universal-Comps-FINAL3-15-19.pdf</a:t>
            </a:r>
            <a:endParaRPr lang="en-US">
              <a:solidFill>
                <a:schemeClr val="accent1">
                  <a:lumMod val="60000"/>
                  <a:lumOff val="40000"/>
                </a:schemeClr>
              </a:solidFill>
              <a:effectLst/>
            </a:endParaRPr>
          </a:p>
          <a:p>
            <a:pPr lvl="2"/>
            <a:r>
              <a:rPr lang="en-US" sz="1800">
                <a:effectLst/>
              </a:rPr>
              <a:t>Direct link to Universal Employment Competencies</a:t>
            </a:r>
          </a:p>
          <a:p>
            <a:pPr lvl="1"/>
            <a:endParaRPr lang="en-US">
              <a:effectLst/>
            </a:endParaRPr>
          </a:p>
          <a:p>
            <a:pPr lvl="1"/>
            <a:endParaRPr lang="en-US">
              <a:effectLst/>
            </a:endParaRPr>
          </a:p>
        </p:txBody>
      </p:sp>
    </p:spTree>
    <p:extLst>
      <p:ext uri="{BB962C8B-B14F-4D97-AF65-F5344CB8AC3E}">
        <p14:creationId xmlns:p14="http://schemas.microsoft.com/office/powerpoint/2010/main" val="1068372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0D6C6EA-F3CE-4EE8-AF03-52D81DFB07F1}"/>
              </a:ext>
            </a:extLst>
          </p:cNvPr>
          <p:cNvSpPr>
            <a:spLocks noGrp="1"/>
          </p:cNvSpPr>
          <p:nvPr>
            <p:ph type="title"/>
          </p:nvPr>
        </p:nvSpPr>
        <p:spPr>
          <a:xfrm>
            <a:off x="276225" y="-1158874"/>
            <a:ext cx="7886700" cy="1325563"/>
          </a:xfrm>
        </p:spPr>
        <p:txBody>
          <a:bodyPr/>
          <a:lstStyle/>
          <a:p>
            <a:r>
              <a:rPr lang="en-US"/>
              <a:t>Find help</a:t>
            </a:r>
          </a:p>
        </p:txBody>
      </p:sp>
      <p:sp>
        <p:nvSpPr>
          <p:cNvPr id="3" name="Content Placeholder 2"/>
          <p:cNvSpPr>
            <a:spLocks noGrp="1"/>
          </p:cNvSpPr>
          <p:nvPr>
            <p:ph idx="1"/>
          </p:nvPr>
        </p:nvSpPr>
        <p:spPr>
          <a:xfrm>
            <a:off x="457200" y="729407"/>
            <a:ext cx="7886700" cy="4351338"/>
          </a:xfrm>
        </p:spPr>
        <p:txBody>
          <a:bodyPr>
            <a:noAutofit/>
          </a:bodyPr>
          <a:lstStyle/>
          <a:p>
            <a:pPr marL="0" indent="0">
              <a:buNone/>
            </a:pPr>
            <a:br>
              <a:rPr lang="en-US" sz="3300">
                <a:effectLst/>
              </a:rPr>
            </a:br>
            <a:r>
              <a:rPr lang="en-US" sz="3300">
                <a:effectLst/>
              </a:rPr>
              <a:t>“If you think work is stressful you should try unemployment”</a:t>
            </a:r>
          </a:p>
          <a:p>
            <a:pPr marL="0" indent="0">
              <a:buNone/>
            </a:pPr>
            <a:r>
              <a:rPr lang="en-US" sz="3300">
                <a:effectLst/>
              </a:rPr>
              <a:t>                     Joe Marrone</a:t>
            </a:r>
          </a:p>
        </p:txBody>
      </p:sp>
      <p:sp>
        <p:nvSpPr>
          <p:cNvPr id="4" name="Star: 5 Points 3">
            <a:extLst>
              <a:ext uri="{FF2B5EF4-FFF2-40B4-BE49-F238E27FC236}">
                <a16:creationId xmlns:a16="http://schemas.microsoft.com/office/drawing/2014/main" id="{BB019D51-6A9D-4423-9793-187FAF7F2C65}"/>
              </a:ext>
              <a:ext uri="{C183D7F6-B498-43B3-948B-1728B52AA6E4}">
                <adec:decorative xmlns:adec="http://schemas.microsoft.com/office/drawing/2017/decorative" val="1"/>
              </a:ext>
            </a:extLst>
          </p:cNvPr>
          <p:cNvSpPr/>
          <p:nvPr/>
        </p:nvSpPr>
        <p:spPr>
          <a:xfrm>
            <a:off x="2743201" y="1676400"/>
            <a:ext cx="6025414" cy="473013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A2BBDDC0-E209-431D-9313-52DD4AC0C47E}"/>
              </a:ext>
            </a:extLst>
          </p:cNvPr>
          <p:cNvSpPr txBox="1"/>
          <p:nvPr/>
        </p:nvSpPr>
        <p:spPr>
          <a:xfrm>
            <a:off x="4572000" y="3666406"/>
            <a:ext cx="2485748" cy="1200329"/>
          </a:xfrm>
          <a:prstGeom prst="rect">
            <a:avLst/>
          </a:prstGeom>
          <a:noFill/>
        </p:spPr>
        <p:txBody>
          <a:bodyPr wrap="square" rtlCol="0">
            <a:spAutoFit/>
          </a:bodyPr>
          <a:lstStyle/>
          <a:p>
            <a:pPr algn="ctr"/>
            <a:r>
              <a:rPr lang="en-US">
                <a:latin typeface="Tahoma" panose="020B0604030504040204" pitchFamily="34" charset="0"/>
                <a:ea typeface="Tahoma" panose="020B0604030504040204" pitchFamily="34" charset="0"/>
                <a:cs typeface="Tahoma" panose="020B0604030504040204" pitchFamily="34" charset="0"/>
              </a:rPr>
              <a:t>See SE Core Training Materials: Supported Employment Kentucky Contact Info.</a:t>
            </a:r>
          </a:p>
        </p:txBody>
      </p:sp>
    </p:spTree>
    <p:extLst>
      <p:ext uri="{BB962C8B-B14F-4D97-AF65-F5344CB8AC3E}">
        <p14:creationId xmlns:p14="http://schemas.microsoft.com/office/powerpoint/2010/main" val="36111310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E5BF9-8843-472B-9646-0353FEBD65B1}"/>
              </a:ext>
            </a:extLst>
          </p:cNvPr>
          <p:cNvSpPr>
            <a:spLocks noGrp="1"/>
          </p:cNvSpPr>
          <p:nvPr>
            <p:ph type="title"/>
          </p:nvPr>
        </p:nvSpPr>
        <p:spPr/>
        <p:txBody>
          <a:bodyPr/>
          <a:lstStyle/>
          <a:p>
            <a:r>
              <a:rPr lang="en-US">
                <a:effectLst/>
              </a:rPr>
              <a:t>Supported Employment Phases</a:t>
            </a:r>
          </a:p>
        </p:txBody>
      </p:sp>
      <p:graphicFrame>
        <p:nvGraphicFramePr>
          <p:cNvPr id="4" name="Content Placeholder 3" descr="Discovery: skills, preferences, support needs &amp; ideal characteristics of the workplace. Job Development: networking, informational interviews, application process. Supported Employment Services: orientation, connection to natural support, training support and increase independence. Extended services: checking in, maintaining stable employment. ">
            <a:extLst>
              <a:ext uri="{FF2B5EF4-FFF2-40B4-BE49-F238E27FC236}">
                <a16:creationId xmlns:a16="http://schemas.microsoft.com/office/drawing/2014/main" id="{07871A06-0443-40D1-8B9C-753D85B87A16}"/>
              </a:ext>
            </a:extLst>
          </p:cNvPr>
          <p:cNvGraphicFramePr>
            <a:graphicFrameLocks noGrp="1"/>
          </p:cNvGraphicFramePr>
          <p:nvPr>
            <p:ph idx="1"/>
            <p:extLst>
              <p:ext uri="{D42A27DB-BD31-4B8C-83A1-F6EECF244321}">
                <p14:modId xmlns:p14="http://schemas.microsoft.com/office/powerpoint/2010/main" val="926970249"/>
              </p:ext>
            </p:extLst>
          </p:nvPr>
        </p:nvGraphicFramePr>
        <p:xfrm>
          <a:off x="123824" y="1849438"/>
          <a:ext cx="9020175"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65550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effectLst/>
              </a:rPr>
              <a:t>Why do PCJS/Career Profile?</a:t>
            </a:r>
            <a:br>
              <a:rPr lang="en-US">
                <a:effectLst/>
              </a:rPr>
            </a:br>
            <a:r>
              <a:rPr lang="en-US" i="1">
                <a:effectLst/>
              </a:rPr>
              <a:t>Discovery Phase</a:t>
            </a:r>
          </a:p>
        </p:txBody>
      </p:sp>
      <p:sp>
        <p:nvSpPr>
          <p:cNvPr id="3" name="Content Placeholder 2"/>
          <p:cNvSpPr>
            <a:spLocks noGrp="1"/>
          </p:cNvSpPr>
          <p:nvPr>
            <p:ph idx="1"/>
          </p:nvPr>
        </p:nvSpPr>
        <p:spPr>
          <a:xfrm>
            <a:off x="381000" y="2057630"/>
            <a:ext cx="8686800" cy="4351338"/>
          </a:xfrm>
        </p:spPr>
        <p:txBody>
          <a:bodyPr>
            <a:normAutofit/>
          </a:bodyPr>
          <a:lstStyle/>
          <a:p>
            <a:r>
              <a:rPr lang="en-US" sz="2800">
                <a:effectLst/>
                <a:latin typeface="Tahoma" panose="020B0604030504040204" pitchFamily="34" charset="0"/>
                <a:ea typeface="Tahoma" panose="020B0604030504040204" pitchFamily="34" charset="0"/>
                <a:cs typeface="Tahoma" panose="020B0604030504040204" pitchFamily="34" charset="0"/>
              </a:rPr>
              <a:t>This is Kentucky OVR’s assessment/evaluation for those receiving Supported Employment</a:t>
            </a:r>
          </a:p>
          <a:p>
            <a:r>
              <a:rPr lang="en-US" sz="2800">
                <a:effectLst/>
                <a:latin typeface="Tahoma" panose="020B0604030504040204" pitchFamily="34" charset="0"/>
                <a:ea typeface="Tahoma" panose="020B0604030504040204" pitchFamily="34" charset="0"/>
                <a:cs typeface="Tahoma" panose="020B0604030504040204" pitchFamily="34" charset="0"/>
              </a:rPr>
              <a:t>We know that standardized work evaluations tell us what people with significant disabilities can’t do – this allows us to figure out what people </a:t>
            </a:r>
            <a:r>
              <a:rPr lang="en-US" sz="2800" i="1">
                <a:solidFill>
                  <a:schemeClr val="accent2"/>
                </a:solidFill>
                <a:effectLst/>
                <a:latin typeface="Tahoma" panose="020B0604030504040204" pitchFamily="34" charset="0"/>
                <a:ea typeface="Tahoma" panose="020B0604030504040204" pitchFamily="34" charset="0"/>
                <a:cs typeface="Tahoma" panose="020B0604030504040204" pitchFamily="34" charset="0"/>
              </a:rPr>
              <a:t>can</a:t>
            </a:r>
            <a:r>
              <a:rPr lang="en-US" sz="2800">
                <a:effectLst/>
                <a:latin typeface="Tahoma" panose="020B0604030504040204" pitchFamily="34" charset="0"/>
                <a:ea typeface="Tahoma" panose="020B0604030504040204" pitchFamily="34" charset="0"/>
                <a:cs typeface="Tahoma" panose="020B0604030504040204" pitchFamily="34" charset="0"/>
              </a:rPr>
              <a:t> do</a:t>
            </a:r>
          </a:p>
          <a:p>
            <a:r>
              <a:rPr lang="en-US" sz="2800">
                <a:effectLst/>
                <a:latin typeface="Tahoma" panose="020B0604030504040204" pitchFamily="34" charset="0"/>
                <a:ea typeface="Tahoma" panose="020B0604030504040204" pitchFamily="34" charset="0"/>
                <a:cs typeface="Tahoma" panose="020B0604030504040204" pitchFamily="34" charset="0"/>
              </a:rPr>
              <a:t>There’s more to SE than just asking, “what do you want to do?”</a:t>
            </a:r>
          </a:p>
          <a:p>
            <a:pPr marL="0" indent="0">
              <a:buNone/>
            </a:pPr>
            <a:endParaRPr lang="en-US">
              <a:latin typeface="Tahoma" panose="020B0604030504040204" pitchFamily="34" charset="0"/>
              <a:ea typeface="Tahoma" panose="020B0604030504040204" pitchFamily="34" charset="0"/>
              <a:cs typeface="Tahoma" panose="020B0604030504040204" pitchFamily="34" charset="0"/>
            </a:endParaRPr>
          </a:p>
          <a:p>
            <a:r>
              <a:rPr lang="en-US" sz="2800">
                <a:solidFill>
                  <a:schemeClr val="accent2"/>
                </a:solidFill>
                <a:effectLst/>
                <a:latin typeface="Tahoma" panose="020B0604030504040204" pitchFamily="34" charset="0"/>
                <a:ea typeface="Tahoma" panose="020B0604030504040204" pitchFamily="34" charset="0"/>
                <a:cs typeface="Tahoma" panose="020B0604030504040204" pitchFamily="34" charset="0"/>
              </a:rPr>
              <a:t>Note: Standardized Vocational Evaluations do NOT count as Discovery/PCJS/Career Profile</a:t>
            </a:r>
          </a:p>
          <a:p>
            <a:pPr marL="0" indent="0">
              <a:buNone/>
            </a:pPr>
            <a:endParaRPr lang="en-US">
              <a:effectLst/>
            </a:endParaRPr>
          </a:p>
        </p:txBody>
      </p:sp>
    </p:spTree>
    <p:extLst>
      <p:ext uri="{BB962C8B-B14F-4D97-AF65-F5344CB8AC3E}">
        <p14:creationId xmlns:p14="http://schemas.microsoft.com/office/powerpoint/2010/main" val="257879187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effectLst/>
                <a:ea typeface="MS PGothic" charset="0"/>
              </a:rPr>
              <a:t>Principles</a:t>
            </a:r>
          </a:p>
        </p:txBody>
      </p:sp>
      <p:sp>
        <p:nvSpPr>
          <p:cNvPr id="62467" name="Rectangle 3"/>
          <p:cNvSpPr>
            <a:spLocks noGrp="1" noChangeArrowheads="1"/>
          </p:cNvSpPr>
          <p:nvPr>
            <p:ph idx="1"/>
          </p:nvPr>
        </p:nvSpPr>
        <p:spPr>
          <a:xfrm>
            <a:off x="457200" y="1673455"/>
            <a:ext cx="7886700" cy="4351338"/>
          </a:xfrm>
        </p:spPr>
        <p:txBody>
          <a:bodyPr>
            <a:normAutofit/>
          </a:bodyPr>
          <a:lstStyle/>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Concept that EVERY person has strengths</a:t>
            </a:r>
          </a:p>
          <a:p>
            <a:pPr lvl="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“presume competence”</a:t>
            </a:r>
          </a:p>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Way to break past preconceived notions</a:t>
            </a:r>
          </a:p>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Discovers new job ideas</a:t>
            </a:r>
          </a:p>
          <a:p>
            <a:pPr eaLnBrk="1" hangingPunct="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Looks at all aspects of the person’</a:t>
            </a:r>
            <a:r>
              <a:rPr lang="en-US" altLang="ja-JP">
                <a:effectLst/>
                <a:latin typeface="Tahoma" panose="020B0604030504040204" pitchFamily="34" charset="0"/>
                <a:ea typeface="Tahoma" panose="020B0604030504040204" pitchFamily="34" charset="0"/>
                <a:cs typeface="Tahoma" panose="020B0604030504040204" pitchFamily="34" charset="0"/>
              </a:rPr>
              <a:t>s life</a:t>
            </a:r>
          </a:p>
          <a:p>
            <a:pPr lvl="1">
              <a:spcAft>
                <a:spcPts val="1200"/>
              </a:spcAft>
            </a:pPr>
            <a:r>
              <a:rPr lang="en-US">
                <a:effectLst/>
                <a:latin typeface="Tahoma" panose="020B0604030504040204" pitchFamily="34" charset="0"/>
                <a:ea typeface="Tahoma" panose="020B0604030504040204" pitchFamily="34" charset="0"/>
                <a:cs typeface="Tahoma" panose="020B0604030504040204" pitchFamily="34" charset="0"/>
              </a:rPr>
              <a:t>skills, interests, support needs, etc.</a:t>
            </a:r>
          </a:p>
          <a:p>
            <a:pPr eaLnBrk="1" hangingPunct="1">
              <a:spcAft>
                <a:spcPts val="1200"/>
              </a:spcAft>
            </a:pPr>
            <a:r>
              <a:rPr lang="en-US" b="1">
                <a:effectLst/>
                <a:latin typeface="Tahoma" panose="020B0604030504040204" pitchFamily="34" charset="0"/>
                <a:ea typeface="Tahoma" panose="020B0604030504040204" pitchFamily="34" charset="0"/>
                <a:cs typeface="Tahoma" panose="020B0604030504040204" pitchFamily="34" charset="0"/>
              </a:rPr>
              <a:t>Prepares for focused job development</a:t>
            </a:r>
          </a:p>
        </p:txBody>
      </p:sp>
    </p:spTree>
    <p:extLst>
      <p:ext uri="{BB962C8B-B14F-4D97-AF65-F5344CB8AC3E}">
        <p14:creationId xmlns:p14="http://schemas.microsoft.com/office/powerpoint/2010/main" val="154986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ABEF83-4786-4763-B87F-62DF401C3D44}"/>
              </a:ext>
            </a:extLst>
          </p:cNvPr>
          <p:cNvSpPr>
            <a:spLocks noGrp="1"/>
          </p:cNvSpPr>
          <p:nvPr>
            <p:ph type="title"/>
          </p:nvPr>
        </p:nvSpPr>
        <p:spPr>
          <a:xfrm>
            <a:off x="0" y="-960437"/>
            <a:ext cx="7886700" cy="1325563"/>
          </a:xfrm>
        </p:spPr>
        <p:txBody>
          <a:bodyPr/>
          <a:lstStyle/>
          <a:p>
            <a:r>
              <a:rPr lang="en-US"/>
              <a:t>All jobs not equal</a:t>
            </a:r>
          </a:p>
        </p:txBody>
      </p:sp>
      <p:sp>
        <p:nvSpPr>
          <p:cNvPr id="13314" name="Content Placeholder 2"/>
          <p:cNvSpPr>
            <a:spLocks noGrp="1"/>
          </p:cNvSpPr>
          <p:nvPr>
            <p:ph idx="1"/>
          </p:nvPr>
        </p:nvSpPr>
        <p:spPr/>
        <p:txBody>
          <a:bodyPr/>
          <a:lstStyle/>
          <a:p>
            <a:pPr>
              <a:buFont typeface="Wingdings" charset="0"/>
              <a:buNone/>
            </a:pPr>
            <a:r>
              <a:rPr lang="en-US" sz="6000">
                <a:solidFill>
                  <a:schemeClr val="tx2"/>
                </a:solidFill>
                <a:effectLst/>
              </a:rPr>
              <a:t>All Jobs </a:t>
            </a:r>
            <a:br>
              <a:rPr lang="en-US" sz="6000">
                <a:solidFill>
                  <a:schemeClr val="tx2"/>
                </a:solidFill>
                <a:effectLst/>
              </a:rPr>
            </a:br>
            <a:r>
              <a:rPr lang="en-US" sz="6000">
                <a:solidFill>
                  <a:schemeClr val="tx2"/>
                </a:solidFill>
                <a:effectLst/>
              </a:rPr>
              <a:t>are Not </a:t>
            </a:r>
            <a:br>
              <a:rPr lang="en-US" sz="6000">
                <a:solidFill>
                  <a:schemeClr val="tx2"/>
                </a:solidFill>
                <a:effectLst/>
              </a:rPr>
            </a:br>
            <a:r>
              <a:rPr lang="en-US" sz="6000">
                <a:solidFill>
                  <a:schemeClr val="tx2"/>
                </a:solidFill>
                <a:effectLst/>
              </a:rPr>
              <a:t>	Created Equal.</a:t>
            </a:r>
          </a:p>
        </p:txBody>
      </p:sp>
      <p:sp>
        <p:nvSpPr>
          <p:cNvPr id="4" name="Not Equal 3">
            <a:extLst>
              <a:ext uri="{C183D7F6-B498-43B3-948B-1728B52AA6E4}">
                <adec:decorative xmlns:adec="http://schemas.microsoft.com/office/drawing/2017/decorative" val="1"/>
              </a:ext>
            </a:extLst>
          </p:cNvPr>
          <p:cNvSpPr/>
          <p:nvPr/>
        </p:nvSpPr>
        <p:spPr bwMode="auto">
          <a:xfrm>
            <a:off x="6781800" y="2476500"/>
            <a:ext cx="1524000" cy="1905000"/>
          </a:xfrm>
          <a:prstGeom prst="mathNotEqual">
            <a:avLst/>
          </a:prstGeom>
          <a:solidFill>
            <a:srgbClr val="FF6600"/>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ln>
                <a:solidFill>
                  <a:schemeClr val="tx1"/>
                </a:solidFill>
              </a:ln>
              <a:latin typeface="Times New Roman" pitchFamily="18" charset="0"/>
              <a:ea typeface="ＭＳ Ｐゴシック" pitchFamily="-111" charset="-128"/>
              <a:cs typeface="+mn-cs"/>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F18360-156B-4C66-8CAC-49839AD525A1}"/>
              </a:ext>
            </a:extLst>
          </p:cNvPr>
          <p:cNvSpPr>
            <a:spLocks noGrp="1"/>
          </p:cNvSpPr>
          <p:nvPr>
            <p:ph type="title"/>
          </p:nvPr>
        </p:nvSpPr>
        <p:spPr>
          <a:xfrm>
            <a:off x="498799" y="-1159334"/>
            <a:ext cx="7886700" cy="1325563"/>
          </a:xfrm>
        </p:spPr>
        <p:txBody>
          <a:bodyPr/>
          <a:lstStyle/>
          <a:p>
            <a:r>
              <a:rPr lang="en-US"/>
              <a:t>Bell curve</a:t>
            </a:r>
          </a:p>
        </p:txBody>
      </p:sp>
      <p:sp>
        <p:nvSpPr>
          <p:cNvPr id="151553" name="Line 1">
            <a:extLst>
              <a:ext uri="{C183D7F6-B498-43B3-948B-1728B52AA6E4}">
                <adec:decorative xmlns:adec="http://schemas.microsoft.com/office/drawing/2017/decorative" val="1"/>
              </a:ext>
            </a:extLst>
          </p:cNvPr>
          <p:cNvSpPr>
            <a:spLocks noChangeShapeType="1"/>
          </p:cNvSpPr>
          <p:nvPr/>
        </p:nvSpPr>
        <p:spPr bwMode="auto">
          <a:xfrm>
            <a:off x="1090168" y="5199548"/>
            <a:ext cx="7529959" cy="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grpSp>
        <p:nvGrpSpPr>
          <p:cNvPr id="2" name="Group 4" descr="Bell curve."/>
          <p:cNvGrpSpPr>
            <a:grpSpLocks/>
          </p:cNvGrpSpPr>
          <p:nvPr/>
        </p:nvGrpSpPr>
        <p:grpSpPr bwMode="auto">
          <a:xfrm>
            <a:off x="1193677" y="739192"/>
            <a:ext cx="7172771" cy="4183559"/>
            <a:chOff x="0" y="0"/>
            <a:chExt cx="6426" cy="3747"/>
          </a:xfrm>
        </p:grpSpPr>
        <p:sp>
          <p:nvSpPr>
            <p:cNvPr id="151554" name="Freeform 2" descr="A bell curve."/>
            <p:cNvSpPr>
              <a:spLocks/>
            </p:cNvSpPr>
            <p:nvPr/>
          </p:nvSpPr>
          <p:spPr bwMode="auto">
            <a:xfrm>
              <a:off x="0" y="0"/>
              <a:ext cx="3213" cy="3747"/>
            </a:xfrm>
            <a:custGeom>
              <a:avLst/>
              <a:gdLst>
                <a:gd name="T0" fmla="*/ 0 w 21600"/>
                <a:gd name="T1" fmla="*/ 21600 h 21600"/>
                <a:gd name="T2" fmla="*/ 5400 w 21600"/>
                <a:gd name="T3" fmla="*/ 17897 h 21600"/>
                <a:gd name="T4" fmla="*/ 10800 w 21600"/>
                <a:gd name="T5" fmla="*/ 5554 h 21600"/>
                <a:gd name="T6" fmla="*/ 16200 w 21600"/>
                <a:gd name="T7" fmla="*/ 1234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0" y="21600"/>
                  </a:moveTo>
                  <a:cubicBezTo>
                    <a:pt x="1800" y="21086"/>
                    <a:pt x="3600" y="20571"/>
                    <a:pt x="5400" y="17897"/>
                  </a:cubicBezTo>
                  <a:cubicBezTo>
                    <a:pt x="7200" y="15223"/>
                    <a:pt x="9000" y="8331"/>
                    <a:pt x="10800" y="5554"/>
                  </a:cubicBezTo>
                  <a:cubicBezTo>
                    <a:pt x="12600" y="2777"/>
                    <a:pt x="14400" y="2160"/>
                    <a:pt x="16200" y="1234"/>
                  </a:cubicBezTo>
                  <a:cubicBezTo>
                    <a:pt x="18000" y="309"/>
                    <a:pt x="20700" y="206"/>
                    <a:pt x="21600" y="0"/>
                  </a:cubicBezTo>
                </a:path>
              </a:pathLst>
            </a:cu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55" name="Freeform 3"/>
            <p:cNvSpPr>
              <a:spLocks/>
            </p:cNvSpPr>
            <p:nvPr/>
          </p:nvSpPr>
          <p:spPr bwMode="auto">
            <a:xfrm flipH="1">
              <a:off x="3213" y="0"/>
              <a:ext cx="3213" cy="3747"/>
            </a:xfrm>
            <a:custGeom>
              <a:avLst/>
              <a:gdLst>
                <a:gd name="T0" fmla="*/ 0 w 21600"/>
                <a:gd name="T1" fmla="*/ 21600 h 21600"/>
                <a:gd name="T2" fmla="*/ 5400 w 21600"/>
                <a:gd name="T3" fmla="*/ 17897 h 21600"/>
                <a:gd name="T4" fmla="*/ 10800 w 21600"/>
                <a:gd name="T5" fmla="*/ 5554 h 21600"/>
                <a:gd name="T6" fmla="*/ 16200 w 21600"/>
                <a:gd name="T7" fmla="*/ 1234 h 21600"/>
                <a:gd name="T8" fmla="*/ 21600 w 21600"/>
                <a:gd name="T9" fmla="*/ 0 h 21600"/>
              </a:gdLst>
              <a:ahLst/>
              <a:cxnLst>
                <a:cxn ang="0">
                  <a:pos x="T0" y="T1"/>
                </a:cxn>
                <a:cxn ang="0">
                  <a:pos x="T2" y="T3"/>
                </a:cxn>
                <a:cxn ang="0">
                  <a:pos x="T4" y="T5"/>
                </a:cxn>
                <a:cxn ang="0">
                  <a:pos x="T6" y="T7"/>
                </a:cxn>
                <a:cxn ang="0">
                  <a:pos x="T8" y="T9"/>
                </a:cxn>
              </a:cxnLst>
              <a:rect l="0" t="0" r="r" b="b"/>
              <a:pathLst>
                <a:path w="21600" h="21600">
                  <a:moveTo>
                    <a:pt x="0" y="21600"/>
                  </a:moveTo>
                  <a:cubicBezTo>
                    <a:pt x="1800" y="21086"/>
                    <a:pt x="3600" y="20571"/>
                    <a:pt x="5400" y="17897"/>
                  </a:cubicBezTo>
                  <a:cubicBezTo>
                    <a:pt x="7200" y="15223"/>
                    <a:pt x="9000" y="8331"/>
                    <a:pt x="10800" y="5554"/>
                  </a:cubicBezTo>
                  <a:cubicBezTo>
                    <a:pt x="12600" y="2777"/>
                    <a:pt x="14400" y="2160"/>
                    <a:pt x="16200" y="1234"/>
                  </a:cubicBezTo>
                  <a:cubicBezTo>
                    <a:pt x="18000" y="309"/>
                    <a:pt x="20700" y="206"/>
                    <a:pt x="21600" y="0"/>
                  </a:cubicBezTo>
                </a:path>
              </a:pathLst>
            </a:cu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grpSp>
      <p:sp>
        <p:nvSpPr>
          <p:cNvPr id="151557" name="Line 5">
            <a:extLst>
              <a:ext uri="{C183D7F6-B498-43B3-948B-1728B52AA6E4}">
                <adec:decorative xmlns:adec="http://schemas.microsoft.com/office/drawing/2017/decorative" val="1"/>
              </a:ext>
            </a:extLst>
          </p:cNvPr>
          <p:cNvSpPr>
            <a:spLocks noChangeShapeType="1"/>
          </p:cNvSpPr>
          <p:nvPr/>
        </p:nvSpPr>
        <p:spPr bwMode="auto">
          <a:xfrm flipH="1">
            <a:off x="2775645" y="2563937"/>
            <a:ext cx="0" cy="262198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58" name="Line 6">
            <a:extLst>
              <a:ext uri="{C183D7F6-B498-43B3-948B-1728B52AA6E4}">
                <adec:decorative xmlns:adec="http://schemas.microsoft.com/office/drawing/2017/decorative" val="1"/>
              </a:ext>
            </a:extLst>
          </p:cNvPr>
          <p:cNvSpPr>
            <a:spLocks noChangeShapeType="1"/>
          </p:cNvSpPr>
          <p:nvPr/>
        </p:nvSpPr>
        <p:spPr bwMode="auto">
          <a:xfrm flipH="1">
            <a:off x="6731184" y="2427759"/>
            <a:ext cx="0" cy="2758158"/>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60" name="Rectangle 8"/>
          <p:cNvSpPr>
            <a:spLocks/>
          </p:cNvSpPr>
          <p:nvPr/>
        </p:nvSpPr>
        <p:spPr bwMode="auto">
          <a:xfrm>
            <a:off x="903179" y="872877"/>
            <a:ext cx="1541473" cy="174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26786" tIns="26786" rIns="26786" bIns="26786">
            <a:spAutoFit/>
          </a:bodyPr>
          <a:lstStyle/>
          <a:p>
            <a:pPr defTabSz="914318"/>
            <a:r>
              <a:rPr lang="en-US" sz="2200">
                <a:latin typeface="Trebuchet MS" charset="0"/>
                <a:ea typeface="ＭＳ Ｐゴシック" charset="0"/>
                <a:cs typeface="Trebuchet MS" charset="0"/>
                <a:sym typeface="Trebuchet MS" charset="0"/>
              </a:rPr>
              <a:t>LESS</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COMMON,</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AND</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NEGATIVELY</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VALUED</a:t>
            </a:r>
          </a:p>
        </p:txBody>
      </p:sp>
      <p:sp>
        <p:nvSpPr>
          <p:cNvPr id="151559" name="Rectangle 7"/>
          <p:cNvSpPr>
            <a:spLocks/>
          </p:cNvSpPr>
          <p:nvPr/>
        </p:nvSpPr>
        <p:spPr bwMode="auto">
          <a:xfrm>
            <a:off x="3928692" y="1881932"/>
            <a:ext cx="1830765" cy="208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26786" tIns="26786" rIns="26786" bIns="26786">
            <a:spAutoFit/>
          </a:bodyPr>
          <a:lstStyle/>
          <a:p>
            <a:pPr defTabSz="914318"/>
            <a:r>
              <a:rPr lang="en-US" sz="2200">
                <a:latin typeface="Trebuchet MS" charset="0"/>
                <a:ea typeface="ＭＳ Ｐゴシック" charset="0"/>
                <a:cs typeface="Trebuchet MS" charset="0"/>
                <a:sym typeface="Trebuchet MS" charset="0"/>
              </a:rPr>
              <a:t>STATISTICALLY</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COMMON</a:t>
            </a:r>
            <a:endParaRPr lang="en-US" sz="1700">
              <a:latin typeface="Trebuchet MS" charset="0"/>
              <a:ea typeface="ＭＳ Ｐゴシック" charset="0"/>
              <a:cs typeface="Lucida Grande" charset="0"/>
              <a:sym typeface="Trebuchet MS" charset="0"/>
            </a:endParaRPr>
          </a:p>
          <a:p>
            <a:pPr defTabSz="914318"/>
            <a:endParaRPr lang="en-US" sz="22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TYPICAL</a:t>
            </a:r>
            <a:endParaRPr lang="en-US" sz="1700">
              <a:latin typeface="Trebuchet MS" charset="0"/>
              <a:ea typeface="ＭＳ Ｐゴシック" charset="0"/>
              <a:cs typeface="Lucida Grande" charset="0"/>
              <a:sym typeface="Trebuchet MS" charset="0"/>
            </a:endParaRPr>
          </a:p>
          <a:p>
            <a:pPr defTabSz="914318"/>
            <a:endParaRPr lang="en-US" sz="22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PREVALENT</a:t>
            </a:r>
          </a:p>
        </p:txBody>
      </p:sp>
      <p:sp>
        <p:nvSpPr>
          <p:cNvPr id="151562" name="Rectangle 10"/>
          <p:cNvSpPr>
            <a:spLocks/>
          </p:cNvSpPr>
          <p:nvPr/>
        </p:nvSpPr>
        <p:spPr bwMode="auto">
          <a:xfrm>
            <a:off x="7115473" y="872877"/>
            <a:ext cx="1287034" cy="1746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wrap="none" lIns="26786" tIns="26786" rIns="26786" bIns="26786">
            <a:spAutoFit/>
          </a:bodyPr>
          <a:lstStyle/>
          <a:p>
            <a:pPr defTabSz="914318"/>
            <a:r>
              <a:rPr lang="en-US" sz="2200">
                <a:latin typeface="Trebuchet MS" charset="0"/>
                <a:ea typeface="ＭＳ Ｐゴシック" charset="0"/>
                <a:cs typeface="Trebuchet MS" charset="0"/>
                <a:sym typeface="Trebuchet MS" charset="0"/>
              </a:rPr>
              <a:t>LESS</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COMMON,</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BUT</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HIGHLY</a:t>
            </a:r>
            <a:endParaRPr lang="en-US" sz="1700">
              <a:latin typeface="Trebuchet MS" charset="0"/>
              <a:ea typeface="ＭＳ Ｐゴシック" charset="0"/>
              <a:cs typeface="Lucida Grande" charset="0"/>
              <a:sym typeface="Trebuchet MS" charset="0"/>
            </a:endParaRPr>
          </a:p>
          <a:p>
            <a:pPr defTabSz="914318"/>
            <a:r>
              <a:rPr lang="en-US" sz="2200">
                <a:latin typeface="Trebuchet MS" charset="0"/>
                <a:ea typeface="ＭＳ Ｐゴシック" charset="0"/>
                <a:cs typeface="Trebuchet MS" charset="0"/>
                <a:sym typeface="Trebuchet MS" charset="0"/>
              </a:rPr>
              <a:t>VALUED</a:t>
            </a:r>
          </a:p>
        </p:txBody>
      </p:sp>
      <p:sp>
        <p:nvSpPr>
          <p:cNvPr id="151561" name="Line 9" descr="Downward arrow indicating downward slope of bell curve (less common and negatively valued)."/>
          <p:cNvSpPr>
            <a:spLocks noChangeShapeType="1"/>
          </p:cNvSpPr>
          <p:nvPr/>
        </p:nvSpPr>
        <p:spPr bwMode="auto">
          <a:xfrm>
            <a:off x="1083619" y="2688074"/>
            <a:ext cx="689818" cy="1612924"/>
          </a:xfrm>
          <a:prstGeom prst="line">
            <a:avLst/>
          </a:prstGeom>
          <a:noFill/>
          <a:ln w="57150" cap="flat">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63" name="Line 11" descr="Downward arrow indicating downward slope of bell curve (less common but highly valued)."/>
          <p:cNvSpPr>
            <a:spLocks noChangeShapeType="1"/>
          </p:cNvSpPr>
          <p:nvPr/>
        </p:nvSpPr>
        <p:spPr bwMode="auto">
          <a:xfrm flipH="1">
            <a:off x="7582556" y="2615174"/>
            <a:ext cx="695400" cy="1612924"/>
          </a:xfrm>
          <a:prstGeom prst="line">
            <a:avLst/>
          </a:prstGeom>
          <a:noFill/>
          <a:ln w="57150" cap="flat">
            <a:solidFill>
              <a:schemeClr val="tx1"/>
            </a:solidFill>
            <a:prstDash val="sysDot"/>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sp>
        <p:nvSpPr>
          <p:cNvPr id="151567" name="Rectangle 15"/>
          <p:cNvSpPr>
            <a:spLocks/>
          </p:cNvSpPr>
          <p:nvPr/>
        </p:nvSpPr>
        <p:spPr bwMode="auto">
          <a:xfrm>
            <a:off x="3460442" y="5131221"/>
            <a:ext cx="6045398" cy="803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26786" tIns="26786" rIns="26786" bIns="26786"/>
          <a:lstStyle/>
          <a:p>
            <a:pPr defTabSz="914318"/>
            <a:endParaRPr lang="en-US" sz="1700">
              <a:solidFill>
                <a:prstClr val="black"/>
              </a:solidFill>
              <a:latin typeface="Trebuchet MS" charset="0"/>
              <a:ea typeface="ＭＳ Ｐゴシック" charset="0"/>
              <a:cs typeface="Lucida Grande" charset="0"/>
              <a:sym typeface="Trebuchet MS" charset="0"/>
            </a:endParaRPr>
          </a:p>
          <a:p>
            <a:pPr algn="ctr" defTabSz="914318"/>
            <a:r>
              <a:rPr lang="en-US" sz="1700">
                <a:latin typeface="Trebuchet MS" charset="0"/>
                <a:ea typeface="ＭＳ Ｐゴシック" charset="0"/>
                <a:cs typeface="Lucida Grande" charset="0"/>
                <a:sym typeface="Trebuchet MS" charset="0"/>
              </a:rPr>
              <a:t>SEEKING THE MOST VALUED OPTIONS</a:t>
            </a:r>
          </a:p>
        </p:txBody>
      </p:sp>
      <p:grpSp>
        <p:nvGrpSpPr>
          <p:cNvPr id="4" name="Group 18">
            <a:extLst>
              <a:ext uri="{C183D7F6-B498-43B3-948B-1728B52AA6E4}">
                <adec:decorative xmlns:adec="http://schemas.microsoft.com/office/drawing/2017/decorative" val="1"/>
              </a:ext>
            </a:extLst>
          </p:cNvPr>
          <p:cNvGrpSpPr>
            <a:grpSpLocks/>
          </p:cNvGrpSpPr>
          <p:nvPr/>
        </p:nvGrpSpPr>
        <p:grpSpPr bwMode="auto">
          <a:xfrm rot="5400000">
            <a:off x="6314593" y="3751552"/>
            <a:ext cx="337096" cy="4273971"/>
            <a:chOff x="0" y="0"/>
            <a:chExt cx="301" cy="3828"/>
          </a:xfrm>
        </p:grpSpPr>
        <p:sp>
          <p:nvSpPr>
            <p:cNvPr id="151568" name="AutoShape 16"/>
            <p:cNvSpPr>
              <a:spLocks/>
            </p:cNvSpPr>
            <p:nvPr/>
          </p:nvSpPr>
          <p:spPr bwMode="auto">
            <a:xfrm>
              <a:off x="0" y="0"/>
              <a:ext cx="301" cy="3828"/>
            </a:xfrm>
            <a:custGeom>
              <a:avLst/>
              <a:gdLst/>
              <a:ahLst/>
              <a:cxnLst/>
              <a:rect l="0" t="0" r="r" b="b"/>
              <a:pathLst>
                <a:path w="21600" h="21600">
                  <a:moveTo>
                    <a:pt x="0" y="0"/>
                  </a:moveTo>
                  <a:cubicBezTo>
                    <a:pt x="5965" y="0"/>
                    <a:pt x="10800" y="411"/>
                    <a:pt x="10800" y="917"/>
                  </a:cubicBezTo>
                  <a:lnTo>
                    <a:pt x="10800" y="9883"/>
                  </a:lnTo>
                  <a:cubicBezTo>
                    <a:pt x="10800" y="10389"/>
                    <a:pt x="15635" y="10800"/>
                    <a:pt x="21600" y="10800"/>
                  </a:cubicBezTo>
                  <a:cubicBezTo>
                    <a:pt x="15635" y="10800"/>
                    <a:pt x="10800" y="11211"/>
                    <a:pt x="10800" y="11717"/>
                  </a:cubicBezTo>
                  <a:lnTo>
                    <a:pt x="10800" y="20683"/>
                  </a:lnTo>
                  <a:cubicBezTo>
                    <a:pt x="10800" y="21189"/>
                    <a:pt x="5965" y="21600"/>
                    <a:pt x="0" y="21600"/>
                  </a:cubicBezTo>
                  <a:close/>
                  <a:moveTo>
                    <a:pt x="0" y="0"/>
                  </a:move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ap="flat">
                  <a:solidFill>
                    <a:schemeClr val="tx1"/>
                  </a:solidFill>
                  <a:round/>
                  <a:headEnd type="none" w="med" len="med"/>
                  <a:tailEnd type="none" w="med" len="med"/>
                </a14:hiddenLine>
              </a:ext>
            </a:extLst>
          </p:spPr>
          <p:txBody>
            <a:bodyPr lIns="0" tIns="0" rIns="0" bIns="0"/>
            <a:lstStyle/>
            <a:p>
              <a:pPr defTabSz="914318"/>
              <a:endParaRPr lang="en-US">
                <a:solidFill>
                  <a:prstClr val="black"/>
                </a:solidFill>
                <a:latin typeface="Calibri"/>
              </a:endParaRPr>
            </a:p>
          </p:txBody>
        </p:sp>
        <p:sp>
          <p:nvSpPr>
            <p:cNvPr id="151569" name="AutoShape 17"/>
            <p:cNvSpPr>
              <a:spLocks/>
            </p:cNvSpPr>
            <p:nvPr/>
          </p:nvSpPr>
          <p:spPr bwMode="auto">
            <a:xfrm>
              <a:off x="0" y="0"/>
              <a:ext cx="301" cy="3828"/>
            </a:xfrm>
            <a:custGeom>
              <a:avLst/>
              <a:gdLst/>
              <a:ahLst/>
              <a:cxnLst/>
              <a:rect l="0" t="0" r="r" b="b"/>
              <a:pathLst>
                <a:path w="21600" h="21600">
                  <a:moveTo>
                    <a:pt x="0" y="0"/>
                  </a:moveTo>
                  <a:cubicBezTo>
                    <a:pt x="5965" y="0"/>
                    <a:pt x="10800" y="411"/>
                    <a:pt x="10800" y="917"/>
                  </a:cubicBezTo>
                  <a:lnTo>
                    <a:pt x="10800" y="9883"/>
                  </a:lnTo>
                  <a:cubicBezTo>
                    <a:pt x="10800" y="10389"/>
                    <a:pt x="15635" y="10800"/>
                    <a:pt x="21600" y="10800"/>
                  </a:cubicBezTo>
                  <a:cubicBezTo>
                    <a:pt x="15635" y="10800"/>
                    <a:pt x="10800" y="11211"/>
                    <a:pt x="10800" y="11717"/>
                  </a:cubicBezTo>
                  <a:lnTo>
                    <a:pt x="10800" y="20683"/>
                  </a:lnTo>
                  <a:cubicBezTo>
                    <a:pt x="10800" y="21189"/>
                    <a:pt x="5965" y="21600"/>
                    <a:pt x="0" y="21600"/>
                  </a:cubicBezTo>
                </a:path>
              </a:pathLst>
            </a:cu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914318"/>
              <a:endParaRPr lang="en-US">
                <a:solidFill>
                  <a:prstClr val="black"/>
                </a:solidFill>
                <a:latin typeface="Calibri"/>
              </a:endParaRPr>
            </a:p>
          </p:txBody>
        </p:sp>
      </p:grpSp>
      <p:sp>
        <p:nvSpPr>
          <p:cNvPr id="151571" name="Rectangle 19"/>
          <p:cNvSpPr>
            <a:spLocks/>
          </p:cNvSpPr>
          <p:nvPr/>
        </p:nvSpPr>
        <p:spPr bwMode="auto">
          <a:xfrm>
            <a:off x="-582193" y="6327025"/>
            <a:ext cx="5027414" cy="303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26786" tIns="26786" rIns="26786" bIns="26786"/>
          <a:lstStyle/>
          <a:p>
            <a:pPr algn="r" defTabSz="914318"/>
            <a:r>
              <a:rPr lang="en-US">
                <a:latin typeface="Tahoma" panose="020B0604030504040204" pitchFamily="34" charset="0"/>
                <a:ea typeface="Tahoma" panose="020B0604030504040204" pitchFamily="34" charset="0"/>
                <a:cs typeface="Tahoma" panose="020B0604030504040204" pitchFamily="34" charset="0"/>
                <a:sym typeface="Trebuchet MS" charset="0"/>
              </a:rPr>
              <a:t>(From </a:t>
            </a:r>
            <a:r>
              <a:rPr lang="en-US" err="1">
                <a:latin typeface="Tahoma" panose="020B0604030504040204" pitchFamily="34" charset="0"/>
                <a:ea typeface="Tahoma" panose="020B0604030504040204" pitchFamily="34" charset="0"/>
                <a:cs typeface="Tahoma" panose="020B0604030504040204" pitchFamily="34" charset="0"/>
                <a:sym typeface="Trebuchet MS" charset="0"/>
              </a:rPr>
              <a:t>Wolfensberger</a:t>
            </a:r>
            <a:r>
              <a:rPr lang="en-US">
                <a:latin typeface="Tahoma" panose="020B0604030504040204" pitchFamily="34" charset="0"/>
                <a:ea typeface="Tahoma" panose="020B0604030504040204" pitchFamily="34" charset="0"/>
                <a:cs typeface="Tahoma" panose="020B0604030504040204" pitchFamily="34" charset="0"/>
                <a:sym typeface="Trebuchet MS" charset="0"/>
              </a:rPr>
              <a:t> and Thomas, 1983)</a:t>
            </a:r>
          </a:p>
        </p:txBody>
      </p:sp>
    </p:spTree>
    <p:extLst>
      <p:ext uri="{BB962C8B-B14F-4D97-AF65-F5344CB8AC3E}">
        <p14:creationId xmlns:p14="http://schemas.microsoft.com/office/powerpoint/2010/main" val="33949288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pPr eaLnBrk="1" hangingPunct="1"/>
            <a:r>
              <a:rPr lang="en-US">
                <a:effectLst/>
                <a:ea typeface="MS PGothic" charset="0"/>
              </a:rPr>
              <a:t>Remember the ultimate goal: </a:t>
            </a:r>
            <a:br>
              <a:rPr lang="en-US">
                <a:effectLst/>
                <a:ea typeface="MS PGothic" charset="0"/>
              </a:rPr>
            </a:br>
            <a:r>
              <a:rPr lang="en-US">
                <a:effectLst/>
                <a:ea typeface="MS PGothic" charset="0"/>
              </a:rPr>
              <a:t>a good job</a:t>
            </a:r>
          </a:p>
        </p:txBody>
      </p:sp>
      <p:sp>
        <p:nvSpPr>
          <p:cNvPr id="6" name="TextBox 5"/>
          <p:cNvSpPr txBox="1"/>
          <p:nvPr/>
        </p:nvSpPr>
        <p:spPr>
          <a:xfrm rot="20551640">
            <a:off x="1013175" y="1804770"/>
            <a:ext cx="8349445" cy="1015663"/>
          </a:xfrm>
          <a:prstGeom prst="rect">
            <a:avLst/>
          </a:prstGeom>
          <a:noFill/>
        </p:spPr>
        <p:txBody>
          <a:bodyPr wrap="square" rtlCol="0">
            <a:spAutoFit/>
          </a:bodyPr>
          <a:lstStyle/>
          <a:p>
            <a:r>
              <a:rPr lang="en-US" sz="6000" b="1" cap="small">
                <a:solidFill>
                  <a:schemeClr val="accent2"/>
                </a:solidFill>
                <a:latin typeface="Ink Free" panose="03080402000500000000" pitchFamily="66" charset="0"/>
              </a:rPr>
              <a:t>Clarity of Ideas</a:t>
            </a:r>
          </a:p>
        </p:txBody>
      </p:sp>
      <p:sp>
        <p:nvSpPr>
          <p:cNvPr id="3" name="Oval Callout 2">
            <a:extLst>
              <a:ext uri="{C183D7F6-B498-43B3-948B-1728B52AA6E4}">
                <adec:decorative xmlns:adec="http://schemas.microsoft.com/office/drawing/2017/decorative" val="1"/>
              </a:ext>
            </a:extLst>
          </p:cNvPr>
          <p:cNvSpPr/>
          <p:nvPr/>
        </p:nvSpPr>
        <p:spPr>
          <a:xfrm>
            <a:off x="1446245" y="3368351"/>
            <a:ext cx="5159828" cy="2780522"/>
          </a:xfrm>
          <a:prstGeom prst="wedgeEllipse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069639" y="3850671"/>
            <a:ext cx="4226768" cy="1815882"/>
          </a:xfrm>
          <a:prstGeom prst="rect">
            <a:avLst/>
          </a:prstGeom>
          <a:noFill/>
        </p:spPr>
        <p:txBody>
          <a:bodyPr wrap="square" rtlCol="0">
            <a:spAutoFit/>
          </a:bodyPr>
          <a:lstStyle/>
          <a:p>
            <a:pPr algn="ctr"/>
            <a:r>
              <a:rPr lang="en-US" sz="2800">
                <a:latin typeface="Tahoma" panose="020B0604030504040204" pitchFamily="34" charset="0"/>
                <a:ea typeface="Tahoma" panose="020B0604030504040204" pitchFamily="34" charset="0"/>
                <a:cs typeface="Tahoma" panose="020B0604030504040204" pitchFamily="34" charset="0"/>
              </a:rPr>
              <a:t>I am here, talking to you, because I believe s/he can benefit your business in these ways…. </a:t>
            </a:r>
          </a:p>
        </p:txBody>
      </p:sp>
    </p:spTree>
    <p:extLst>
      <p:ext uri="{BB962C8B-B14F-4D97-AF65-F5344CB8AC3E}">
        <p14:creationId xmlns:p14="http://schemas.microsoft.com/office/powerpoint/2010/main" val="13710617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1156E09-C6CE-4F33-ABD7-2EE8E22289F4}"/>
              </a:ext>
            </a:extLst>
          </p:cNvPr>
          <p:cNvSpPr>
            <a:spLocks noGrp="1"/>
          </p:cNvSpPr>
          <p:nvPr>
            <p:ph type="title"/>
          </p:nvPr>
        </p:nvSpPr>
        <p:spPr>
          <a:xfrm>
            <a:off x="1038147" y="-1127281"/>
            <a:ext cx="7886700" cy="1325563"/>
          </a:xfrm>
        </p:spPr>
        <p:txBody>
          <a:bodyPr/>
          <a:lstStyle/>
          <a:p>
            <a:r>
              <a:rPr lang="en-US"/>
              <a:t>Journal article images</a:t>
            </a:r>
          </a:p>
        </p:txBody>
      </p:sp>
      <p:pic>
        <p:nvPicPr>
          <p:cNvPr id="2" name="Picture 1" descr="A 2012 article by the Journal of Vocational Rehabilitation - Prevocational services and supported employment wages."/>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9153" y="121301"/>
            <a:ext cx="6639876" cy="3377676"/>
          </a:xfrm>
          <a:prstGeom prst="rect">
            <a:avLst/>
          </a:prstGeom>
        </p:spPr>
      </p:pic>
      <p:sp>
        <p:nvSpPr>
          <p:cNvPr id="3" name="Down Arrow 2">
            <a:extLst>
              <a:ext uri="{C183D7F6-B498-43B3-948B-1728B52AA6E4}">
                <adec:decorative xmlns:adec="http://schemas.microsoft.com/office/drawing/2017/decorative" val="1"/>
              </a:ext>
            </a:extLst>
          </p:cNvPr>
          <p:cNvSpPr/>
          <p:nvPr/>
        </p:nvSpPr>
        <p:spPr>
          <a:xfrm rot="1348630">
            <a:off x="4578136" y="1220813"/>
            <a:ext cx="1924050" cy="180975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March 1997 Psychiatric Services article - An Update on Supported Employment for People with Severe Mental Illness.">
            <a:extLst>
              <a:ext uri="{FF2B5EF4-FFF2-40B4-BE49-F238E27FC236}">
                <a16:creationId xmlns:a16="http://schemas.microsoft.com/office/drawing/2014/main" id="{EE1D95D1-967F-400E-9FD4-895941D7E6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153" y="3700274"/>
            <a:ext cx="5173917" cy="1458796"/>
          </a:xfrm>
          <a:prstGeom prst="rect">
            <a:avLst/>
          </a:prstGeom>
        </p:spPr>
      </p:pic>
      <p:pic>
        <p:nvPicPr>
          <p:cNvPr id="6" name="Picture 5">
            <a:extLst>
              <a:ext uri="{FF2B5EF4-FFF2-40B4-BE49-F238E27FC236}">
                <a16:creationId xmlns:a16="http://schemas.microsoft.com/office/drawing/2014/main" id="{949E1B1D-0AB5-42CE-A63C-256E77622241}"/>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160" y="5089783"/>
            <a:ext cx="6218969" cy="1153636"/>
          </a:xfrm>
          <a:prstGeom prst="rect">
            <a:avLst/>
          </a:prstGeom>
        </p:spPr>
      </p:pic>
      <p:pic>
        <p:nvPicPr>
          <p:cNvPr id="7" name="Picture 6">
            <a:extLst>
              <a:ext uri="{FF2B5EF4-FFF2-40B4-BE49-F238E27FC236}">
                <a16:creationId xmlns:a16="http://schemas.microsoft.com/office/drawing/2014/main" id="{E5CA112F-03CF-4D54-9084-6BB6A36A64C1}"/>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4659" y="4670579"/>
            <a:ext cx="3773751" cy="499915"/>
          </a:xfrm>
          <a:prstGeom prst="rect">
            <a:avLst/>
          </a:prstGeom>
        </p:spPr>
      </p:pic>
      <p:pic>
        <p:nvPicPr>
          <p:cNvPr id="8" name="Picture 7">
            <a:extLst>
              <a:ext uri="{FF2B5EF4-FFF2-40B4-BE49-F238E27FC236}">
                <a16:creationId xmlns:a16="http://schemas.microsoft.com/office/drawing/2014/main" id="{7E26E6D1-2BED-4D05-B4BB-2126E73D62D8}"/>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16200000">
            <a:off x="6481656" y="4292530"/>
            <a:ext cx="1457070" cy="1950889"/>
          </a:xfrm>
          <a:prstGeom prst="rect">
            <a:avLst/>
          </a:prstGeom>
        </p:spPr>
      </p:pic>
    </p:spTree>
    <p:extLst>
      <p:ext uri="{BB962C8B-B14F-4D97-AF65-F5344CB8AC3E}">
        <p14:creationId xmlns:p14="http://schemas.microsoft.com/office/powerpoint/2010/main" val="2541848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B6D07D-16CE-414A-B735-69A1820B1603}"/>
              </a:ext>
            </a:extLst>
          </p:cNvPr>
          <p:cNvSpPr>
            <a:spLocks noGrp="1"/>
          </p:cNvSpPr>
          <p:nvPr>
            <p:ph type="title"/>
          </p:nvPr>
        </p:nvSpPr>
        <p:spPr>
          <a:xfrm>
            <a:off x="2038797" y="-168970"/>
            <a:ext cx="7886700" cy="1325563"/>
          </a:xfrm>
        </p:spPr>
        <p:txBody>
          <a:bodyPr/>
          <a:lstStyle/>
          <a:p>
            <a:r>
              <a:rPr lang="en-US"/>
              <a:t>The iceberg analogy of Discovery</a:t>
            </a:r>
          </a:p>
        </p:txBody>
      </p:sp>
      <p:pic>
        <p:nvPicPr>
          <p:cNvPr id="73731" name="Picture 3" descr="Marc Gold &amp; Associat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02494" y="151805"/>
            <a:ext cx="1753567" cy="1201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grpSp>
        <p:nvGrpSpPr>
          <p:cNvPr id="73737" name="Group 9" descr="A pyramid chart showing that the small tip is what we usually know about the people we try to assist (just the tip of the iceberg) and the larger bottom part is that we need to know much more. "/>
          <p:cNvGrpSpPr>
            <a:grpSpLocks/>
          </p:cNvGrpSpPr>
          <p:nvPr/>
        </p:nvGrpSpPr>
        <p:grpSpPr bwMode="auto">
          <a:xfrm>
            <a:off x="910829" y="1677666"/>
            <a:ext cx="4491633" cy="4265042"/>
            <a:chOff x="0" y="0"/>
            <a:chExt cx="4024" cy="3820"/>
          </a:xfrm>
        </p:grpSpPr>
        <p:sp>
          <p:nvSpPr>
            <p:cNvPr id="73733" name="Freeform 5"/>
            <p:cNvSpPr>
              <a:spLocks/>
            </p:cNvSpPr>
            <p:nvPr/>
          </p:nvSpPr>
          <p:spPr bwMode="auto">
            <a:xfrm>
              <a:off x="1570" y="0"/>
              <a:ext cx="903" cy="847"/>
            </a:xfrm>
            <a:custGeom>
              <a:avLst/>
              <a:gdLst>
                <a:gd name="T0" fmla="*/ 10800 w 21600"/>
                <a:gd name="T1" fmla="*/ 0 h 21600"/>
                <a:gd name="T2" fmla="*/ 21600 w 21600"/>
                <a:gd name="T3" fmla="*/ 21600 h 21600"/>
                <a:gd name="T4" fmla="*/ 0 w 21600"/>
                <a:gd name="T5" fmla="*/ 21600 h 21600"/>
                <a:gd name="T6" fmla="*/ 10800 w 21600"/>
                <a:gd name="T7" fmla="*/ 0 h 21600"/>
                <a:gd name="T8" fmla="*/ 10800 w 21600"/>
                <a:gd name="T9" fmla="*/ 0 h 21600"/>
              </a:gdLst>
              <a:ahLst/>
              <a:cxnLst>
                <a:cxn ang="0">
                  <a:pos x="T0" y="T1"/>
                </a:cxn>
                <a:cxn ang="0">
                  <a:pos x="T2" y="T3"/>
                </a:cxn>
                <a:cxn ang="0">
                  <a:pos x="T4" y="T5"/>
                </a:cxn>
                <a:cxn ang="0">
                  <a:pos x="T6" y="T7"/>
                </a:cxn>
                <a:cxn ang="0">
                  <a:pos x="T8" y="T9"/>
                </a:cxn>
              </a:cxnLst>
              <a:rect l="0" t="0" r="r" b="b"/>
              <a:pathLst>
                <a:path w="21600" h="21600">
                  <a:moveTo>
                    <a:pt x="10800" y="0"/>
                  </a:moveTo>
                  <a:lnTo>
                    <a:pt x="21600" y="21600"/>
                  </a:lnTo>
                  <a:lnTo>
                    <a:pt x="0" y="21600"/>
                  </a:lnTo>
                  <a:lnTo>
                    <a:pt x="10800" y="0"/>
                  </a:lnTo>
                  <a:close/>
                  <a:moveTo>
                    <a:pt x="10800" y="0"/>
                  </a:moveTo>
                </a:path>
              </a:pathLst>
            </a:custGeom>
            <a:solidFill>
              <a:schemeClr val="accent1"/>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34" name="Freeform 6"/>
            <p:cNvSpPr>
              <a:spLocks/>
            </p:cNvSpPr>
            <p:nvPr/>
          </p:nvSpPr>
          <p:spPr bwMode="auto">
            <a:xfrm>
              <a:off x="1047" y="845"/>
              <a:ext cx="1944" cy="994"/>
            </a:xfrm>
            <a:custGeom>
              <a:avLst/>
              <a:gdLst>
                <a:gd name="T0" fmla="*/ 5787 w 21600"/>
                <a:gd name="T1" fmla="*/ 0 h 21600"/>
                <a:gd name="T2" fmla="*/ 15812 w 21600"/>
                <a:gd name="T3" fmla="*/ 0 h 21600"/>
                <a:gd name="T4" fmla="*/ 21600 w 21600"/>
                <a:gd name="T5" fmla="*/ 21600 h 21600"/>
                <a:gd name="T6" fmla="*/ 0 w 21600"/>
                <a:gd name="T7" fmla="*/ 21600 h 21600"/>
                <a:gd name="T8" fmla="*/ 5787 w 21600"/>
                <a:gd name="T9" fmla="*/ 0 h 21600"/>
                <a:gd name="T10" fmla="*/ 5787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5787" y="0"/>
                  </a:moveTo>
                  <a:lnTo>
                    <a:pt x="15812" y="0"/>
                  </a:lnTo>
                  <a:lnTo>
                    <a:pt x="21600" y="21600"/>
                  </a:lnTo>
                  <a:lnTo>
                    <a:pt x="0" y="21600"/>
                  </a:lnTo>
                  <a:lnTo>
                    <a:pt x="5787" y="0"/>
                  </a:lnTo>
                  <a:close/>
                  <a:moveTo>
                    <a:pt x="5787" y="0"/>
                  </a:moveTo>
                </a:path>
              </a:pathLst>
            </a:custGeom>
            <a:solidFill>
              <a:srgbClr val="CCCCFF"/>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35" name="Freeform 7"/>
            <p:cNvSpPr>
              <a:spLocks/>
            </p:cNvSpPr>
            <p:nvPr/>
          </p:nvSpPr>
          <p:spPr bwMode="auto">
            <a:xfrm>
              <a:off x="530" y="1839"/>
              <a:ext cx="2978" cy="993"/>
            </a:xfrm>
            <a:custGeom>
              <a:avLst/>
              <a:gdLst>
                <a:gd name="T0" fmla="*/ 3768 w 21600"/>
                <a:gd name="T1" fmla="*/ 0 h 21600"/>
                <a:gd name="T2" fmla="*/ 17831 w 21600"/>
                <a:gd name="T3" fmla="*/ 0 h 21600"/>
                <a:gd name="T4" fmla="*/ 21600 w 21600"/>
                <a:gd name="T5" fmla="*/ 21600 h 21600"/>
                <a:gd name="T6" fmla="*/ 0 w 21600"/>
                <a:gd name="T7" fmla="*/ 21600 h 21600"/>
                <a:gd name="T8" fmla="*/ 3768 w 21600"/>
                <a:gd name="T9" fmla="*/ 0 h 21600"/>
                <a:gd name="T10" fmla="*/ 3768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3768" y="0"/>
                  </a:moveTo>
                  <a:lnTo>
                    <a:pt x="17831" y="0"/>
                  </a:lnTo>
                  <a:lnTo>
                    <a:pt x="21600" y="21600"/>
                  </a:lnTo>
                  <a:lnTo>
                    <a:pt x="0" y="21600"/>
                  </a:lnTo>
                  <a:lnTo>
                    <a:pt x="3768" y="0"/>
                  </a:lnTo>
                  <a:close/>
                  <a:moveTo>
                    <a:pt x="3768" y="0"/>
                  </a:moveTo>
                </a:path>
              </a:pathLst>
            </a:custGeom>
            <a:solidFill>
              <a:srgbClr val="FFBE7D"/>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36" name="Freeform 8"/>
            <p:cNvSpPr>
              <a:spLocks/>
            </p:cNvSpPr>
            <p:nvPr/>
          </p:nvSpPr>
          <p:spPr bwMode="auto">
            <a:xfrm>
              <a:off x="0" y="2826"/>
              <a:ext cx="4024" cy="994"/>
            </a:xfrm>
            <a:custGeom>
              <a:avLst/>
              <a:gdLst>
                <a:gd name="T0" fmla="*/ 2793 w 21600"/>
                <a:gd name="T1" fmla="*/ 0 h 21600"/>
                <a:gd name="T2" fmla="*/ 18806 w 21600"/>
                <a:gd name="T3" fmla="*/ 0 h 21600"/>
                <a:gd name="T4" fmla="*/ 21600 w 21600"/>
                <a:gd name="T5" fmla="*/ 21600 h 21600"/>
                <a:gd name="T6" fmla="*/ 0 w 21600"/>
                <a:gd name="T7" fmla="*/ 21600 h 21600"/>
                <a:gd name="T8" fmla="*/ 2793 w 21600"/>
                <a:gd name="T9" fmla="*/ 0 h 21600"/>
                <a:gd name="T10" fmla="*/ 2793 w 21600"/>
                <a:gd name="T11" fmla="*/ 0 h 21600"/>
              </a:gdLst>
              <a:ahLst/>
              <a:cxnLst>
                <a:cxn ang="0">
                  <a:pos x="T0" y="T1"/>
                </a:cxn>
                <a:cxn ang="0">
                  <a:pos x="T2" y="T3"/>
                </a:cxn>
                <a:cxn ang="0">
                  <a:pos x="T4" y="T5"/>
                </a:cxn>
                <a:cxn ang="0">
                  <a:pos x="T6" y="T7"/>
                </a:cxn>
                <a:cxn ang="0">
                  <a:pos x="T8" y="T9"/>
                </a:cxn>
                <a:cxn ang="0">
                  <a:pos x="T10" y="T11"/>
                </a:cxn>
              </a:cxnLst>
              <a:rect l="0" t="0" r="r" b="b"/>
              <a:pathLst>
                <a:path w="21600" h="21600">
                  <a:moveTo>
                    <a:pt x="2793" y="0"/>
                  </a:moveTo>
                  <a:lnTo>
                    <a:pt x="18806" y="0"/>
                  </a:lnTo>
                  <a:lnTo>
                    <a:pt x="21600" y="21600"/>
                  </a:lnTo>
                  <a:lnTo>
                    <a:pt x="0" y="21600"/>
                  </a:lnTo>
                  <a:lnTo>
                    <a:pt x="2793" y="0"/>
                  </a:lnTo>
                  <a:close/>
                  <a:moveTo>
                    <a:pt x="2793" y="0"/>
                  </a:moveTo>
                </a:path>
              </a:pathLst>
            </a:custGeom>
            <a:solidFill>
              <a:srgbClr val="FFFFCC"/>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grpSp>
      <p:grpSp>
        <p:nvGrpSpPr>
          <p:cNvPr id="73743" name="Group 15" descr="We need to know much more">
            <a:extLst>
              <a:ext uri="{C183D7F6-B498-43B3-948B-1728B52AA6E4}">
                <adec:decorative xmlns:adec="http://schemas.microsoft.com/office/drawing/2017/decorative" val="0"/>
              </a:ext>
            </a:extLst>
          </p:cNvPr>
          <p:cNvGrpSpPr>
            <a:grpSpLocks/>
          </p:cNvGrpSpPr>
          <p:nvPr/>
        </p:nvGrpSpPr>
        <p:grpSpPr bwMode="auto">
          <a:xfrm>
            <a:off x="5259586" y="4572000"/>
            <a:ext cx="3134320" cy="1187648"/>
            <a:chOff x="0" y="0"/>
            <a:chExt cx="2808" cy="1064"/>
          </a:xfrm>
        </p:grpSpPr>
        <p:sp>
          <p:nvSpPr>
            <p:cNvPr id="73741" name="Rectangle 13"/>
            <p:cNvSpPr>
              <a:spLocks/>
            </p:cNvSpPr>
            <p:nvPr/>
          </p:nvSpPr>
          <p:spPr bwMode="auto">
            <a:xfrm>
              <a:off x="1088" y="0"/>
              <a:ext cx="1720" cy="1064"/>
            </a:xfrm>
            <a:prstGeom prst="rect">
              <a:avLst/>
            </a:prstGeom>
            <a:noFill/>
            <a:ln w="28575"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pPr defTabSz="642915" fontAlgn="base">
                <a:spcBef>
                  <a:spcPts val="1433"/>
                </a:spcBef>
                <a:spcAft>
                  <a:spcPct val="0"/>
                </a:spcAft>
              </a:pPr>
              <a:r>
                <a:rPr lang="en-US" sz="2400">
                  <a:latin typeface="Tahoma" charset="0"/>
                  <a:ea typeface="ＭＳ Ｐゴシック" charset="0"/>
                  <a:cs typeface="Tahoma" charset="0"/>
                  <a:sym typeface="Tahoma" charset="0"/>
                </a:rPr>
                <a:t>We need to know much more</a:t>
              </a:r>
            </a:p>
          </p:txBody>
        </p:sp>
        <p:sp>
          <p:nvSpPr>
            <p:cNvPr id="73742" name="AutoShape 14">
              <a:extLst>
                <a:ext uri="{C183D7F6-B498-43B3-948B-1728B52AA6E4}">
                  <adec:decorative xmlns:adec="http://schemas.microsoft.com/office/drawing/2017/decorative" val="1"/>
                </a:ext>
              </a:extLst>
            </p:cNvPr>
            <p:cNvSpPr>
              <a:spLocks/>
            </p:cNvSpPr>
            <p:nvPr/>
          </p:nvSpPr>
          <p:spPr bwMode="auto">
            <a:xfrm>
              <a:off x="0" y="408"/>
              <a:ext cx="816" cy="208"/>
            </a:xfrm>
            <a:prstGeom prst="leftArrow">
              <a:avLst>
                <a:gd name="adj1" fmla="val 50000"/>
                <a:gd name="adj2" fmla="val 69217"/>
              </a:avLst>
            </a:prstGeom>
            <a:solidFill>
              <a:srgbClr val="CC0000"/>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grpSp>
      <p:grpSp>
        <p:nvGrpSpPr>
          <p:cNvPr id="73740" name="Group 12" descr="what we usually know about the people we try to assist - just the tip of the iceberg.">
            <a:extLst>
              <a:ext uri="{C183D7F6-B498-43B3-948B-1728B52AA6E4}">
                <adec:decorative xmlns:adec="http://schemas.microsoft.com/office/drawing/2017/decorative" val="0"/>
              </a:ext>
            </a:extLst>
          </p:cNvPr>
          <p:cNvGrpSpPr>
            <a:grpSpLocks/>
          </p:cNvGrpSpPr>
          <p:nvPr/>
        </p:nvGrpSpPr>
        <p:grpSpPr bwMode="auto">
          <a:xfrm>
            <a:off x="3732611" y="1062633"/>
            <a:ext cx="5045273" cy="1919883"/>
            <a:chOff x="0" y="0"/>
            <a:chExt cx="4520" cy="1720"/>
          </a:xfrm>
        </p:grpSpPr>
        <p:sp>
          <p:nvSpPr>
            <p:cNvPr id="73738" name="Rectangle 10"/>
            <p:cNvSpPr>
              <a:spLocks/>
            </p:cNvSpPr>
            <p:nvPr/>
          </p:nvSpPr>
          <p:spPr bwMode="auto">
            <a:xfrm>
              <a:off x="1776" y="0"/>
              <a:ext cx="2744" cy="1720"/>
            </a:xfrm>
            <a:prstGeom prst="rect">
              <a:avLst/>
            </a:prstGeom>
            <a:noFill/>
            <a:ln w="28575"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pPr defTabSz="642915" fontAlgn="base">
                <a:spcBef>
                  <a:spcPts val="1433"/>
                </a:spcBef>
                <a:spcAft>
                  <a:spcPct val="0"/>
                </a:spcAft>
              </a:pPr>
              <a:r>
                <a:rPr lang="en-US" sz="2400">
                  <a:latin typeface="Tahoma" charset="0"/>
                  <a:ea typeface="ＭＳ Ｐゴシック" charset="0"/>
                  <a:cs typeface="Tahoma" charset="0"/>
                  <a:sym typeface="Tahoma" charset="0"/>
                </a:rPr>
                <a:t>What we usually know about the people we try to assist – just the tip of the iceberg</a:t>
              </a:r>
            </a:p>
          </p:txBody>
        </p:sp>
        <p:sp>
          <p:nvSpPr>
            <p:cNvPr id="73739" name="AutoShape 11">
              <a:extLst>
                <a:ext uri="{C183D7F6-B498-43B3-948B-1728B52AA6E4}">
                  <adec:decorative xmlns:adec="http://schemas.microsoft.com/office/drawing/2017/decorative" val="1"/>
                </a:ext>
              </a:extLst>
            </p:cNvPr>
            <p:cNvSpPr>
              <a:spLocks/>
            </p:cNvSpPr>
            <p:nvPr/>
          </p:nvSpPr>
          <p:spPr bwMode="auto">
            <a:xfrm>
              <a:off x="0" y="752"/>
              <a:ext cx="1640" cy="272"/>
            </a:xfrm>
            <a:prstGeom prst="leftArrow">
              <a:avLst>
                <a:gd name="adj1" fmla="val 50000"/>
                <a:gd name="adj2" fmla="val 105878"/>
              </a:avLst>
            </a:prstGeom>
            <a:solidFill>
              <a:srgbClr val="CC0000"/>
            </a:solidFill>
            <a:ln w="9525" cap="flat">
              <a:solidFill>
                <a:schemeClr val="tx1"/>
              </a:solidFill>
              <a:prstDash val="solid"/>
              <a:miter lim="800000"/>
              <a:headEnd type="none" w="med" len="med"/>
              <a:tailEnd type="none" w="med" len="med"/>
            </a:ln>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grpSp>
      <p:sp>
        <p:nvSpPr>
          <p:cNvPr id="73744" name="Line 16">
            <a:extLst>
              <a:ext uri="{C183D7F6-B498-43B3-948B-1728B52AA6E4}">
                <adec:decorative xmlns:adec="http://schemas.microsoft.com/office/drawing/2017/decorative" val="1"/>
              </a:ext>
            </a:extLst>
          </p:cNvPr>
          <p:cNvSpPr>
            <a:spLocks noChangeShapeType="1"/>
          </p:cNvSpPr>
          <p:nvPr/>
        </p:nvSpPr>
        <p:spPr bwMode="auto">
          <a:xfrm flipH="1">
            <a:off x="535782" y="2589609"/>
            <a:ext cx="1982391" cy="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sp>
        <p:nvSpPr>
          <p:cNvPr id="73745" name="Line 17">
            <a:extLst>
              <a:ext uri="{C183D7F6-B498-43B3-948B-1728B52AA6E4}">
                <adec:decorative xmlns:adec="http://schemas.microsoft.com/office/drawing/2017/decorative" val="1"/>
              </a:ext>
            </a:extLst>
          </p:cNvPr>
          <p:cNvSpPr>
            <a:spLocks noChangeShapeType="1"/>
          </p:cNvSpPr>
          <p:nvPr/>
        </p:nvSpPr>
        <p:spPr bwMode="auto">
          <a:xfrm>
            <a:off x="3812976" y="2589609"/>
            <a:ext cx="1750219" cy="0"/>
          </a:xfrm>
          <a:prstGeom prst="line">
            <a:avLst/>
          </a:prstGeom>
          <a:noFill/>
          <a:ln w="5715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642915" fontAlgn="base">
              <a:lnSpc>
                <a:spcPct val="155000"/>
              </a:lnSpc>
              <a:spcBef>
                <a:spcPts val="1687"/>
              </a:spcBef>
              <a:spcAft>
                <a:spcPct val="0"/>
              </a:spcAft>
            </a:pPr>
            <a:endParaRPr lang="en-US" sz="2200">
              <a:solidFill>
                <a:srgbClr val="3D4A2F"/>
              </a:solidFill>
              <a:latin typeface="Georgia" charset="0"/>
              <a:ea typeface="ヒラギノ明朝 ProN W3" charset="0"/>
              <a:cs typeface="ヒラギノ明朝 ProN W3" charset="0"/>
              <a:sym typeface="Georgia" charset="0"/>
            </a:endParaRPr>
          </a:p>
        </p:txBody>
      </p:sp>
      <p:pic>
        <p:nvPicPr>
          <p:cNvPr id="73747" name="Picture 19">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75609" y="3348633"/>
            <a:ext cx="3247058" cy="996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73732" name="Rectangle 4"/>
          <p:cNvSpPr>
            <a:spLocks/>
          </p:cNvSpPr>
          <p:nvPr/>
        </p:nvSpPr>
        <p:spPr bwMode="auto">
          <a:xfrm>
            <a:off x="372815" y="6311884"/>
            <a:ext cx="4580930" cy="27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26787" tIns="26787" rIns="26787" bIns="26787"/>
          <a:lstStyle/>
          <a:p>
            <a:pPr defTabSz="642915" fontAlgn="base">
              <a:spcBef>
                <a:spcPct val="0"/>
              </a:spcBef>
              <a:spcAft>
                <a:spcPct val="0"/>
              </a:spcAft>
            </a:pPr>
            <a:r>
              <a:rPr lang="en-US">
                <a:latin typeface="Britannic Bold" panose="020B0903060703020204" pitchFamily="34" charset="0"/>
                <a:ea typeface="ＭＳ Ｐゴシック" charset="0"/>
                <a:cs typeface="Comic Sans MS" charset="0"/>
                <a:sym typeface="Comic Sans MS" charset="0"/>
              </a:rPr>
              <a:t>Marc Gold &amp; Associates©	</a:t>
            </a:r>
            <a:r>
              <a:rPr lang="en-US">
                <a:latin typeface="Comic Sans MS" charset="0"/>
                <a:ea typeface="ＭＳ Ｐゴシック" charset="0"/>
                <a:cs typeface="Comic Sans MS" charset="0"/>
                <a:sym typeface="Comic Sans MS" charset="0"/>
              </a:rPr>
              <a:t>	</a:t>
            </a:r>
          </a:p>
        </p:txBody>
      </p:sp>
    </p:spTree>
  </p:cSld>
  <p:clrMapOvr>
    <a:masterClrMapping/>
  </p:clrMapOvr>
  <mc:AlternateContent xmlns:mc="http://schemas.openxmlformats.org/markup-compatibility/2006" xmlns:p14="http://schemas.microsoft.com/office/powerpoint/2010/main">
    <mc:Choice Requires="p14">
      <p:transition spd="slow" p14:dur="13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73740"/>
                                        </p:tgtEl>
                                        <p:attrNameLst>
                                          <p:attrName>style.visibility</p:attrName>
                                        </p:attrNameLst>
                                      </p:cBhvr>
                                      <p:to>
                                        <p:strVal val="visible"/>
                                      </p:to>
                                    </p:set>
                                    <p:anim calcmode="lin" valueType="num">
                                      <p:cBhvr additive="base">
                                        <p:cTn id="7" dur="500" fill="hold"/>
                                        <p:tgtEl>
                                          <p:spTgt spid="73740"/>
                                        </p:tgtEl>
                                        <p:attrNameLst>
                                          <p:attrName>ppt_x</p:attrName>
                                        </p:attrNameLst>
                                      </p:cBhvr>
                                      <p:tavLst>
                                        <p:tav tm="0">
                                          <p:val>
                                            <p:strVal val="1+#ppt_w/2"/>
                                          </p:val>
                                        </p:tav>
                                        <p:tav tm="100000">
                                          <p:val>
                                            <p:strVal val="#ppt_x"/>
                                          </p:val>
                                        </p:tav>
                                      </p:tavLst>
                                    </p:anim>
                                    <p:anim calcmode="lin" valueType="num">
                                      <p:cBhvr additive="base">
                                        <p:cTn id="8" dur="500" fill="hold"/>
                                        <p:tgtEl>
                                          <p:spTgt spid="7374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73743"/>
                                        </p:tgtEl>
                                        <p:attrNameLst>
                                          <p:attrName>style.visibility</p:attrName>
                                        </p:attrNameLst>
                                      </p:cBhvr>
                                      <p:to>
                                        <p:strVal val="visible"/>
                                      </p:to>
                                    </p:set>
                                    <p:anim calcmode="lin" valueType="num">
                                      <p:cBhvr additive="base">
                                        <p:cTn id="13" dur="500" fill="hold"/>
                                        <p:tgtEl>
                                          <p:spTgt spid="73743"/>
                                        </p:tgtEl>
                                        <p:attrNameLst>
                                          <p:attrName>ppt_x</p:attrName>
                                        </p:attrNameLst>
                                      </p:cBhvr>
                                      <p:tavLst>
                                        <p:tav tm="0">
                                          <p:val>
                                            <p:strVal val="1+#ppt_w/2"/>
                                          </p:val>
                                        </p:tav>
                                        <p:tav tm="100000">
                                          <p:val>
                                            <p:strVal val="#ppt_x"/>
                                          </p:val>
                                        </p:tav>
                                      </p:tavLst>
                                    </p:anim>
                                    <p:anim calcmode="lin" valueType="num">
                                      <p:cBhvr additive="base">
                                        <p:cTn id="14" dur="500" fill="hold"/>
                                        <p:tgtEl>
                                          <p:spTgt spid="737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39F68-EE08-446F-8BB7-FA7EAF4E04AB}"/>
              </a:ext>
            </a:extLst>
          </p:cNvPr>
          <p:cNvSpPr>
            <a:spLocks noGrp="1"/>
          </p:cNvSpPr>
          <p:nvPr>
            <p:ph type="title"/>
          </p:nvPr>
        </p:nvSpPr>
        <p:spPr/>
        <p:txBody>
          <a:bodyPr>
            <a:normAutofit/>
          </a:bodyPr>
          <a:lstStyle/>
          <a:p>
            <a:r>
              <a:rPr lang="en-US"/>
              <a:t>Planning for Discovery </a:t>
            </a:r>
          </a:p>
        </p:txBody>
      </p:sp>
      <p:graphicFrame>
        <p:nvGraphicFramePr>
          <p:cNvPr id="4" name="Content Placeholder 3" descr="What do you know? What do you need to know? How can you get the information? ">
            <a:extLst>
              <a:ext uri="{FF2B5EF4-FFF2-40B4-BE49-F238E27FC236}">
                <a16:creationId xmlns:a16="http://schemas.microsoft.com/office/drawing/2014/main" id="{3EF7DE9C-D7A5-4F76-8BC1-19769DD75998}"/>
              </a:ext>
            </a:extLst>
          </p:cNvPr>
          <p:cNvGraphicFramePr>
            <a:graphicFrameLocks noGrp="1"/>
          </p:cNvGraphicFramePr>
          <p:nvPr>
            <p:ph idx="1"/>
            <p:extLst>
              <p:ext uri="{D42A27DB-BD31-4B8C-83A1-F6EECF244321}">
                <p14:modId xmlns:p14="http://schemas.microsoft.com/office/powerpoint/2010/main" val="454519540"/>
              </p:ext>
            </p:extLst>
          </p:nvPr>
        </p:nvGraphicFramePr>
        <p:xfrm>
          <a:off x="628650" y="18494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6681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F4204-C8E4-430A-835C-869175A3D924}"/>
              </a:ext>
            </a:extLst>
          </p:cNvPr>
          <p:cNvSpPr>
            <a:spLocks noGrp="1"/>
          </p:cNvSpPr>
          <p:nvPr>
            <p:ph type="title"/>
          </p:nvPr>
        </p:nvSpPr>
        <p:spPr>
          <a:xfrm>
            <a:off x="276225" y="12701"/>
            <a:ext cx="7886700" cy="1325563"/>
          </a:xfrm>
        </p:spPr>
        <p:txBody>
          <a:bodyPr/>
          <a:lstStyle/>
          <a:p>
            <a:r>
              <a:rPr lang="en-US"/>
              <a:t>Ways to get information</a:t>
            </a:r>
          </a:p>
        </p:txBody>
      </p:sp>
      <p:graphicFrame>
        <p:nvGraphicFramePr>
          <p:cNvPr id="7" name="Content Placeholder 6" descr="Talk to others, record/review, observation. ">
            <a:extLst>
              <a:ext uri="{FF2B5EF4-FFF2-40B4-BE49-F238E27FC236}">
                <a16:creationId xmlns:a16="http://schemas.microsoft.com/office/drawing/2014/main" id="{A71746E0-2786-492E-8A6A-9CFAF9003900}"/>
              </a:ext>
            </a:extLst>
          </p:cNvPr>
          <p:cNvGraphicFramePr>
            <a:graphicFrameLocks noGrp="1"/>
          </p:cNvGraphicFramePr>
          <p:nvPr>
            <p:ph idx="1"/>
            <p:extLst>
              <p:ext uri="{D42A27DB-BD31-4B8C-83A1-F6EECF244321}">
                <p14:modId xmlns:p14="http://schemas.microsoft.com/office/powerpoint/2010/main" val="2775691311"/>
              </p:ext>
            </p:extLst>
          </p:nvPr>
        </p:nvGraphicFramePr>
        <p:xfrm>
          <a:off x="-619126" y="1190625"/>
          <a:ext cx="9420226" cy="55435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a:extLst>
              <a:ext uri="{FF2B5EF4-FFF2-40B4-BE49-F238E27FC236}">
                <a16:creationId xmlns:a16="http://schemas.microsoft.com/office/drawing/2014/main" id="{69C19372-88B6-42AF-8BE4-29AF087EF2ED}"/>
              </a:ext>
            </a:extLst>
          </p:cNvPr>
          <p:cNvSpPr txBox="1"/>
          <p:nvPr/>
        </p:nvSpPr>
        <p:spPr>
          <a:xfrm>
            <a:off x="6324599" y="1338264"/>
            <a:ext cx="2543175" cy="1815882"/>
          </a:xfrm>
          <a:prstGeom prst="rect">
            <a:avLst/>
          </a:prstGeom>
          <a:noFill/>
        </p:spPr>
        <p:txBody>
          <a:bodyPr wrap="square" rtlCol="0">
            <a:spAutoFit/>
          </a:bodyPr>
          <a:lstStyle/>
          <a:p>
            <a:r>
              <a:rPr lang="en-US" sz="2800"/>
              <a:t>With permission when talking to others</a:t>
            </a:r>
          </a:p>
        </p:txBody>
      </p:sp>
    </p:spTree>
    <p:extLst>
      <p:ext uri="{BB962C8B-B14F-4D97-AF65-F5344CB8AC3E}">
        <p14:creationId xmlns:p14="http://schemas.microsoft.com/office/powerpoint/2010/main" val="2082160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65AF9-F6C2-4290-ABFD-F4CB17219B36}"/>
              </a:ext>
            </a:extLst>
          </p:cNvPr>
          <p:cNvSpPr>
            <a:spLocks noGrp="1"/>
          </p:cNvSpPr>
          <p:nvPr>
            <p:ph type="title"/>
          </p:nvPr>
        </p:nvSpPr>
        <p:spPr/>
        <p:txBody>
          <a:bodyPr/>
          <a:lstStyle/>
          <a:p>
            <a:r>
              <a:rPr lang="en-US"/>
              <a:t>Spending time with people</a:t>
            </a:r>
          </a:p>
        </p:txBody>
      </p:sp>
      <p:graphicFrame>
        <p:nvGraphicFramePr>
          <p:cNvPr id="4" name="Rectangle 3" descr="Begin with familiar activities the person likes to do and does well. Build on information learned and move on to new activities. ">
            <a:extLst>
              <a:ext uri="{FF2B5EF4-FFF2-40B4-BE49-F238E27FC236}">
                <a16:creationId xmlns:a16="http://schemas.microsoft.com/office/drawing/2014/main" id="{CF84243A-8AD1-4BEB-804A-6A99339778E3}"/>
              </a:ext>
            </a:extLst>
          </p:cNvPr>
          <p:cNvGraphicFramePr>
            <a:graphicFrameLocks noGrp="1"/>
          </p:cNvGraphicFramePr>
          <p:nvPr>
            <p:ph idx="1"/>
            <p:extLst>
              <p:ext uri="{D42A27DB-BD31-4B8C-83A1-F6EECF244321}">
                <p14:modId xmlns:p14="http://schemas.microsoft.com/office/powerpoint/2010/main" val="2492447001"/>
              </p:ext>
            </p:extLst>
          </p:nvPr>
        </p:nvGraphicFramePr>
        <p:xfrm>
          <a:off x="610543" y="1593410"/>
          <a:ext cx="7754859" cy="42633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239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164EA-D4D7-4B28-AED5-8AE7C7EB2675}"/>
              </a:ext>
            </a:extLst>
          </p:cNvPr>
          <p:cNvSpPr>
            <a:spLocks noGrp="1"/>
          </p:cNvSpPr>
          <p:nvPr>
            <p:ph type="title"/>
          </p:nvPr>
        </p:nvSpPr>
        <p:spPr/>
        <p:txBody>
          <a:bodyPr/>
          <a:lstStyle/>
          <a:p>
            <a:r>
              <a:rPr lang="en-US"/>
              <a:t>Considerations for time with people</a:t>
            </a:r>
          </a:p>
        </p:txBody>
      </p:sp>
      <p:graphicFrame>
        <p:nvGraphicFramePr>
          <p:cNvPr id="5" name="Rectangle 3" descr="Where? Coffee shop, library, place of worship, park. With whom? Other service recipients, paid staff, neighbors, family, friends. What? Volunteering, joining a routine activity, shopping, visiting local businesses/observation. Other things that influence our behavior? Time of day, communication method, weather, pace, expectations - of activity and role. ">
            <a:extLst>
              <a:ext uri="{FF2B5EF4-FFF2-40B4-BE49-F238E27FC236}">
                <a16:creationId xmlns:a16="http://schemas.microsoft.com/office/drawing/2014/main" id="{AE946782-79CF-4D82-932D-C228606E239C}"/>
              </a:ext>
            </a:extLst>
          </p:cNvPr>
          <p:cNvGraphicFramePr>
            <a:graphicFrameLocks noGrp="1"/>
          </p:cNvGraphicFramePr>
          <p:nvPr>
            <p:ph idx="1"/>
            <p:extLst>
              <p:ext uri="{D42A27DB-BD31-4B8C-83A1-F6EECF244321}">
                <p14:modId xmlns:p14="http://schemas.microsoft.com/office/powerpoint/2010/main" val="1845081782"/>
              </p:ext>
            </p:extLst>
          </p:nvPr>
        </p:nvGraphicFramePr>
        <p:xfrm>
          <a:off x="247649" y="1257300"/>
          <a:ext cx="8467725" cy="5048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67845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rotWithShape="1">
          <a:blip r:embed="rId3" cstate="email">
            <a:duotone>
              <a:schemeClr val="bg2">
                <a:shade val="80000"/>
                <a:lumMod val="80000"/>
              </a:schemeClr>
              <a:schemeClr val="bg2">
                <a:tint val="98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04B807-1906-079A-73AF-7BFF4CD5249D}"/>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Prep a Meal Activity Idea</a:t>
            </a:r>
          </a:p>
        </p:txBody>
      </p:sp>
      <p:pic>
        <p:nvPicPr>
          <p:cNvPr id="4" name="Content Placeholder 3" descr="A women wearing a colorful blouse and glasses sitting at a table preparing food."/>
          <p:cNvPicPr>
            <a:picLocks noChangeAspect="1"/>
          </p:cNvPicPr>
          <p:nvPr/>
        </p:nvPicPr>
        <p:blipFill rotWithShape="1">
          <a:blip r:embed="rId4" cstate="email">
            <a:extLst>
              <a:ext uri="{28A0092B-C50C-407E-A947-70E740481C1C}">
                <a14:useLocalDpi xmlns:a14="http://schemas.microsoft.com/office/drawing/2010/main"/>
              </a:ext>
            </a:extLst>
          </a:blip>
          <a:srcRect b="-1"/>
          <a:stretch/>
        </p:blipFill>
        <p:spPr>
          <a:xfrm>
            <a:off x="1" y="10"/>
            <a:ext cx="4571999" cy="6857990"/>
          </a:xfrm>
          <a:prstGeom prst="rect">
            <a:avLst/>
          </a:prstGeom>
        </p:spPr>
      </p:pic>
      <p:sp>
        <p:nvSpPr>
          <p:cNvPr id="5" name="Content Placeholder 4">
            <a:extLst>
              <a:ext uri="{FF2B5EF4-FFF2-40B4-BE49-F238E27FC236}">
                <a16:creationId xmlns:a16="http://schemas.microsoft.com/office/drawing/2014/main" id="{14F692C1-3EC6-488B-A0A0-4BBDA60C0306}"/>
              </a:ext>
            </a:extLst>
          </p:cNvPr>
          <p:cNvSpPr>
            <a:spLocks noGrp="1"/>
          </p:cNvSpPr>
          <p:nvPr>
            <p:ph idx="1"/>
          </p:nvPr>
        </p:nvSpPr>
        <p:spPr>
          <a:xfrm>
            <a:off x="4702293" y="49450"/>
            <a:ext cx="4289307" cy="6141809"/>
          </a:xfrm>
        </p:spPr>
        <p:txBody>
          <a:bodyPr>
            <a:normAutofit fontScale="62500" lnSpcReduction="20000"/>
          </a:bodyPr>
          <a:lstStyle/>
          <a:p>
            <a:pPr marL="0" indent="0">
              <a:lnSpc>
                <a:spcPct val="128000"/>
              </a:lnSpc>
              <a:buNone/>
            </a:pPr>
            <a:r>
              <a:rPr lang="en-US" sz="6000">
                <a:effectLst/>
              </a:rPr>
              <a:t>Prep a Meal Activity Idea</a:t>
            </a:r>
            <a:br>
              <a:rPr lang="en-US" sz="6000">
                <a:effectLst/>
              </a:rPr>
            </a:br>
            <a:br>
              <a:rPr lang="en-US" sz="6000">
                <a:effectLst/>
              </a:rPr>
            </a:br>
            <a:r>
              <a:rPr lang="en-US" sz="3300">
                <a:effectLst/>
              </a:rPr>
              <a:t>At home</a:t>
            </a:r>
            <a:br>
              <a:rPr lang="en-US" sz="3300">
                <a:effectLst/>
              </a:rPr>
            </a:br>
            <a:r>
              <a:rPr lang="en-US" sz="3300">
                <a:effectLst/>
              </a:rPr>
              <a:t>At cooking class</a:t>
            </a:r>
            <a:br>
              <a:rPr lang="en-US" sz="3300">
                <a:effectLst/>
              </a:rPr>
            </a:br>
            <a:r>
              <a:rPr lang="en-US" sz="3300">
                <a:effectLst/>
              </a:rPr>
              <a:t>Follow a recipe? </a:t>
            </a:r>
            <a:br>
              <a:rPr lang="en-US" sz="3300">
                <a:effectLst/>
              </a:rPr>
            </a:br>
            <a:r>
              <a:rPr lang="en-US" sz="3300">
                <a:effectLst/>
              </a:rPr>
              <a:t>Understand sequencing of tasks</a:t>
            </a:r>
            <a:br>
              <a:rPr lang="en-US" sz="3300">
                <a:effectLst/>
              </a:rPr>
            </a:br>
            <a:r>
              <a:rPr lang="en-US" sz="3300">
                <a:effectLst/>
              </a:rPr>
              <a:t>Comprehension – words, 	pictures, font size</a:t>
            </a:r>
            <a:br>
              <a:rPr lang="en-US" sz="3300">
                <a:effectLst/>
              </a:rPr>
            </a:br>
            <a:r>
              <a:rPr lang="en-US" sz="3300">
                <a:effectLst/>
              </a:rPr>
              <a:t>Fine motor skills? </a:t>
            </a:r>
            <a:br>
              <a:rPr lang="en-US" sz="3300">
                <a:effectLst/>
              </a:rPr>
            </a:br>
            <a:r>
              <a:rPr lang="en-US" sz="3300">
                <a:effectLst/>
              </a:rPr>
              <a:t>Understand measurements?</a:t>
            </a:r>
            <a:br>
              <a:rPr lang="en-US" sz="3300">
                <a:effectLst/>
              </a:rPr>
            </a:br>
            <a:r>
              <a:rPr lang="en-US" sz="3300">
                <a:effectLst/>
              </a:rPr>
              <a:t>Ask for help? </a:t>
            </a:r>
            <a:br>
              <a:rPr lang="en-US" sz="2800">
                <a:effectLst/>
              </a:rPr>
            </a:br>
            <a:br>
              <a:rPr lang="en-US" sz="3600">
                <a:effectLst/>
              </a:rPr>
            </a:br>
            <a:r>
              <a:rPr lang="en-US" sz="3600">
                <a:effectLst/>
              </a:rPr>
              <a:t>-Look for transferrable skills</a:t>
            </a:r>
            <a:endParaRPr lang="en-US" sz="3600"/>
          </a:p>
        </p:txBody>
      </p:sp>
    </p:spTree>
    <p:extLst>
      <p:ext uri="{BB962C8B-B14F-4D97-AF65-F5344CB8AC3E}">
        <p14:creationId xmlns:p14="http://schemas.microsoft.com/office/powerpoint/2010/main" val="2249377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95275" y="117590"/>
            <a:ext cx="7886700" cy="1325563"/>
          </a:xfrm>
        </p:spPr>
        <p:txBody>
          <a:bodyPr>
            <a:normAutofit/>
          </a:bodyPr>
          <a:lstStyle/>
          <a:p>
            <a:r>
              <a:rPr lang="en-US">
                <a:effectLst/>
                <a:ea typeface="MS PGothic" charset="0"/>
              </a:rPr>
              <a:t>The trouble with</a:t>
            </a:r>
            <a:br>
              <a:rPr lang="en-US">
                <a:effectLst/>
                <a:ea typeface="MS PGothic" charset="0"/>
              </a:rPr>
            </a:br>
            <a:r>
              <a:rPr lang="en-US">
                <a:effectLst/>
                <a:ea typeface="MS PGothic" charset="0"/>
              </a:rPr>
              <a:t> </a:t>
            </a:r>
            <a:r>
              <a:rPr lang="ja-JP" altLang="en-US">
                <a:effectLst/>
                <a:ea typeface="MS PGothic" charset="0"/>
              </a:rPr>
              <a:t>“</a:t>
            </a:r>
            <a:r>
              <a:rPr lang="en-US" altLang="ja-JP">
                <a:effectLst/>
                <a:ea typeface="MS PGothic" charset="0"/>
              </a:rPr>
              <a:t>What do you want to do?</a:t>
            </a:r>
            <a:r>
              <a:rPr lang="ja-JP" altLang="en-US">
                <a:effectLst/>
                <a:ea typeface="MS PGothic" charset="0"/>
              </a:rPr>
              <a:t>”</a:t>
            </a:r>
            <a:endParaRPr lang="en-US">
              <a:effectLst/>
              <a:ea typeface="MS PGothic" charset="0"/>
            </a:endParaRPr>
          </a:p>
        </p:txBody>
      </p:sp>
      <p:sp>
        <p:nvSpPr>
          <p:cNvPr id="70659" name="Content Placeholder 2"/>
          <p:cNvSpPr>
            <a:spLocks noGrp="1"/>
          </p:cNvSpPr>
          <p:nvPr>
            <p:ph idx="1"/>
          </p:nvPr>
        </p:nvSpPr>
        <p:spPr>
          <a:xfrm>
            <a:off x="295275" y="1655877"/>
            <a:ext cx="7886700" cy="5084533"/>
          </a:xfrm>
        </p:spPr>
        <p:txBody>
          <a:bodyPr>
            <a:normAutofit fontScale="70000" lnSpcReduction="20000"/>
          </a:bodyPr>
          <a:lstStyle/>
          <a:p>
            <a:pPr>
              <a:lnSpc>
                <a:spcPct val="128000"/>
              </a:lnSpc>
              <a:spcAft>
                <a:spcPts val="1200"/>
              </a:spcAft>
            </a:pPr>
            <a:r>
              <a:rPr lang="en-US" sz="3300">
                <a:effectLst/>
                <a:ea typeface="MS PGothic" charset="0"/>
              </a:rPr>
              <a:t>The question forces a response when people often have limited information from which to decide. </a:t>
            </a:r>
          </a:p>
          <a:p>
            <a:pPr>
              <a:lnSpc>
                <a:spcPct val="128000"/>
              </a:lnSpc>
              <a:spcAft>
                <a:spcPts val="1200"/>
              </a:spcAft>
            </a:pPr>
            <a:r>
              <a:rPr lang="en-US" sz="3300">
                <a:effectLst/>
                <a:ea typeface="MS PGothic" charset="0"/>
              </a:rPr>
              <a:t>People may tell you things you want to hear.</a:t>
            </a:r>
          </a:p>
          <a:p>
            <a:pPr>
              <a:lnSpc>
                <a:spcPct val="128000"/>
              </a:lnSpc>
              <a:spcAft>
                <a:spcPts val="1200"/>
              </a:spcAft>
            </a:pPr>
            <a:r>
              <a:rPr lang="en-US" sz="3300">
                <a:effectLst/>
                <a:ea typeface="MS PGothic" charset="0"/>
              </a:rPr>
              <a:t>Discovery </a:t>
            </a:r>
            <a:r>
              <a:rPr lang="en-US" altLang="ja-JP" sz="3300">
                <a:effectLst/>
                <a:ea typeface="MS PGothic" charset="0"/>
              </a:rPr>
              <a:t>isn’t about a job title or naming a job. It’s about the  job characteristics (tasks, people, environment).</a:t>
            </a:r>
          </a:p>
          <a:p>
            <a:pPr>
              <a:lnSpc>
                <a:spcPct val="128000"/>
              </a:lnSpc>
              <a:spcAft>
                <a:spcPts val="1200"/>
              </a:spcAft>
            </a:pPr>
            <a:r>
              <a:rPr lang="en-US" sz="3300">
                <a:effectLst/>
                <a:ea typeface="MS PGothic" charset="0"/>
              </a:rPr>
              <a:t>Doesn’t explore what’s important to the job seeker.</a:t>
            </a:r>
          </a:p>
          <a:p>
            <a:pPr>
              <a:lnSpc>
                <a:spcPct val="128000"/>
              </a:lnSpc>
              <a:spcAft>
                <a:spcPts val="1200"/>
              </a:spcAft>
            </a:pPr>
            <a:r>
              <a:rPr lang="en-US" sz="3300">
                <a:effectLst/>
                <a:ea typeface="MS PGothic" charset="0"/>
              </a:rPr>
              <a:t>It’s limiting.</a:t>
            </a:r>
          </a:p>
          <a:p>
            <a:pPr>
              <a:lnSpc>
                <a:spcPct val="128000"/>
              </a:lnSpc>
              <a:spcAft>
                <a:spcPts val="1200"/>
              </a:spcAft>
            </a:pPr>
            <a:r>
              <a:rPr lang="en-US" sz="3300">
                <a:effectLst/>
                <a:ea typeface="MS PGothic" charset="0"/>
              </a:rPr>
              <a:t>Many people have limited life experiences and a narrow vision of positive possibilities. </a:t>
            </a:r>
          </a:p>
          <a:p>
            <a:pPr>
              <a:lnSpc>
                <a:spcPct val="128000"/>
              </a:lnSpc>
              <a:buFont typeface="Wingdings" charset="0"/>
              <a:buNone/>
            </a:pPr>
            <a:endParaRPr lang="en-US">
              <a:effectLst/>
              <a:ea typeface="MS PGothic" charset="0"/>
            </a:endParaRPr>
          </a:p>
        </p:txBody>
      </p:sp>
    </p:spTree>
    <p:extLst>
      <p:ext uri="{BB962C8B-B14F-4D97-AF65-F5344CB8AC3E}">
        <p14:creationId xmlns:p14="http://schemas.microsoft.com/office/powerpoint/2010/main" val="14142219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effectLst/>
                <a:ea typeface="MS PGothic" charset="0"/>
              </a:rPr>
              <a:t>That’</a:t>
            </a:r>
            <a:r>
              <a:rPr lang="en-US" altLang="ja-JP">
                <a:effectLst/>
                <a:ea typeface="MS PGothic" charset="0"/>
              </a:rPr>
              <a:t>s unrealistic!</a:t>
            </a:r>
            <a:endParaRPr lang="en-US">
              <a:effectLst/>
              <a:ea typeface="MS PGothic" charset="0"/>
            </a:endParaRPr>
          </a:p>
        </p:txBody>
      </p:sp>
      <p:sp>
        <p:nvSpPr>
          <p:cNvPr id="71683" name="Content Placeholder 2"/>
          <p:cNvSpPr>
            <a:spLocks noGrp="1"/>
          </p:cNvSpPr>
          <p:nvPr>
            <p:ph idx="1"/>
          </p:nvPr>
        </p:nvSpPr>
        <p:spPr/>
        <p:txBody>
          <a:bodyPr/>
          <a:lstStyle/>
          <a:p>
            <a:pPr marL="0" indent="0">
              <a:spcAft>
                <a:spcPts val="1200"/>
              </a:spcAft>
              <a:buNone/>
            </a:pPr>
            <a:r>
              <a:rPr lang="en-US">
                <a:effectLst/>
                <a:ea typeface="MS PGothic" charset="0"/>
              </a:rPr>
              <a:t>I want to be: </a:t>
            </a:r>
          </a:p>
          <a:p>
            <a:pPr>
              <a:spcAft>
                <a:spcPts val="1200"/>
              </a:spcAft>
            </a:pPr>
            <a:r>
              <a:rPr lang="en-US">
                <a:effectLst/>
                <a:ea typeface="MS PGothic" charset="0"/>
              </a:rPr>
              <a:t>a doctor</a:t>
            </a:r>
          </a:p>
          <a:p>
            <a:pPr>
              <a:spcAft>
                <a:spcPts val="1200"/>
              </a:spcAft>
            </a:pPr>
            <a:r>
              <a:rPr lang="en-US">
                <a:effectLst/>
                <a:ea typeface="MS PGothic" charset="0"/>
              </a:rPr>
              <a:t>an NBA player</a:t>
            </a:r>
          </a:p>
          <a:p>
            <a:pPr>
              <a:spcAft>
                <a:spcPts val="1200"/>
              </a:spcAft>
            </a:pPr>
            <a:r>
              <a:rPr lang="en-US">
                <a:effectLst/>
                <a:ea typeface="MS PGothic" charset="0"/>
              </a:rPr>
              <a:t>a police officer </a:t>
            </a:r>
          </a:p>
          <a:p>
            <a:pPr>
              <a:spcAft>
                <a:spcPts val="1200"/>
              </a:spcAft>
            </a:pPr>
            <a:r>
              <a:rPr lang="en-US">
                <a:effectLst/>
                <a:ea typeface="MS PGothic" charset="0"/>
              </a:rPr>
              <a:t>a fashion designer</a:t>
            </a:r>
          </a:p>
          <a:p>
            <a:pPr>
              <a:spcAft>
                <a:spcPts val="1200"/>
              </a:spcAft>
              <a:buFont typeface="Wingdings" charset="0"/>
              <a:buNone/>
            </a:pPr>
            <a:endParaRPr lang="en-US">
              <a:effectLst/>
              <a:ea typeface="MS PGothic" charset="0"/>
            </a:endParaRPr>
          </a:p>
          <a:p>
            <a:pPr>
              <a:spcAft>
                <a:spcPts val="1200"/>
              </a:spcAft>
            </a:pPr>
            <a:endParaRPr lang="en-US">
              <a:effectLst/>
              <a:ea typeface="MS PGothic" charset="0"/>
            </a:endParaRPr>
          </a:p>
        </p:txBody>
      </p:sp>
      <p:grpSp>
        <p:nvGrpSpPr>
          <p:cNvPr id="4" name="Group 3">
            <a:extLst>
              <a:ext uri="{C183D7F6-B498-43B3-948B-1728B52AA6E4}">
                <adec:decorative xmlns:adec="http://schemas.microsoft.com/office/drawing/2017/decorative" val="1"/>
              </a:ext>
            </a:extLst>
          </p:cNvPr>
          <p:cNvGrpSpPr/>
          <p:nvPr/>
        </p:nvGrpSpPr>
        <p:grpSpPr>
          <a:xfrm>
            <a:off x="6134841" y="2077948"/>
            <a:ext cx="2247153" cy="1501948"/>
            <a:chOff x="457200" y="1981200"/>
            <a:chExt cx="6797796" cy="3886200"/>
          </a:xfrm>
        </p:grpSpPr>
        <p:sp>
          <p:nvSpPr>
            <p:cNvPr id="5" name="Isosceles Triangle 4">
              <a:extLst>
                <a:ext uri="{C183D7F6-B498-43B3-948B-1728B52AA6E4}">
                  <adec:decorative xmlns:adec="http://schemas.microsoft.com/office/drawing/2017/decorative" val="1"/>
                </a:ext>
              </a:extLst>
            </p:cNvPr>
            <p:cNvSpPr>
              <a:spLocks noChangeArrowheads="1"/>
            </p:cNvSpPr>
            <p:nvPr/>
          </p:nvSpPr>
          <p:spPr bwMode="auto">
            <a:xfrm>
              <a:off x="457200" y="1981200"/>
              <a:ext cx="4191000" cy="38862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6" name="Left Arrow 5">
              <a:extLst>
                <a:ext uri="{C183D7F6-B498-43B3-948B-1728B52AA6E4}">
                  <adec:decorative xmlns:adec="http://schemas.microsoft.com/office/drawing/2017/decorative" val="1"/>
                </a:ext>
              </a:extLst>
            </p:cNvPr>
            <p:cNvSpPr>
              <a:spLocks noChangeArrowheads="1"/>
            </p:cNvSpPr>
            <p:nvPr/>
          </p:nvSpPr>
          <p:spPr bwMode="auto">
            <a:xfrm>
              <a:off x="2895600" y="1981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7" name="Left Arrow 6">
              <a:extLst>
                <a:ext uri="{C183D7F6-B498-43B3-948B-1728B52AA6E4}">
                  <adec:decorative xmlns:adec="http://schemas.microsoft.com/office/drawing/2017/decorative" val="1"/>
                </a:ext>
              </a:extLst>
            </p:cNvPr>
            <p:cNvSpPr>
              <a:spLocks noChangeArrowheads="1"/>
            </p:cNvSpPr>
            <p:nvPr/>
          </p:nvSpPr>
          <p:spPr bwMode="auto">
            <a:xfrm>
              <a:off x="4191000" y="4648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cxnSp>
          <p:nvCxnSpPr>
            <p:cNvPr id="8" name="Straight Connector 7">
              <a:extLst>
                <a:ext uri="{C183D7F6-B498-43B3-948B-1728B52AA6E4}">
                  <adec:decorative xmlns:adec="http://schemas.microsoft.com/office/drawing/2017/decorative" val="1"/>
                </a:ext>
              </a:extLst>
            </p:cNvPr>
            <p:cNvCxnSpPr/>
            <p:nvPr/>
          </p:nvCxnSpPr>
          <p:spPr>
            <a:xfrm>
              <a:off x="624950" y="3276600"/>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normAutofit/>
          </a:bodyPr>
          <a:lstStyle/>
          <a:p>
            <a:r>
              <a:rPr lang="en-US">
                <a:effectLst/>
                <a:ea typeface="MS PGothic" charset="0"/>
              </a:rPr>
              <a:t>Don’</a:t>
            </a:r>
            <a:r>
              <a:rPr lang="en-US" altLang="ja-JP">
                <a:effectLst/>
                <a:ea typeface="MS PGothic" charset="0"/>
              </a:rPr>
              <a:t>t take the </a:t>
            </a:r>
            <a:r>
              <a:rPr lang="ja-JP" altLang="en-US">
                <a:effectLst/>
                <a:ea typeface="MS PGothic" charset="0"/>
              </a:rPr>
              <a:t>“</a:t>
            </a:r>
            <a:r>
              <a:rPr lang="en-US" altLang="ja-JP">
                <a:effectLst/>
                <a:ea typeface="MS PGothic" charset="0"/>
              </a:rPr>
              <a:t>easy</a:t>
            </a:r>
            <a:r>
              <a:rPr lang="ja-JP" altLang="en-US">
                <a:effectLst/>
                <a:ea typeface="MS PGothic" charset="0"/>
              </a:rPr>
              <a:t>”</a:t>
            </a:r>
            <a:r>
              <a:rPr lang="en-US" altLang="ja-JP">
                <a:effectLst/>
                <a:ea typeface="MS PGothic" charset="0"/>
              </a:rPr>
              <a:t> route either</a:t>
            </a:r>
            <a:endParaRPr lang="en-US">
              <a:effectLst/>
              <a:ea typeface="MS PGothic" charset="0"/>
            </a:endParaRPr>
          </a:p>
        </p:txBody>
      </p:sp>
      <p:sp>
        <p:nvSpPr>
          <p:cNvPr id="72707" name="Content Placeholder 2"/>
          <p:cNvSpPr>
            <a:spLocks noGrp="1"/>
          </p:cNvSpPr>
          <p:nvPr>
            <p:ph idx="1"/>
          </p:nvPr>
        </p:nvSpPr>
        <p:spPr/>
        <p:txBody>
          <a:bodyPr/>
          <a:lstStyle/>
          <a:p>
            <a:pPr marL="0" indent="0">
              <a:spcAft>
                <a:spcPts val="1200"/>
              </a:spcAft>
              <a:buNone/>
            </a:pPr>
            <a:r>
              <a:rPr lang="en-US">
                <a:effectLst/>
                <a:ea typeface="MS PGothic" charset="0"/>
              </a:rPr>
              <a:t>I want to: </a:t>
            </a:r>
          </a:p>
          <a:p>
            <a:pPr>
              <a:spcAft>
                <a:spcPts val="1200"/>
              </a:spcAft>
            </a:pPr>
            <a:r>
              <a:rPr lang="en-US">
                <a:effectLst/>
                <a:ea typeface="MS PGothic" charset="0"/>
              </a:rPr>
              <a:t>work at Taco Bell</a:t>
            </a:r>
          </a:p>
          <a:p>
            <a:pPr>
              <a:spcAft>
                <a:spcPts val="1200"/>
              </a:spcAft>
            </a:pPr>
            <a:r>
              <a:rPr lang="en-US">
                <a:effectLst/>
                <a:ea typeface="MS PGothic" charset="0"/>
              </a:rPr>
              <a:t>bag groceries</a:t>
            </a:r>
          </a:p>
          <a:p>
            <a:pPr>
              <a:spcAft>
                <a:spcPts val="1200"/>
              </a:spcAft>
            </a:pPr>
            <a:r>
              <a:rPr lang="en-US">
                <a:effectLst/>
                <a:ea typeface="MS PGothic" charset="0"/>
              </a:rPr>
              <a:t>be a greeter</a:t>
            </a:r>
          </a:p>
          <a:p>
            <a:pPr>
              <a:spcAft>
                <a:spcPts val="1200"/>
              </a:spcAft>
            </a:pPr>
            <a:r>
              <a:rPr lang="en-US">
                <a:effectLst/>
                <a:ea typeface="MS PGothic" charset="0"/>
              </a:rPr>
              <a:t>clean buildings</a:t>
            </a:r>
          </a:p>
        </p:txBody>
      </p:sp>
      <p:grpSp>
        <p:nvGrpSpPr>
          <p:cNvPr id="4" name="Group 3">
            <a:extLst>
              <a:ext uri="{C183D7F6-B498-43B3-948B-1728B52AA6E4}">
                <adec:decorative xmlns:adec="http://schemas.microsoft.com/office/drawing/2017/decorative" val="1"/>
              </a:ext>
            </a:extLst>
          </p:cNvPr>
          <p:cNvGrpSpPr/>
          <p:nvPr/>
        </p:nvGrpSpPr>
        <p:grpSpPr>
          <a:xfrm>
            <a:off x="6134841" y="2063007"/>
            <a:ext cx="2247153" cy="1501948"/>
            <a:chOff x="457200" y="1981200"/>
            <a:chExt cx="6797796" cy="3886200"/>
          </a:xfrm>
        </p:grpSpPr>
        <p:sp>
          <p:nvSpPr>
            <p:cNvPr id="5" name="Isosceles Triangle 4">
              <a:extLst>
                <a:ext uri="{C183D7F6-B498-43B3-948B-1728B52AA6E4}">
                  <adec:decorative xmlns:adec="http://schemas.microsoft.com/office/drawing/2017/decorative" val="1"/>
                </a:ext>
              </a:extLst>
            </p:cNvPr>
            <p:cNvSpPr>
              <a:spLocks noChangeArrowheads="1"/>
            </p:cNvSpPr>
            <p:nvPr/>
          </p:nvSpPr>
          <p:spPr bwMode="auto">
            <a:xfrm>
              <a:off x="457200" y="1981200"/>
              <a:ext cx="4191000" cy="38862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6" name="Left Arrow 5">
              <a:extLst>
                <a:ext uri="{C183D7F6-B498-43B3-948B-1728B52AA6E4}">
                  <adec:decorative xmlns:adec="http://schemas.microsoft.com/office/drawing/2017/decorative" val="1"/>
                </a:ext>
              </a:extLst>
            </p:cNvPr>
            <p:cNvSpPr>
              <a:spLocks noChangeArrowheads="1"/>
            </p:cNvSpPr>
            <p:nvPr/>
          </p:nvSpPr>
          <p:spPr bwMode="auto">
            <a:xfrm>
              <a:off x="2895600" y="1981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7" name="Left Arrow 6">
              <a:extLst>
                <a:ext uri="{C183D7F6-B498-43B3-948B-1728B52AA6E4}">
                  <adec:decorative xmlns:adec="http://schemas.microsoft.com/office/drawing/2017/decorative" val="1"/>
                </a:ext>
              </a:extLst>
            </p:cNvPr>
            <p:cNvSpPr>
              <a:spLocks noChangeArrowheads="1"/>
            </p:cNvSpPr>
            <p:nvPr/>
          </p:nvSpPr>
          <p:spPr bwMode="auto">
            <a:xfrm>
              <a:off x="4191000" y="4648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cxnSp>
          <p:nvCxnSpPr>
            <p:cNvPr id="8" name="Straight Connector 7">
              <a:extLst>
                <a:ext uri="{C183D7F6-B498-43B3-948B-1728B52AA6E4}">
                  <adec:decorative xmlns:adec="http://schemas.microsoft.com/office/drawing/2017/decorative" val="1"/>
                </a:ext>
              </a:extLst>
            </p:cNvPr>
            <p:cNvCxnSpPr/>
            <p:nvPr/>
          </p:nvCxnSpPr>
          <p:spPr>
            <a:xfrm>
              <a:off x="624950" y="3276600"/>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gr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52658-29EF-44DD-853A-99544A7AA9CC}"/>
              </a:ext>
            </a:extLst>
          </p:cNvPr>
          <p:cNvSpPr>
            <a:spLocks noGrp="1"/>
          </p:cNvSpPr>
          <p:nvPr>
            <p:ph type="title"/>
          </p:nvPr>
        </p:nvSpPr>
        <p:spPr/>
        <p:txBody>
          <a:bodyPr/>
          <a:lstStyle/>
          <a:p>
            <a:r>
              <a:rPr lang="en-US" dirty="0"/>
              <a:t>Thinking in Questions</a:t>
            </a:r>
          </a:p>
        </p:txBody>
      </p:sp>
      <p:sp>
        <p:nvSpPr>
          <p:cNvPr id="3" name="Content Placeholder 2">
            <a:extLst>
              <a:ext uri="{FF2B5EF4-FFF2-40B4-BE49-F238E27FC236}">
                <a16:creationId xmlns:a16="http://schemas.microsoft.com/office/drawing/2014/main" id="{782820CC-8843-4BFB-A7CB-06B85DD9CA4C}"/>
              </a:ext>
            </a:extLst>
          </p:cNvPr>
          <p:cNvSpPr>
            <a:spLocks noGrp="1"/>
          </p:cNvSpPr>
          <p:nvPr>
            <p:ph idx="1"/>
          </p:nvPr>
        </p:nvSpPr>
        <p:spPr>
          <a:xfrm>
            <a:off x="266457" y="1720608"/>
            <a:ext cx="7886700" cy="4351338"/>
          </a:xfrm>
        </p:spPr>
        <p:txBody>
          <a:bodyPr/>
          <a:lstStyle/>
          <a:p>
            <a:pPr eaLnBrk="1" hangingPunct="1">
              <a:lnSpc>
                <a:spcPct val="108000"/>
              </a:lnSpc>
              <a:spcAft>
                <a:spcPts val="1800"/>
              </a:spcAft>
            </a:pPr>
            <a:r>
              <a:rPr lang="en-US" sz="2800">
                <a:effectLst/>
                <a:ea typeface="MS PGothic" charset="0"/>
              </a:rPr>
              <a:t>Why did the person say a specific type of work? What is intriguing to them about that? Have they tried it before? Who is the influence in their lives? What kind of people do they like to be around?</a:t>
            </a:r>
          </a:p>
          <a:p>
            <a:pPr eaLnBrk="1" hangingPunct="1">
              <a:lnSpc>
                <a:spcPct val="108000"/>
              </a:lnSpc>
              <a:spcAft>
                <a:spcPts val="1800"/>
              </a:spcAft>
            </a:pPr>
            <a:r>
              <a:rPr lang="en-US" sz="2800">
                <a:effectLst/>
                <a:ea typeface="MS PGothic" charset="0"/>
              </a:rPr>
              <a:t>What works and doesn’t</a:t>
            </a:r>
            <a:r>
              <a:rPr lang="en-US" altLang="ja-JP" sz="2800">
                <a:effectLst/>
                <a:ea typeface="MS PGothic" charset="0"/>
              </a:rPr>
              <a:t> work?</a:t>
            </a:r>
          </a:p>
          <a:p>
            <a:pPr eaLnBrk="1" hangingPunct="1">
              <a:lnSpc>
                <a:spcPct val="108000"/>
              </a:lnSpc>
              <a:spcAft>
                <a:spcPts val="1800"/>
              </a:spcAft>
            </a:pPr>
            <a:r>
              <a:rPr lang="en-US" sz="2800">
                <a:effectLst/>
                <a:ea typeface="MS PGothic" charset="0"/>
              </a:rPr>
              <a:t>Don’</a:t>
            </a:r>
            <a:r>
              <a:rPr lang="en-US" altLang="ja-JP" sz="2800">
                <a:effectLst/>
                <a:ea typeface="MS PGothic" charset="0"/>
              </a:rPr>
              <a:t>t assume - investigate!</a:t>
            </a:r>
            <a:endParaRPr lang="en-US"/>
          </a:p>
        </p:txBody>
      </p:sp>
      <p:pic>
        <p:nvPicPr>
          <p:cNvPr id="4" name="Graphic 3">
            <a:extLst>
              <a:ext uri="{FF2B5EF4-FFF2-40B4-BE49-F238E27FC236}">
                <a16:creationId xmlns:a16="http://schemas.microsoft.com/office/drawing/2014/main" id="{A240E9AB-D24E-4B87-82CC-B7BFE8CDC2E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0495" y="2987163"/>
            <a:ext cx="2755614" cy="2755614"/>
          </a:xfrm>
          <a:prstGeom prst="rect">
            <a:avLst/>
          </a:prstGeom>
        </p:spPr>
      </p:pic>
    </p:spTree>
    <p:extLst>
      <p:ext uri="{BB962C8B-B14F-4D97-AF65-F5344CB8AC3E}">
        <p14:creationId xmlns:p14="http://schemas.microsoft.com/office/powerpoint/2010/main" val="4258926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a:effectLst/>
              </a:rPr>
              <a:t>Who’s not ready?</a:t>
            </a:r>
          </a:p>
        </p:txBody>
      </p:sp>
      <p:sp>
        <p:nvSpPr>
          <p:cNvPr id="164866" name="Rectangle 2"/>
          <p:cNvSpPr>
            <a:spLocks/>
          </p:cNvSpPr>
          <p:nvPr/>
        </p:nvSpPr>
        <p:spPr bwMode="auto">
          <a:xfrm>
            <a:off x="1438275" y="2715358"/>
            <a:ext cx="57912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miter lim="800000"/>
                <a:headEnd type="none" w="med" len="med"/>
                <a:tailEnd type="none" w="med" len="med"/>
              </a14:hiddenLine>
            </a:ext>
          </a:extLst>
        </p:spPr>
        <p:txBody>
          <a:bodyPr lIns="38100" tIns="38100" rIns="38100" bIns="38100"/>
          <a:lstStyle/>
          <a:p>
            <a:pPr algn="ctr">
              <a:spcBef>
                <a:spcPts val="2038"/>
              </a:spcBef>
            </a:pPr>
            <a:r>
              <a:rPr lang="en-US" sz="3400">
                <a:latin typeface="Arial" charset="0"/>
                <a:ea typeface="ＭＳ Ｐゴシック" charset="0"/>
                <a:cs typeface="Arial" charset="0"/>
                <a:sym typeface="Arial" charset="0"/>
              </a:rPr>
              <a:t>The question that initiated our SE movement. </a:t>
            </a:r>
          </a:p>
        </p:txBody>
      </p:sp>
    </p:spTree>
    <p:extLst>
      <p:ext uri="{BB962C8B-B14F-4D97-AF65-F5344CB8AC3E}">
        <p14:creationId xmlns:p14="http://schemas.microsoft.com/office/powerpoint/2010/main" val="8983108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D3184-BF08-49F3-BBD0-2913E0633E42}"/>
              </a:ext>
            </a:extLst>
          </p:cNvPr>
          <p:cNvSpPr>
            <a:spLocks noGrp="1"/>
          </p:cNvSpPr>
          <p:nvPr>
            <p:ph type="title"/>
          </p:nvPr>
        </p:nvSpPr>
        <p:spPr/>
        <p:txBody>
          <a:bodyPr/>
          <a:lstStyle/>
          <a:p>
            <a:r>
              <a:rPr lang="en-US" dirty="0"/>
              <a:t>Thinking in Questions to Learn More</a:t>
            </a:r>
          </a:p>
        </p:txBody>
      </p:sp>
      <p:sp>
        <p:nvSpPr>
          <p:cNvPr id="3" name="Content Placeholder 2">
            <a:extLst>
              <a:ext uri="{FF2B5EF4-FFF2-40B4-BE49-F238E27FC236}">
                <a16:creationId xmlns:a16="http://schemas.microsoft.com/office/drawing/2014/main" id="{ED55C304-DE11-4124-8581-63F563158B56}"/>
              </a:ext>
            </a:extLst>
          </p:cNvPr>
          <p:cNvSpPr>
            <a:spLocks noGrp="1"/>
          </p:cNvSpPr>
          <p:nvPr>
            <p:ph idx="1"/>
          </p:nvPr>
        </p:nvSpPr>
        <p:spPr>
          <a:xfrm>
            <a:off x="552450" y="2141536"/>
            <a:ext cx="7886700" cy="3211514"/>
          </a:xfrm>
          <a:ln w="57150">
            <a:solidFill>
              <a:schemeClr val="accent2">
                <a:lumMod val="75000"/>
              </a:schemeClr>
            </a:solidFill>
          </a:ln>
        </p:spPr>
        <p:txBody>
          <a:bodyPr>
            <a:normAutofit/>
          </a:bodyPr>
          <a:lstStyle/>
          <a:p>
            <a:pPr marL="0" indent="0">
              <a:lnSpc>
                <a:spcPct val="108000"/>
              </a:lnSpc>
              <a:buNone/>
            </a:pPr>
            <a:r>
              <a:rPr lang="en-US" sz="3600">
                <a:ln>
                  <a:solidFill>
                    <a:schemeClr val="bg1">
                      <a:lumMod val="75000"/>
                      <a:lumOff val="25000"/>
                      <a:alpha val="10000"/>
                    </a:schemeClr>
                  </a:solidFill>
                </a:ln>
                <a:latin typeface="Tahoma" panose="020B0604030504040204" pitchFamily="34" charset="0"/>
                <a:ea typeface="Tahoma" panose="020B0604030504040204" pitchFamily="34" charset="0"/>
                <a:cs typeface="Tahoma" panose="020B0604030504040204" pitchFamily="34" charset="0"/>
              </a:rPr>
              <a:t>If someone says she wants to be a firefighter, what are some questions or things you’d like to know/investigate? What activities would you use to get the info?</a:t>
            </a:r>
          </a:p>
          <a:p>
            <a:pPr>
              <a:lnSpc>
                <a:spcPct val="108000"/>
              </a:lnSpc>
            </a:pPr>
            <a:endParaRPr lang="en-US" sz="2400"/>
          </a:p>
        </p:txBody>
      </p:sp>
    </p:spTree>
    <p:extLst>
      <p:ext uri="{BB962C8B-B14F-4D97-AF65-F5344CB8AC3E}">
        <p14:creationId xmlns:p14="http://schemas.microsoft.com/office/powerpoint/2010/main" val="530782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normAutofit/>
          </a:bodyPr>
          <a:lstStyle/>
          <a:p>
            <a:pPr algn="l" eaLnBrk="1" hangingPunct="1"/>
            <a:r>
              <a:rPr lang="ja-JP" altLang="en-US">
                <a:effectLst/>
                <a:ea typeface="MS PGothic" charset="0"/>
              </a:rPr>
              <a:t>“</a:t>
            </a:r>
            <a:r>
              <a:rPr lang="en-US" altLang="ja-JP">
                <a:effectLst/>
                <a:ea typeface="MS PGothic" charset="0"/>
              </a:rPr>
              <a:t>I want to be a fireman</a:t>
            </a:r>
            <a:r>
              <a:rPr lang="ja-JP" altLang="en-US">
                <a:effectLst/>
                <a:ea typeface="MS PGothic" charset="0"/>
              </a:rPr>
              <a:t>”</a:t>
            </a:r>
            <a:r>
              <a:rPr lang="en-US" altLang="ja-JP">
                <a:effectLst/>
                <a:ea typeface="MS PGothic" charset="0"/>
              </a:rPr>
              <a:t> </a:t>
            </a:r>
            <a:endParaRPr lang="en-US">
              <a:effectLst/>
              <a:ea typeface="MS PGothic" charset="0"/>
            </a:endParaRPr>
          </a:p>
        </p:txBody>
      </p:sp>
      <p:sp>
        <p:nvSpPr>
          <p:cNvPr id="74755" name="Rectangle 3"/>
          <p:cNvSpPr>
            <a:spLocks noGrp="1" noChangeArrowheads="1"/>
          </p:cNvSpPr>
          <p:nvPr>
            <p:ph idx="1"/>
          </p:nvPr>
        </p:nvSpPr>
        <p:spPr>
          <a:xfrm>
            <a:off x="190500" y="1820322"/>
            <a:ext cx="3829050" cy="4751923"/>
          </a:xfrm>
        </p:spPr>
        <p:txBody>
          <a:bodyPr>
            <a:normAutofit fontScale="32500" lnSpcReduction="20000"/>
          </a:bodyPr>
          <a:lstStyle/>
          <a:p>
            <a:pPr marL="0" indent="0">
              <a:lnSpc>
                <a:spcPct val="130000"/>
              </a:lnSpc>
              <a:buNone/>
            </a:pPr>
            <a:r>
              <a:rPr lang="en-US" sz="7400">
                <a:effectLst/>
                <a:ea typeface="MS PGothic" charset="0"/>
              </a:rPr>
              <a:t>Questions</a:t>
            </a:r>
          </a:p>
          <a:p>
            <a:pPr>
              <a:lnSpc>
                <a:spcPct val="130000"/>
              </a:lnSpc>
              <a:buFont typeface="Wingdings" panose="05000000000000000000" pitchFamily="2" charset="2"/>
              <a:buChar char="ü"/>
            </a:pPr>
            <a:r>
              <a:rPr lang="en-US" sz="7400">
                <a:effectLst/>
                <a:ea typeface="MS PGothic" charset="0"/>
              </a:rPr>
              <a:t>Why the interest in being a fireman?</a:t>
            </a:r>
          </a:p>
          <a:p>
            <a:pPr>
              <a:lnSpc>
                <a:spcPct val="130000"/>
              </a:lnSpc>
              <a:buFont typeface="Wingdings" panose="05000000000000000000" pitchFamily="2" charset="2"/>
              <a:buChar char="ü"/>
            </a:pPr>
            <a:r>
              <a:rPr lang="en-US" sz="7400">
                <a:effectLst/>
                <a:ea typeface="MS PGothic" charset="0"/>
              </a:rPr>
              <a:t>Has she tried it before? </a:t>
            </a:r>
          </a:p>
          <a:p>
            <a:pPr>
              <a:lnSpc>
                <a:spcPct val="130000"/>
              </a:lnSpc>
              <a:buFont typeface="Wingdings" panose="05000000000000000000" pitchFamily="2" charset="2"/>
              <a:buChar char="ü"/>
            </a:pPr>
            <a:r>
              <a:rPr lang="en-US" sz="7400">
                <a:effectLst/>
                <a:ea typeface="MS PGothic" charset="0"/>
              </a:rPr>
              <a:t>Does he know a firefighter?</a:t>
            </a:r>
            <a:endParaRPr lang="en-US" altLang="ja-JP" sz="7400">
              <a:effectLst/>
              <a:ea typeface="MS PGothic" charset="0"/>
            </a:endParaRPr>
          </a:p>
          <a:p>
            <a:pPr>
              <a:lnSpc>
                <a:spcPct val="130000"/>
              </a:lnSpc>
              <a:buFont typeface="Wingdings" panose="05000000000000000000" pitchFamily="2" charset="2"/>
              <a:buChar char="ü"/>
            </a:pPr>
            <a:r>
              <a:rPr lang="en-US" altLang="ja-JP" sz="7400">
                <a:effectLst/>
                <a:ea typeface="MS PGothic" charset="0"/>
              </a:rPr>
              <a:t>What does she know about it?</a:t>
            </a:r>
          </a:p>
          <a:p>
            <a:pPr>
              <a:lnSpc>
                <a:spcPct val="130000"/>
              </a:lnSpc>
              <a:buFont typeface="Wingdings" panose="05000000000000000000" pitchFamily="2" charset="2"/>
              <a:buChar char="ü"/>
            </a:pPr>
            <a:r>
              <a:rPr lang="en-US" altLang="ja-JP" sz="7400">
                <a:effectLst/>
                <a:ea typeface="MS PGothic" charset="0"/>
              </a:rPr>
              <a:t>What does he like about it the idea?</a:t>
            </a:r>
          </a:p>
          <a:p>
            <a:pPr eaLnBrk="1" hangingPunct="1"/>
            <a:endParaRPr lang="en-US">
              <a:effectLst/>
              <a:ea typeface="MS PGothic" charset="0"/>
            </a:endParaRPr>
          </a:p>
        </p:txBody>
      </p:sp>
      <p:sp>
        <p:nvSpPr>
          <p:cNvPr id="2" name="Rectangle 1"/>
          <p:cNvSpPr/>
          <p:nvPr/>
        </p:nvSpPr>
        <p:spPr>
          <a:xfrm>
            <a:off x="4640094" y="1820323"/>
            <a:ext cx="4572000" cy="3585597"/>
          </a:xfrm>
          <a:prstGeom prst="rect">
            <a:avLst/>
          </a:prstGeom>
        </p:spPr>
        <p:txBody>
          <a:bodyPr>
            <a:spAutoFit/>
          </a:bodyPr>
          <a:lstStyle/>
          <a:p>
            <a:pPr>
              <a:spcAft>
                <a:spcPts val="600"/>
              </a:spcAft>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Activities</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Home visit</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Talk with family/friends</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Go to fire station to explore</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Talk with fireman</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Do some job shadowing</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Watch videos </a:t>
            </a:r>
          </a:p>
          <a:p>
            <a:pPr marL="457200" indent="-457200">
              <a:spcAft>
                <a:spcPts val="600"/>
              </a:spcAft>
              <a:buFont typeface="Wingdings" panose="05000000000000000000" pitchFamily="2" charset="2"/>
              <a:buChar char="ü"/>
            </a:pPr>
            <a:r>
              <a:rPr lang="en-US" sz="2400">
                <a:solidFill>
                  <a:schemeClr val="tx2"/>
                </a:solidFill>
                <a:latin typeface="Tahoma" panose="020B0604030504040204" pitchFamily="34" charset="0"/>
                <a:ea typeface="Tahoma" panose="020B0604030504040204" pitchFamily="34" charset="0"/>
                <a:cs typeface="Tahoma" panose="020B0604030504040204" pitchFamily="34" charset="0"/>
              </a:rPr>
              <a:t>Anything else?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1450" y="377827"/>
            <a:ext cx="8515350" cy="1325563"/>
          </a:xfrm>
        </p:spPr>
        <p:txBody>
          <a:bodyPr>
            <a:normAutofit/>
          </a:bodyPr>
          <a:lstStyle/>
          <a:p>
            <a:r>
              <a:rPr lang="en-US" dirty="0">
                <a:effectLst/>
              </a:rPr>
              <a:t>Thinking in questions –</a:t>
            </a:r>
            <a:br>
              <a:rPr lang="en-US" dirty="0">
                <a:effectLst/>
              </a:rPr>
            </a:br>
            <a:r>
              <a:rPr lang="en-US" dirty="0">
                <a:effectLst/>
              </a:rPr>
              <a:t> support needs</a:t>
            </a:r>
          </a:p>
        </p:txBody>
      </p:sp>
      <p:sp>
        <p:nvSpPr>
          <p:cNvPr id="3" name="Content Placeholder 2"/>
          <p:cNvSpPr>
            <a:spLocks noGrp="1"/>
          </p:cNvSpPr>
          <p:nvPr>
            <p:ph idx="1"/>
          </p:nvPr>
        </p:nvSpPr>
        <p:spPr>
          <a:xfrm>
            <a:off x="323850" y="2325916"/>
            <a:ext cx="7886700" cy="4351338"/>
          </a:xfrm>
        </p:spPr>
        <p:txBody>
          <a:bodyPr/>
          <a:lstStyle/>
          <a:p>
            <a:r>
              <a:rPr lang="en-US">
                <a:effectLst/>
              </a:rPr>
              <a:t>What needs to be in place for her to be at her best? </a:t>
            </a:r>
          </a:p>
          <a:p>
            <a:r>
              <a:rPr lang="en-US">
                <a:effectLst/>
              </a:rPr>
              <a:t>What needs to happen for her to stay mentally and physically healthy?</a:t>
            </a:r>
          </a:p>
          <a:p>
            <a:r>
              <a:rPr lang="en-US">
                <a:effectLst/>
              </a:rPr>
              <a:t>What needs to be in place for him to be safe? </a:t>
            </a:r>
          </a:p>
          <a:p>
            <a:r>
              <a:rPr lang="en-US">
                <a:effectLst/>
              </a:rPr>
              <a:t>What type of environment do we need to find so they don’t get aggravated or stressed out.</a:t>
            </a:r>
          </a:p>
          <a:p>
            <a:r>
              <a:rPr lang="en-US">
                <a:effectLst/>
              </a:rPr>
              <a:t>How does she effectively receive instruction? </a:t>
            </a:r>
          </a:p>
          <a:p>
            <a:endParaRPr lang="en-US">
              <a:effectLst/>
            </a:endParaRPr>
          </a:p>
        </p:txBody>
      </p:sp>
    </p:spTree>
    <p:extLst>
      <p:ext uri="{BB962C8B-B14F-4D97-AF65-F5344CB8AC3E}">
        <p14:creationId xmlns:p14="http://schemas.microsoft.com/office/powerpoint/2010/main" val="37935267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9874" name="Object 2" descr="Blank information organization form. "/>
          <p:cNvGraphicFramePr>
            <a:graphicFrameLocks noChangeAspect="1"/>
          </p:cNvGraphicFramePr>
          <p:nvPr>
            <p:extLst>
              <p:ext uri="{D42A27DB-BD31-4B8C-83A1-F6EECF244321}">
                <p14:modId xmlns:p14="http://schemas.microsoft.com/office/powerpoint/2010/main" val="3814439030"/>
              </p:ext>
            </p:extLst>
          </p:nvPr>
        </p:nvGraphicFramePr>
        <p:xfrm>
          <a:off x="57150" y="1092200"/>
          <a:ext cx="9029700" cy="5537200"/>
        </p:xfrm>
        <a:graphic>
          <a:graphicData uri="http://schemas.openxmlformats.org/presentationml/2006/ole">
            <mc:AlternateContent xmlns:mc="http://schemas.openxmlformats.org/markup-compatibility/2006">
              <mc:Choice xmlns:v="urn:schemas-microsoft-com:vml" Requires="v">
                <p:oleObj name="Document" r:id="rId3" imgW="36114286" imgH="22146032" progId="Word.Document.12">
                  <p:link updateAutomatic="1"/>
                </p:oleObj>
              </mc:Choice>
              <mc:Fallback>
                <p:oleObj name="Document" r:id="rId3" imgW="36114286" imgH="22146032" progId="Word.Document.12">
                  <p:link updateAutomatic="1"/>
                  <p:pic>
                    <p:nvPicPr>
                      <p:cNvPr id="79874" name="Object 2" descr="Blank information organization form.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1092200"/>
                        <a:ext cx="9029700" cy="553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Oval 1">
            <a:extLst>
              <a:ext uri="{C183D7F6-B498-43B3-948B-1728B52AA6E4}">
                <adec:decorative xmlns:adec="http://schemas.microsoft.com/office/drawing/2017/decorative" val="1"/>
              </a:ext>
            </a:extLst>
          </p:cNvPr>
          <p:cNvSpPr/>
          <p:nvPr/>
        </p:nvSpPr>
        <p:spPr>
          <a:xfrm>
            <a:off x="6509906" y="65267"/>
            <a:ext cx="2576944" cy="1026933"/>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602557" y="168870"/>
            <a:ext cx="2484293" cy="923330"/>
          </a:xfrm>
          <a:prstGeom prst="rect">
            <a:avLst/>
          </a:prstGeom>
          <a:noFill/>
        </p:spPr>
        <p:txBody>
          <a:bodyPr wrap="square" rtlCol="0">
            <a:spAutoFit/>
          </a:bodyPr>
          <a:lstStyle/>
          <a:p>
            <a:pPr algn="ctr"/>
            <a:r>
              <a:rPr lang="en-US" b="1">
                <a:solidFill>
                  <a:schemeClr val="bg1"/>
                </a:solidFill>
                <a:latin typeface="Tahoma" panose="020B0604030504040204" pitchFamily="34" charset="0"/>
                <a:ea typeface="Tahoma" panose="020B0604030504040204" pitchFamily="34" charset="0"/>
                <a:cs typeface="Tahoma" panose="020B0604030504040204" pitchFamily="34" charset="0"/>
              </a:rPr>
              <a:t>Optional (SE Core Training Materials page)</a:t>
            </a:r>
          </a:p>
        </p:txBody>
      </p:sp>
      <p:sp>
        <p:nvSpPr>
          <p:cNvPr id="5" name="Title 4">
            <a:extLst>
              <a:ext uri="{FF2B5EF4-FFF2-40B4-BE49-F238E27FC236}">
                <a16:creationId xmlns:a16="http://schemas.microsoft.com/office/drawing/2014/main" id="{482320F8-11A8-4B57-8491-38F8BD75C7DC}"/>
              </a:ext>
            </a:extLst>
          </p:cNvPr>
          <p:cNvSpPr>
            <a:spLocks noGrp="1"/>
          </p:cNvSpPr>
          <p:nvPr>
            <p:ph type="title"/>
          </p:nvPr>
        </p:nvSpPr>
        <p:spPr>
          <a:xfrm>
            <a:off x="-93518" y="-127002"/>
            <a:ext cx="7886700" cy="1325563"/>
          </a:xfrm>
        </p:spPr>
        <p:txBody>
          <a:bodyPr/>
          <a:lstStyle/>
          <a:p>
            <a:r>
              <a:rPr lang="en-US"/>
              <a:t>Information Organization form</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3" name="TextBox 3"/>
          <p:cNvSpPr txBox="1">
            <a:spLocks noGrp="1" noChangeArrowheads="1"/>
          </p:cNvSpPr>
          <p:nvPr>
            <p:ph type="title" idx="4294967295"/>
          </p:nvPr>
        </p:nvSpPr>
        <p:spPr bwMode="auto">
          <a:xfrm>
            <a:off x="167442" y="221033"/>
            <a:ext cx="5791200" cy="461963"/>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Ways to learn need information</a:t>
            </a:r>
          </a:p>
        </p:txBody>
      </p:sp>
      <p:graphicFrame>
        <p:nvGraphicFramePr>
          <p:cNvPr id="81922" name="Object 2" descr="A blank table with headers: structured time (what? when? where? purpose?), interviews (with whom? purpose?), and record review (records? purpose?)."/>
          <p:cNvGraphicFramePr>
            <a:graphicFrameLocks noChangeAspect="1"/>
          </p:cNvGraphicFramePr>
          <p:nvPr>
            <p:extLst>
              <p:ext uri="{D42A27DB-BD31-4B8C-83A1-F6EECF244321}">
                <p14:modId xmlns:p14="http://schemas.microsoft.com/office/powerpoint/2010/main" val="2373483581"/>
              </p:ext>
            </p:extLst>
          </p:nvPr>
        </p:nvGraphicFramePr>
        <p:xfrm>
          <a:off x="167442" y="850900"/>
          <a:ext cx="8809115" cy="5926357"/>
        </p:xfrm>
        <a:graphic>
          <a:graphicData uri="http://schemas.openxmlformats.org/presentationml/2006/ole">
            <mc:AlternateContent xmlns:mc="http://schemas.openxmlformats.org/markup-compatibility/2006">
              <mc:Choice xmlns:v="urn:schemas-microsoft-com:vml" Requires="v">
                <p:oleObj name="Document" r:id="rId2" imgW="36165079" imgH="24330159" progId="Word.Document.12">
                  <p:link updateAutomatic="1"/>
                </p:oleObj>
              </mc:Choice>
              <mc:Fallback>
                <p:oleObj name="Document" r:id="rId2" imgW="36165079" imgH="24330159" progId="Word.Document.12">
                  <p:link updateAutomatic="1"/>
                  <p:pic>
                    <p:nvPicPr>
                      <p:cNvPr id="81922" name="Object 2" descr="A blank table with headers: structured time (what? when? where? purpose?), interviews (with whom? purpose?), and record review (records? purpo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442" y="850900"/>
                        <a:ext cx="8809115" cy="5926357"/>
                      </a:xfrm>
                      <a:prstGeom prst="rect">
                        <a:avLst/>
                      </a:prstGeom>
                      <a:noFill/>
                      <a:ln>
                        <a:noFill/>
                      </a:ln>
                      <a:effectLst/>
                    </p:spPr>
                  </p:pic>
                </p:oleObj>
              </mc:Fallback>
            </mc:AlternateContent>
          </a:graphicData>
        </a:graphic>
      </p:graphicFrame>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1374EA-6C5C-CA13-4154-26068010D185}"/>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US"/>
              <a:t>Customized Job Development Plan</a:t>
            </a:r>
          </a:p>
        </p:txBody>
      </p:sp>
      <p:pic>
        <p:nvPicPr>
          <p:cNvPr id="2" name="Picture 1" descr="A blank customized job development plan form.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88" y="45018"/>
            <a:ext cx="5216103" cy="6724646"/>
          </a:xfrm>
          <a:prstGeom prst="rect">
            <a:avLst/>
          </a:prstGeom>
        </p:spPr>
      </p:pic>
      <p:sp>
        <p:nvSpPr>
          <p:cNvPr id="3" name="TextBox 2"/>
          <p:cNvSpPr txBox="1"/>
          <p:nvPr/>
        </p:nvSpPr>
        <p:spPr>
          <a:xfrm>
            <a:off x="5859624" y="1166327"/>
            <a:ext cx="2603241" cy="4431983"/>
          </a:xfrm>
          <a:prstGeom prst="rect">
            <a:avLst/>
          </a:prstGeom>
          <a:noFill/>
        </p:spPr>
        <p:txBody>
          <a:bodyPr wrap="square" rtlCol="0">
            <a:spAutoFit/>
          </a:bodyPr>
          <a:lstStyle/>
          <a:p>
            <a:r>
              <a:rPr lang="en-US" sz="2400" b="1">
                <a:latin typeface="Tahoma" panose="020B0604030504040204" pitchFamily="34" charset="0"/>
                <a:ea typeface="Tahoma" panose="020B0604030504040204" pitchFamily="34" charset="0"/>
                <a:cs typeface="Tahoma" panose="020B0604030504040204" pitchFamily="34" charset="0"/>
              </a:rPr>
              <a:t>Optional template for organizing information</a:t>
            </a:r>
          </a:p>
          <a:p>
            <a:endParaRPr lang="en-US" sz="2400" b="1">
              <a:latin typeface="Tahoma" panose="020B0604030504040204" pitchFamily="34" charset="0"/>
              <a:ea typeface="Tahoma" panose="020B0604030504040204" pitchFamily="34" charset="0"/>
              <a:cs typeface="Tahoma" panose="020B0604030504040204" pitchFamily="34" charset="0"/>
            </a:endParaRPr>
          </a:p>
          <a:p>
            <a:r>
              <a:rPr lang="en-US">
                <a:latin typeface="Tahoma" panose="020B0604030504040204" pitchFamily="34" charset="0"/>
                <a:ea typeface="Tahoma" panose="020B0604030504040204" pitchFamily="34" charset="0"/>
                <a:cs typeface="Tahoma" panose="020B0604030504040204" pitchFamily="34" charset="0"/>
              </a:rPr>
              <a:t>SE Core Training Materials page:</a:t>
            </a:r>
          </a:p>
          <a:p>
            <a:r>
              <a:rPr lang="en-US">
                <a:latin typeface="Tahoma" panose="020B0604030504040204" pitchFamily="34" charset="0"/>
                <a:ea typeface="Tahoma" panose="020B0604030504040204" pitchFamily="34" charset="0"/>
                <a:cs typeface="Tahoma" panose="020B0604030504040204" pitchFamily="34" charset="0"/>
              </a:rPr>
              <a:t>“Example of Customized Job Development Plan”</a:t>
            </a:r>
          </a:p>
          <a:p>
            <a:r>
              <a:rPr lang="en-US">
                <a:latin typeface="Tahoma" panose="020B0604030504040204" pitchFamily="34" charset="0"/>
                <a:ea typeface="Tahoma" panose="020B0604030504040204" pitchFamily="34" charset="0"/>
                <a:cs typeface="Tahoma" panose="020B0604030504040204" pitchFamily="34" charset="0"/>
              </a:rPr>
              <a:t>-blank template</a:t>
            </a:r>
          </a:p>
          <a:p>
            <a:r>
              <a:rPr lang="en-US">
                <a:latin typeface="Tahoma" panose="020B0604030504040204" pitchFamily="34" charset="0"/>
                <a:ea typeface="Tahoma" panose="020B0604030504040204" pitchFamily="34" charset="0"/>
                <a:cs typeface="Tahoma" panose="020B0604030504040204" pitchFamily="34" charset="0"/>
              </a:rPr>
              <a:t>-filled out with job seeker Akemi to see an example</a:t>
            </a:r>
          </a:p>
        </p:txBody>
      </p:sp>
    </p:spTree>
    <p:extLst>
      <p:ext uri="{BB962C8B-B14F-4D97-AF65-F5344CB8AC3E}">
        <p14:creationId xmlns:p14="http://schemas.microsoft.com/office/powerpoint/2010/main" val="284853881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D4914-ABEE-0768-FD7C-835C383D860A}"/>
              </a:ext>
            </a:extLst>
          </p:cNvPr>
          <p:cNvSpPr>
            <a:spLocks noGrp="1"/>
          </p:cNvSpPr>
          <p:nvPr>
            <p:ph type="title"/>
          </p:nvPr>
        </p:nvSpPr>
        <p:spPr/>
        <p:txBody>
          <a:bodyPr/>
          <a:lstStyle/>
          <a:p>
            <a:r>
              <a:rPr lang="en-US"/>
              <a:t>These forms can be helpful! </a:t>
            </a:r>
          </a:p>
        </p:txBody>
      </p:sp>
      <p:sp>
        <p:nvSpPr>
          <p:cNvPr id="3" name="Content Placeholder 2">
            <a:extLst>
              <a:ext uri="{FF2B5EF4-FFF2-40B4-BE49-F238E27FC236}">
                <a16:creationId xmlns:a16="http://schemas.microsoft.com/office/drawing/2014/main" id="{45F97507-7043-6FEA-B0C9-C34A1654839D}"/>
              </a:ext>
            </a:extLst>
          </p:cNvPr>
          <p:cNvSpPr>
            <a:spLocks noGrp="1"/>
          </p:cNvSpPr>
          <p:nvPr>
            <p:ph idx="1"/>
          </p:nvPr>
        </p:nvSpPr>
        <p:spPr/>
        <p:txBody>
          <a:bodyPr/>
          <a:lstStyle/>
          <a:p>
            <a:r>
              <a:rPr lang="en-US"/>
              <a:t>Not required</a:t>
            </a:r>
          </a:p>
          <a:p>
            <a:r>
              <a:rPr lang="en-US"/>
              <a:t>Ways to organize information</a:t>
            </a:r>
          </a:p>
          <a:p>
            <a:r>
              <a:rPr lang="en-US"/>
              <a:t>They are NOT structured, rigorous assessments</a:t>
            </a:r>
          </a:p>
          <a:p>
            <a:r>
              <a:rPr lang="en-US"/>
              <a:t>Discovery is all about learning, gathering information and then translating it into </a:t>
            </a:r>
          </a:p>
          <a:p>
            <a:pPr lvl="1"/>
            <a:r>
              <a:rPr lang="en-US"/>
              <a:t>What someone has to offer</a:t>
            </a:r>
          </a:p>
          <a:p>
            <a:pPr lvl="1"/>
            <a:r>
              <a:rPr lang="en-US"/>
              <a:t>What they prefer</a:t>
            </a:r>
          </a:p>
          <a:p>
            <a:pPr lvl="1"/>
            <a:r>
              <a:rPr lang="en-US"/>
              <a:t>What conditions will set them up for success</a:t>
            </a:r>
          </a:p>
        </p:txBody>
      </p:sp>
    </p:spTree>
    <p:extLst>
      <p:ext uri="{BB962C8B-B14F-4D97-AF65-F5344CB8AC3E}">
        <p14:creationId xmlns:p14="http://schemas.microsoft.com/office/powerpoint/2010/main" val="32919325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1F3ADC-AFCF-4031-89C6-62783C085C82}"/>
              </a:ext>
            </a:extLst>
          </p:cNvPr>
          <p:cNvSpPr>
            <a:spLocks noGrp="1"/>
          </p:cNvSpPr>
          <p:nvPr>
            <p:ph type="title"/>
          </p:nvPr>
        </p:nvSpPr>
        <p:spPr>
          <a:xfrm>
            <a:off x="457200" y="-960437"/>
            <a:ext cx="7886700" cy="1325563"/>
          </a:xfrm>
        </p:spPr>
        <p:txBody>
          <a:bodyPr/>
          <a:lstStyle/>
          <a:p>
            <a:r>
              <a:rPr lang="en-US"/>
              <a:t>Randy’s story</a:t>
            </a:r>
          </a:p>
        </p:txBody>
      </p:sp>
      <p:sp>
        <p:nvSpPr>
          <p:cNvPr id="18434" name="TextBox 1"/>
          <p:cNvSpPr txBox="1">
            <a:spLocks noChangeArrowheads="1"/>
          </p:cNvSpPr>
          <p:nvPr/>
        </p:nvSpPr>
        <p:spPr bwMode="auto">
          <a:xfrm>
            <a:off x="2057400" y="2209800"/>
            <a:ext cx="4953000"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6600">
                <a:latin typeface="Tahoma" panose="020B0604030504040204" pitchFamily="34" charset="0"/>
                <a:ea typeface="Tahoma" panose="020B0604030504040204" pitchFamily="34" charset="0"/>
                <a:cs typeface="Tahoma" panose="020B0604030504040204" pitchFamily="34" charset="0"/>
              </a:rPr>
              <a:t>Randy’s Story</a:t>
            </a:r>
          </a:p>
        </p:txBody>
      </p:sp>
    </p:spTree>
    <p:extLst>
      <p:ext uri="{BB962C8B-B14F-4D97-AF65-F5344CB8AC3E}">
        <p14:creationId xmlns:p14="http://schemas.microsoft.com/office/powerpoint/2010/main" val="273959463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r>
              <a:rPr lang="en-US">
                <a:effectLst/>
                <a:ea typeface="MS PGothic" charset="0"/>
              </a:rPr>
              <a:t>RANDY – What was known</a:t>
            </a:r>
          </a:p>
        </p:txBody>
      </p:sp>
      <p:sp>
        <p:nvSpPr>
          <p:cNvPr id="19459" name="Rectangle 3"/>
          <p:cNvSpPr>
            <a:spLocks noGrp="1" noChangeArrowheads="1"/>
          </p:cNvSpPr>
          <p:nvPr>
            <p:ph idx="1"/>
          </p:nvPr>
        </p:nvSpPr>
        <p:spPr/>
        <p:txBody>
          <a:bodyPr>
            <a:normAutofit fontScale="92500" lnSpcReduction="10000"/>
          </a:bodyPr>
          <a:lstStyle/>
          <a:p>
            <a:pPr eaLnBrk="1" hangingPunct="1">
              <a:lnSpc>
                <a:spcPct val="90000"/>
              </a:lnSpc>
            </a:pPr>
            <a:r>
              <a:rPr lang="en-US" sz="2800">
                <a:effectLst/>
                <a:ea typeface="MS PGothic" charset="0"/>
              </a:rPr>
              <a:t>Worked at Food Lion as a bagger</a:t>
            </a:r>
          </a:p>
          <a:p>
            <a:pPr eaLnBrk="1" hangingPunct="1">
              <a:lnSpc>
                <a:spcPct val="90000"/>
              </a:lnSpc>
            </a:pPr>
            <a:r>
              <a:rPr lang="en-US" sz="2800">
                <a:effectLst/>
                <a:ea typeface="MS PGothic" charset="0"/>
              </a:rPr>
              <a:t>Worked part time</a:t>
            </a:r>
          </a:p>
          <a:p>
            <a:pPr eaLnBrk="1" hangingPunct="1">
              <a:lnSpc>
                <a:spcPct val="90000"/>
              </a:lnSpc>
            </a:pPr>
            <a:r>
              <a:rPr lang="en-US" sz="2800">
                <a:effectLst/>
                <a:ea typeface="MS PGothic" charset="0"/>
              </a:rPr>
              <a:t>Attended TRP on days off</a:t>
            </a:r>
          </a:p>
          <a:p>
            <a:pPr eaLnBrk="1" hangingPunct="1">
              <a:lnSpc>
                <a:spcPct val="90000"/>
              </a:lnSpc>
            </a:pPr>
            <a:r>
              <a:rPr lang="en-US" sz="2800">
                <a:effectLst/>
                <a:ea typeface="MS PGothic" charset="0"/>
              </a:rPr>
              <a:t>Did sweeping and mopping at TRP</a:t>
            </a:r>
          </a:p>
          <a:p>
            <a:pPr eaLnBrk="1" hangingPunct="1">
              <a:lnSpc>
                <a:spcPct val="90000"/>
              </a:lnSpc>
            </a:pPr>
            <a:r>
              <a:rPr lang="en-US" sz="2800">
                <a:effectLst/>
                <a:ea typeface="MS PGothic" charset="0"/>
              </a:rPr>
              <a:t>Organic brain disorder</a:t>
            </a:r>
          </a:p>
          <a:p>
            <a:pPr eaLnBrk="1" hangingPunct="1">
              <a:lnSpc>
                <a:spcPct val="90000"/>
              </a:lnSpc>
            </a:pPr>
            <a:r>
              <a:rPr lang="en-US" sz="2800">
                <a:effectLst/>
                <a:ea typeface="MS PGothic" charset="0"/>
              </a:rPr>
              <a:t>Intellectual Disability</a:t>
            </a:r>
          </a:p>
          <a:p>
            <a:pPr eaLnBrk="1" hangingPunct="1">
              <a:lnSpc>
                <a:spcPct val="90000"/>
              </a:lnSpc>
            </a:pPr>
            <a:r>
              <a:rPr lang="en-US" sz="2800">
                <a:effectLst/>
                <a:ea typeface="MS PGothic" charset="0"/>
              </a:rPr>
              <a:t>Autism</a:t>
            </a:r>
          </a:p>
          <a:p>
            <a:pPr eaLnBrk="1" hangingPunct="1">
              <a:lnSpc>
                <a:spcPct val="90000"/>
              </a:lnSpc>
            </a:pPr>
            <a:r>
              <a:rPr lang="en-US" sz="2800">
                <a:effectLst/>
                <a:ea typeface="MS PGothic" charset="0"/>
              </a:rPr>
              <a:t>Limited language skills</a:t>
            </a:r>
          </a:p>
          <a:p>
            <a:pPr eaLnBrk="1" hangingPunct="1">
              <a:lnSpc>
                <a:spcPct val="90000"/>
              </a:lnSpc>
            </a:pPr>
            <a:r>
              <a:rPr lang="en-US" sz="2800">
                <a:effectLst/>
                <a:ea typeface="MS PGothic" charset="0"/>
              </a:rPr>
              <a:t>Violent behavior</a:t>
            </a:r>
          </a:p>
          <a:p>
            <a:pPr eaLnBrk="1" hangingPunct="1">
              <a:lnSpc>
                <a:spcPct val="90000"/>
              </a:lnSpc>
            </a:pPr>
            <a:r>
              <a:rPr lang="en-US" sz="2800">
                <a:effectLst/>
                <a:ea typeface="MS PGothic" charset="0"/>
              </a:rPr>
              <a:t>Lots of support</a:t>
            </a:r>
          </a:p>
        </p:txBody>
      </p:sp>
    </p:spTree>
    <p:extLst>
      <p:ext uri="{BB962C8B-B14F-4D97-AF65-F5344CB8AC3E}">
        <p14:creationId xmlns:p14="http://schemas.microsoft.com/office/powerpoint/2010/main" val="35288102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r>
              <a:rPr lang="en-US">
                <a:effectLst/>
                <a:ea typeface="MS PGothic" charset="0"/>
              </a:rPr>
              <a:t>RANDY- What was learned </a:t>
            </a:r>
            <a:br>
              <a:rPr lang="en-US">
                <a:effectLst/>
                <a:ea typeface="MS PGothic" charset="0"/>
              </a:rPr>
            </a:br>
            <a:endParaRPr lang="en-US">
              <a:effectLst/>
              <a:ea typeface="MS PGothic" charset="0"/>
            </a:endParaRPr>
          </a:p>
        </p:txBody>
      </p:sp>
      <p:sp>
        <p:nvSpPr>
          <p:cNvPr id="20483" name="Rectangle 3"/>
          <p:cNvSpPr>
            <a:spLocks noGrp="1" noChangeArrowheads="1"/>
          </p:cNvSpPr>
          <p:nvPr>
            <p:ph idx="1"/>
          </p:nvPr>
        </p:nvSpPr>
        <p:spPr/>
        <p:txBody>
          <a:bodyPr>
            <a:normAutofit lnSpcReduction="10000"/>
          </a:bodyPr>
          <a:lstStyle/>
          <a:p>
            <a:pPr eaLnBrk="1" hangingPunct="1">
              <a:lnSpc>
                <a:spcPct val="120000"/>
              </a:lnSpc>
              <a:spcBef>
                <a:spcPts val="0"/>
              </a:spcBef>
              <a:spcAft>
                <a:spcPts val="0"/>
              </a:spcAft>
            </a:pPr>
            <a:r>
              <a:rPr lang="en-US" sz="2800">
                <a:effectLst/>
                <a:ea typeface="MS PGothic" charset="0"/>
              </a:rPr>
              <a:t>Needed a job with consistency</a:t>
            </a:r>
          </a:p>
          <a:p>
            <a:pPr eaLnBrk="1" hangingPunct="1">
              <a:lnSpc>
                <a:spcPct val="120000"/>
              </a:lnSpc>
              <a:spcBef>
                <a:spcPts val="0"/>
              </a:spcBef>
              <a:spcAft>
                <a:spcPts val="0"/>
              </a:spcAft>
            </a:pPr>
            <a:r>
              <a:rPr lang="en-US" sz="2800">
                <a:effectLst/>
                <a:ea typeface="MS PGothic" charset="0"/>
              </a:rPr>
              <a:t>Job with predictability</a:t>
            </a:r>
          </a:p>
          <a:p>
            <a:pPr eaLnBrk="1" hangingPunct="1">
              <a:lnSpc>
                <a:spcPct val="120000"/>
              </a:lnSpc>
              <a:spcBef>
                <a:spcPts val="0"/>
              </a:spcBef>
              <a:spcAft>
                <a:spcPts val="0"/>
              </a:spcAft>
            </a:pPr>
            <a:r>
              <a:rPr lang="en-US" sz="2800">
                <a:effectLst/>
                <a:ea typeface="MS PGothic" charset="0"/>
              </a:rPr>
              <a:t>Quality vs. quantity </a:t>
            </a:r>
          </a:p>
          <a:p>
            <a:pPr eaLnBrk="1" hangingPunct="1">
              <a:lnSpc>
                <a:spcPct val="120000"/>
              </a:lnSpc>
              <a:spcBef>
                <a:spcPts val="0"/>
              </a:spcBef>
              <a:spcAft>
                <a:spcPts val="0"/>
              </a:spcAft>
            </a:pPr>
            <a:r>
              <a:rPr lang="en-US" sz="2800">
                <a:effectLst/>
                <a:ea typeface="MS PGothic" charset="0"/>
              </a:rPr>
              <a:t>Small group of people</a:t>
            </a:r>
          </a:p>
          <a:p>
            <a:pPr eaLnBrk="1" hangingPunct="1">
              <a:lnSpc>
                <a:spcPct val="120000"/>
              </a:lnSpc>
              <a:spcBef>
                <a:spcPts val="0"/>
              </a:spcBef>
              <a:spcAft>
                <a:spcPts val="0"/>
              </a:spcAft>
            </a:pPr>
            <a:r>
              <a:rPr lang="en-US" sz="2800">
                <a:effectLst/>
                <a:ea typeface="MS PGothic" charset="0"/>
              </a:rPr>
              <a:t>Not a lot of interaction with variety of different people</a:t>
            </a:r>
          </a:p>
          <a:p>
            <a:pPr eaLnBrk="1" hangingPunct="1">
              <a:lnSpc>
                <a:spcPct val="120000"/>
              </a:lnSpc>
              <a:spcBef>
                <a:spcPts val="0"/>
              </a:spcBef>
              <a:spcAft>
                <a:spcPts val="0"/>
              </a:spcAft>
            </a:pPr>
            <a:r>
              <a:rPr lang="en-US" sz="2800">
                <a:effectLst/>
                <a:ea typeface="MS PGothic" charset="0"/>
              </a:rPr>
              <a:t>Memorizes numbers</a:t>
            </a:r>
          </a:p>
          <a:p>
            <a:pPr eaLnBrk="1" hangingPunct="1">
              <a:lnSpc>
                <a:spcPct val="120000"/>
              </a:lnSpc>
              <a:spcBef>
                <a:spcPts val="0"/>
              </a:spcBef>
              <a:spcAft>
                <a:spcPts val="0"/>
              </a:spcAft>
            </a:pPr>
            <a:r>
              <a:rPr lang="en-US" sz="2800">
                <a:effectLst/>
                <a:ea typeface="MS PGothic" charset="0"/>
              </a:rPr>
              <a:t>Likes to take things apart</a:t>
            </a:r>
          </a:p>
          <a:p>
            <a:pPr eaLnBrk="1" hangingPunct="1">
              <a:lnSpc>
                <a:spcPct val="120000"/>
              </a:lnSpc>
              <a:spcBef>
                <a:spcPts val="0"/>
              </a:spcBef>
              <a:spcAft>
                <a:spcPts val="0"/>
              </a:spcAft>
            </a:pPr>
            <a:r>
              <a:rPr lang="en-US" sz="2800">
                <a:effectLst/>
                <a:ea typeface="MS PGothic" charset="0"/>
              </a:rPr>
              <a:t>Once learned something, knows it!</a:t>
            </a:r>
          </a:p>
        </p:txBody>
      </p:sp>
    </p:spTree>
    <p:extLst>
      <p:ext uri="{BB962C8B-B14F-4D97-AF65-F5344CB8AC3E}">
        <p14:creationId xmlns:p14="http://schemas.microsoft.com/office/powerpoint/2010/main" val="1128747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ln/>
        </p:spPr>
        <p:txBody>
          <a:bodyPr>
            <a:normAutofit/>
          </a:bodyPr>
          <a:lstStyle/>
          <a:p>
            <a:r>
              <a:rPr lang="en-US">
                <a:effectLst/>
              </a:rPr>
              <a:t>Marc Gold &amp; 1960s – 1970s history</a:t>
            </a:r>
          </a:p>
        </p:txBody>
      </p:sp>
      <p:sp>
        <p:nvSpPr>
          <p:cNvPr id="60418" name="Rectangle 2"/>
          <p:cNvSpPr>
            <a:spLocks noGrp="1" noChangeArrowheads="1"/>
          </p:cNvSpPr>
          <p:nvPr>
            <p:ph idx="1"/>
          </p:nvPr>
        </p:nvSpPr>
        <p:spPr>
          <a:xfrm>
            <a:off x="457200" y="1849666"/>
            <a:ext cx="7886700" cy="4351338"/>
          </a:xfrm>
          <a:ln/>
        </p:spPr>
        <p:txBody>
          <a:bodyPr>
            <a:normAutofit/>
          </a:bodyPr>
          <a:lstStyle/>
          <a:p>
            <a:pPr marL="0" indent="0">
              <a:buNone/>
            </a:pPr>
            <a:r>
              <a:rPr lang="en-US">
                <a:effectLst/>
              </a:rPr>
              <a:t>As a Special Educator in the 1960s he realized….</a:t>
            </a:r>
          </a:p>
          <a:p>
            <a:r>
              <a:rPr lang="en-US">
                <a:effectLst/>
              </a:rPr>
              <a:t>His students with severe disabilities had much more potential than anyone realized;</a:t>
            </a:r>
          </a:p>
          <a:p>
            <a:r>
              <a:rPr lang="en-US">
                <a:effectLst/>
              </a:rPr>
              <a:t>All people with disabilities should have the opportunity to live their lives much like everyone else; and</a:t>
            </a:r>
          </a:p>
          <a:p>
            <a:r>
              <a:rPr lang="en-US">
                <a:effectLst/>
              </a:rPr>
              <a:t>Everyone can learn if we can figure </a:t>
            </a:r>
            <a:br>
              <a:rPr lang="en-US">
                <a:effectLst/>
              </a:rPr>
            </a:br>
            <a:r>
              <a:rPr lang="en-US">
                <a:effectLst/>
              </a:rPr>
              <a:t>out how to teach them.</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019800" y="4786087"/>
            <a:ext cx="3124200" cy="2071913"/>
          </a:xfrm>
          <a:prstGeom prst="rect">
            <a:avLst/>
          </a:prstGeom>
        </p:spPr>
      </p:pic>
    </p:spTree>
    <p:extLst>
      <p:ext uri="{BB962C8B-B14F-4D97-AF65-F5344CB8AC3E}">
        <p14:creationId xmlns:p14="http://schemas.microsoft.com/office/powerpoint/2010/main" val="33132098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
          <p:cNvSpPr>
            <a:spLocks noGrp="1"/>
          </p:cNvSpPr>
          <p:nvPr>
            <p:ph type="title"/>
          </p:nvPr>
        </p:nvSpPr>
        <p:spPr/>
        <p:txBody>
          <a:bodyPr/>
          <a:lstStyle/>
          <a:p>
            <a:r>
              <a:rPr lang="en-US">
                <a:effectLst/>
                <a:ea typeface="MS PGothic" charset="0"/>
              </a:rPr>
              <a:t>How to get from there to here?</a:t>
            </a:r>
          </a:p>
        </p:txBody>
      </p:sp>
      <p:sp>
        <p:nvSpPr>
          <p:cNvPr id="21507" name="Content Placeholder 3"/>
          <p:cNvSpPr>
            <a:spLocks noGrp="1"/>
          </p:cNvSpPr>
          <p:nvPr>
            <p:ph idx="1"/>
          </p:nvPr>
        </p:nvSpPr>
        <p:spPr/>
        <p:txBody>
          <a:bodyPr/>
          <a:lstStyle/>
          <a:p>
            <a:pPr>
              <a:buFont typeface="Wingdings" charset="0"/>
              <a:buNone/>
            </a:pPr>
            <a:r>
              <a:rPr lang="en-US" sz="3200">
                <a:effectLst/>
                <a:ea typeface="MS PGothic" charset="0"/>
              </a:rPr>
              <a:t>Start with the familiar…</a:t>
            </a:r>
          </a:p>
          <a:p>
            <a:pPr>
              <a:buFont typeface="Wingdings" charset="0"/>
              <a:buNone/>
            </a:pPr>
            <a:endParaRPr lang="en-US">
              <a:effectLst/>
              <a:latin typeface="Times New Roman" charset="0"/>
              <a:ea typeface="MS PGothic" charset="0"/>
            </a:endParaRPr>
          </a:p>
        </p:txBody>
      </p:sp>
      <p:sp>
        <p:nvSpPr>
          <p:cNvPr id="21508" name="Right Arrow 4">
            <a:extLst>
              <a:ext uri="{C183D7F6-B498-43B3-948B-1728B52AA6E4}">
                <adec:decorative xmlns:adec="http://schemas.microsoft.com/office/drawing/2017/decorative" val="1"/>
              </a:ext>
            </a:extLst>
          </p:cNvPr>
          <p:cNvSpPr>
            <a:spLocks noChangeArrowheads="1"/>
          </p:cNvSpPr>
          <p:nvPr/>
        </p:nvSpPr>
        <p:spPr bwMode="auto">
          <a:xfrm>
            <a:off x="1219200" y="3048000"/>
            <a:ext cx="5181600" cy="1828800"/>
          </a:xfrm>
          <a:prstGeom prst="rightArrow">
            <a:avLst>
              <a:gd name="adj1" fmla="val 50000"/>
              <a:gd name="adj2" fmla="val 50003"/>
            </a:avLst>
          </a:prstGeom>
          <a:solidFill>
            <a:schemeClr val="accent5"/>
          </a:solidFill>
          <a:ln w="9525">
            <a:solidFill>
              <a:schemeClr val="tx1"/>
            </a:solidFill>
            <a:miter lim="800000"/>
            <a:headEnd/>
            <a:tailEnd/>
          </a:ln>
        </p:spPr>
        <p:txBody>
          <a:bodyPr wrap="none"/>
          <a:lstStyle/>
          <a:p>
            <a:endParaRPr lang="en-US"/>
          </a:p>
        </p:txBody>
      </p:sp>
      <p:sp>
        <p:nvSpPr>
          <p:cNvPr id="21509" name="TextBox 5">
            <a:extLst>
              <a:ext uri="{C183D7F6-B498-43B3-948B-1728B52AA6E4}">
                <adec:decorative xmlns:adec="http://schemas.microsoft.com/office/drawing/2017/decorative" val="1"/>
              </a:ext>
            </a:extLst>
          </p:cNvPr>
          <p:cNvSpPr txBox="1">
            <a:spLocks noChangeArrowheads="1"/>
          </p:cNvSpPr>
          <p:nvPr/>
        </p:nvSpPr>
        <p:spPr bwMode="auto">
          <a:xfrm>
            <a:off x="2743200" y="1851025"/>
            <a:ext cx="2362200"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sz="25000">
                <a:solidFill>
                  <a:srgbClr val="C00000"/>
                </a:solidFill>
              </a:rPr>
              <a:t>?</a:t>
            </a:r>
          </a:p>
        </p:txBody>
      </p:sp>
      <p:sp>
        <p:nvSpPr>
          <p:cNvPr id="7" name="Content Placeholder 3"/>
          <p:cNvSpPr txBox="1">
            <a:spLocks/>
          </p:cNvSpPr>
          <p:nvPr/>
        </p:nvSpPr>
        <p:spPr bwMode="auto">
          <a:xfrm>
            <a:off x="3810000" y="5257800"/>
            <a:ext cx="5105400" cy="914400"/>
          </a:xfrm>
          <a:prstGeom prst="rect">
            <a:avLst/>
          </a:prstGeom>
          <a:noFill/>
          <a:ln w="9525">
            <a:noFill/>
            <a:miter lim="800000"/>
            <a:headEnd/>
            <a:tailEnd/>
          </a:ln>
        </p:spPr>
        <p:txBody>
          <a:bodyPr/>
          <a:lstStyle/>
          <a:p>
            <a:pPr marL="457200" indent="-457200" eaLnBrk="0" hangingPunct="0">
              <a:spcBef>
                <a:spcPct val="20000"/>
              </a:spcBef>
              <a:buClr>
                <a:srgbClr val="A50021"/>
              </a:buClr>
              <a:buSzPct val="75000"/>
              <a:buFont typeface="Wingdings" pitchFamily="2" charset="2"/>
              <a:buNone/>
              <a:defRPr/>
            </a:pPr>
            <a:r>
              <a:rPr lang="en-US" sz="3200" kern="0">
                <a:latin typeface="Tahoma" panose="020B0604030504040204" pitchFamily="34" charset="0"/>
                <a:ea typeface="Tahoma" panose="020B0604030504040204" pitchFamily="34" charset="0"/>
                <a:cs typeface="Tahoma" panose="020B0604030504040204" pitchFamily="34" charset="0"/>
              </a:rPr>
              <a:t>then move toward the novel.</a:t>
            </a:r>
          </a:p>
          <a:p>
            <a:pPr marL="457200" indent="-457200" eaLnBrk="0" hangingPunct="0">
              <a:spcBef>
                <a:spcPct val="20000"/>
              </a:spcBef>
              <a:buClr>
                <a:srgbClr val="A50021"/>
              </a:buClr>
              <a:buSzPct val="75000"/>
              <a:buFont typeface="Wingdings" pitchFamily="2" charset="2"/>
              <a:buNone/>
              <a:defRPr/>
            </a:pPr>
            <a:endParaRPr lang="en-US" sz="3200" kern="0">
              <a:latin typeface="+mn-lt"/>
              <a:ea typeface="ＭＳ Ｐゴシック" charset="-128"/>
              <a:cs typeface="ＭＳ Ｐゴシック" charset="-128"/>
            </a:endParaRPr>
          </a:p>
        </p:txBody>
      </p:sp>
    </p:spTree>
    <p:extLst>
      <p:ext uri="{BB962C8B-B14F-4D97-AF65-F5344CB8AC3E}">
        <p14:creationId xmlns:p14="http://schemas.microsoft.com/office/powerpoint/2010/main" val="15916932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B5D66-6EC3-4613-B88C-31C795F8A027}"/>
              </a:ext>
            </a:extLst>
          </p:cNvPr>
          <p:cNvSpPr>
            <a:spLocks noGrp="1"/>
          </p:cNvSpPr>
          <p:nvPr>
            <p:ph type="title"/>
          </p:nvPr>
        </p:nvSpPr>
        <p:spPr/>
        <p:txBody>
          <a:bodyPr/>
          <a:lstStyle/>
          <a:p>
            <a:r>
              <a:rPr lang="en-US">
                <a:effectLst/>
                <a:ea typeface="MS PGothic" charset="0"/>
              </a:rPr>
              <a:t>Initial Meeting – How to Set Up</a:t>
            </a:r>
            <a:endParaRPr lang="en-US"/>
          </a:p>
        </p:txBody>
      </p:sp>
      <p:graphicFrame>
        <p:nvGraphicFramePr>
          <p:cNvPr id="4" name="Content Placeholder 2" descr="Where? Somewhere comfortable. Home, library, coffee shop, etc. (Familiar! His turf). What to do? Introductions, explain SE process, set out expectations. What to ask? Tell me about your day. What do you enjoy doing? What do you do well?">
            <a:extLst>
              <a:ext uri="{FF2B5EF4-FFF2-40B4-BE49-F238E27FC236}">
                <a16:creationId xmlns:a16="http://schemas.microsoft.com/office/drawing/2014/main" id="{2CD4F588-4239-48E9-957F-2E1DABFE5BDD}"/>
              </a:ext>
            </a:extLst>
          </p:cNvPr>
          <p:cNvGraphicFramePr>
            <a:graphicFrameLocks noGrp="1"/>
          </p:cNvGraphicFramePr>
          <p:nvPr>
            <p:ph idx="1"/>
          </p:nvPr>
        </p:nvGraphicFramePr>
        <p:xfrm>
          <a:off x="628650" y="1849438"/>
          <a:ext cx="78867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3559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10336-7A51-4C05-85F3-063A3C724154}"/>
              </a:ext>
            </a:extLst>
          </p:cNvPr>
          <p:cNvSpPr>
            <a:spLocks noGrp="1"/>
          </p:cNvSpPr>
          <p:nvPr>
            <p:ph type="title"/>
          </p:nvPr>
        </p:nvSpPr>
        <p:spPr/>
        <p:txBody>
          <a:bodyPr/>
          <a:lstStyle/>
          <a:p>
            <a:r>
              <a:rPr lang="en-US"/>
              <a:t>Initial Meeting -  What to Avoid</a:t>
            </a:r>
          </a:p>
        </p:txBody>
      </p:sp>
      <p:graphicFrame>
        <p:nvGraphicFramePr>
          <p:cNvPr id="4" name="Content Placeholder 2" descr="Your office. The ADT/other day program center. Just asking questions from the PCEP/Career Profile - NOT a form to fill out on the first day. ">
            <a:extLst>
              <a:ext uri="{FF2B5EF4-FFF2-40B4-BE49-F238E27FC236}">
                <a16:creationId xmlns:a16="http://schemas.microsoft.com/office/drawing/2014/main" id="{D7BFA59F-17FA-422C-A67C-F8AF078C0138}"/>
              </a:ext>
            </a:extLst>
          </p:cNvPr>
          <p:cNvGraphicFramePr>
            <a:graphicFrameLocks noGrp="1"/>
          </p:cNvGraphicFramePr>
          <p:nvPr>
            <p:ph idx="1"/>
          </p:nvPr>
        </p:nvGraphicFramePr>
        <p:xfrm>
          <a:off x="628649" y="1457326"/>
          <a:ext cx="8067675" cy="4743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53735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effectLst/>
                <a:ea typeface="MS PGothic" charset="0"/>
              </a:rPr>
              <a:t>Initial Meeting at Home</a:t>
            </a:r>
          </a:p>
        </p:txBody>
      </p:sp>
      <p:sp>
        <p:nvSpPr>
          <p:cNvPr id="25603" name="Rectangle 3"/>
          <p:cNvSpPr>
            <a:spLocks noGrp="1" noChangeArrowheads="1"/>
          </p:cNvSpPr>
          <p:nvPr>
            <p:ph idx="1"/>
          </p:nvPr>
        </p:nvSpPr>
        <p:spPr/>
        <p:txBody>
          <a:bodyPr>
            <a:normAutofit/>
          </a:bodyPr>
          <a:lstStyle/>
          <a:p>
            <a:pPr eaLnBrk="1" hangingPunct="1">
              <a:spcAft>
                <a:spcPts val="600"/>
              </a:spcAft>
            </a:pPr>
            <a:r>
              <a:rPr lang="en-US" sz="2800">
                <a:effectLst/>
                <a:ea typeface="MS PGothic" charset="0"/>
              </a:rPr>
              <a:t>Met with Randy &amp; his parents</a:t>
            </a:r>
          </a:p>
          <a:p>
            <a:pPr lvl="1" eaLnBrk="1" hangingPunct="1">
              <a:spcAft>
                <a:spcPts val="600"/>
              </a:spcAft>
            </a:pPr>
            <a:r>
              <a:rPr lang="en-US" sz="2800">
                <a:effectLst/>
                <a:ea typeface="MS PGothic" charset="0"/>
              </a:rPr>
              <a:t>He lived with them</a:t>
            </a:r>
          </a:p>
          <a:p>
            <a:pPr lvl="1" eaLnBrk="1" hangingPunct="1">
              <a:spcAft>
                <a:spcPts val="600"/>
              </a:spcAft>
            </a:pPr>
            <a:r>
              <a:rPr lang="en-US" sz="2800">
                <a:effectLst/>
                <a:ea typeface="MS PGothic" charset="0"/>
              </a:rPr>
              <a:t>He had limited language &amp; they offered verbal information on his behalf</a:t>
            </a:r>
          </a:p>
          <a:p>
            <a:pPr eaLnBrk="1" hangingPunct="1">
              <a:spcAft>
                <a:spcPts val="600"/>
              </a:spcAft>
            </a:pPr>
            <a:r>
              <a:rPr lang="en-US" sz="2800">
                <a:effectLst/>
                <a:ea typeface="MS PGothic" charset="0"/>
              </a:rPr>
              <a:t>Explained process</a:t>
            </a:r>
          </a:p>
          <a:p>
            <a:pPr eaLnBrk="1" hangingPunct="1">
              <a:spcAft>
                <a:spcPts val="600"/>
              </a:spcAft>
            </a:pPr>
            <a:r>
              <a:rPr lang="en-US" sz="2800">
                <a:effectLst/>
                <a:ea typeface="MS PGothic" charset="0"/>
              </a:rPr>
              <a:t>Expectations – Lori, Family</a:t>
            </a:r>
          </a:p>
          <a:p>
            <a:pPr eaLnBrk="1" hangingPunct="1">
              <a:spcAft>
                <a:spcPts val="600"/>
              </a:spcAft>
            </a:pPr>
            <a:r>
              <a:rPr lang="en-US" sz="2800">
                <a:effectLst/>
                <a:ea typeface="MS PGothic" charset="0"/>
              </a:rPr>
              <a:t>Relationship building/trust</a:t>
            </a:r>
          </a:p>
        </p:txBody>
      </p:sp>
      <p:pic>
        <p:nvPicPr>
          <p:cNvPr id="25604"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05550" y="862014"/>
            <a:ext cx="220980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427209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effectLst/>
                <a:ea typeface="MS PGothic" charset="0"/>
              </a:rPr>
              <a:t>Things learned…</a:t>
            </a:r>
          </a:p>
        </p:txBody>
      </p:sp>
      <p:sp>
        <p:nvSpPr>
          <p:cNvPr id="26627" name="Content Placeholder 2"/>
          <p:cNvSpPr>
            <a:spLocks noGrp="1"/>
          </p:cNvSpPr>
          <p:nvPr>
            <p:ph idx="1"/>
          </p:nvPr>
        </p:nvSpPr>
        <p:spPr>
          <a:xfrm>
            <a:off x="304800" y="1690688"/>
            <a:ext cx="7886700" cy="4891085"/>
          </a:xfrm>
        </p:spPr>
        <p:txBody>
          <a:bodyPr>
            <a:normAutofit/>
          </a:bodyPr>
          <a:lstStyle/>
          <a:p>
            <a:pPr eaLnBrk="1" hangingPunct="1">
              <a:spcAft>
                <a:spcPts val="1200"/>
              </a:spcAft>
            </a:pPr>
            <a:r>
              <a:rPr lang="en-US">
                <a:effectLst/>
                <a:ea typeface="MS PGothic" charset="0"/>
              </a:rPr>
              <a:t>Background info, caring family</a:t>
            </a:r>
          </a:p>
          <a:p>
            <a:pPr eaLnBrk="1" hangingPunct="1">
              <a:spcAft>
                <a:spcPts val="1200"/>
              </a:spcAft>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endParaRPr lang="en-US" altLang="ja-JP">
              <a:effectLst/>
              <a:ea typeface="MS PGothic" charset="0"/>
            </a:endParaRPr>
          </a:p>
          <a:p>
            <a:pPr eaLnBrk="1" hangingPunct="1">
              <a:spcAft>
                <a:spcPts val="1200"/>
              </a:spcAft>
            </a:pPr>
            <a:r>
              <a:rPr lang="en-US">
                <a:effectLst/>
                <a:ea typeface="MS PGothic" charset="0"/>
              </a:rPr>
              <a:t>Takes stuff apart (annoyance)</a:t>
            </a:r>
          </a:p>
          <a:p>
            <a:pPr eaLnBrk="1" hangingPunct="1">
              <a:spcAft>
                <a:spcPts val="1200"/>
              </a:spcAft>
            </a:pPr>
            <a:r>
              <a:rPr lang="en-US">
                <a:effectLst/>
                <a:ea typeface="MS PGothic" charset="0"/>
              </a:rPr>
              <a:t>Attends TRP when not at work</a:t>
            </a:r>
          </a:p>
          <a:p>
            <a:pPr eaLnBrk="1" hangingPunct="1">
              <a:spcAft>
                <a:spcPts val="1200"/>
              </a:spcAft>
            </a:pPr>
            <a:r>
              <a:rPr lang="en-US">
                <a:effectLst/>
                <a:ea typeface="MS PGothic" charset="0"/>
              </a:rPr>
              <a:t>Has pizza with family on Fridays</a:t>
            </a:r>
          </a:p>
          <a:p>
            <a:pPr eaLnBrk="1" hangingPunct="1">
              <a:spcAft>
                <a:spcPts val="1200"/>
              </a:spcAft>
            </a:pPr>
            <a:r>
              <a:rPr lang="en-US">
                <a:effectLst/>
                <a:ea typeface="MS PGothic" charset="0"/>
              </a:rPr>
              <a:t>Goes to movies – only independent activity</a:t>
            </a:r>
          </a:p>
          <a:p>
            <a:pPr eaLnBrk="1" hangingPunct="1">
              <a:spcAft>
                <a:spcPts val="1200"/>
              </a:spcAft>
            </a:pPr>
            <a:r>
              <a:rPr lang="en-US">
                <a:effectLst/>
                <a:ea typeface="MS PGothic" charset="0"/>
              </a:rPr>
              <a:t>What was learned? Where to go from here?</a:t>
            </a:r>
          </a:p>
          <a:p>
            <a:pPr>
              <a:spcAft>
                <a:spcPts val="1200"/>
              </a:spcAft>
              <a:buFont typeface="Wingdings" charset="0"/>
              <a:buNone/>
            </a:pPr>
            <a:endParaRPr lang="en-US" sz="2600">
              <a:effectLst/>
              <a:ea typeface="MS PGothic" charset="0"/>
            </a:endParaRPr>
          </a:p>
        </p:txBody>
      </p:sp>
    </p:spTree>
    <p:extLst>
      <p:ext uri="{BB962C8B-B14F-4D97-AF65-F5344CB8AC3E}">
        <p14:creationId xmlns:p14="http://schemas.microsoft.com/office/powerpoint/2010/main" val="282296143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effectLst/>
                <a:ea typeface="MS PGothic" charset="0"/>
              </a:rPr>
              <a:t>Starting place…Home/Garage</a:t>
            </a:r>
          </a:p>
        </p:txBody>
      </p:sp>
      <p:sp>
        <p:nvSpPr>
          <p:cNvPr id="27651" name="Rectangle 3"/>
          <p:cNvSpPr>
            <a:spLocks noGrp="1" noChangeArrowheads="1"/>
          </p:cNvSpPr>
          <p:nvPr>
            <p:ph idx="1"/>
          </p:nvPr>
        </p:nvSpPr>
        <p:spPr/>
        <p:txBody>
          <a:bodyPr/>
          <a:lstStyle/>
          <a:p>
            <a:pPr marL="0" indent="0" eaLnBrk="1" hangingPunct="1">
              <a:spcAft>
                <a:spcPts val="1800"/>
              </a:spcAft>
              <a:buNone/>
            </a:pPr>
            <a:r>
              <a:rPr lang="en-US">
                <a:solidFill>
                  <a:schemeClr val="tx1"/>
                </a:solidFill>
                <a:effectLst/>
                <a:ea typeface="MS PGothic" charset="0"/>
              </a:rPr>
              <a:t>Why selected? </a:t>
            </a:r>
          </a:p>
          <a:p>
            <a:pPr lvl="1" eaLnBrk="1" hangingPunct="1">
              <a:spcAft>
                <a:spcPts val="1800"/>
              </a:spcAft>
            </a:pPr>
            <a:r>
              <a:rPr lang="ja-JP" altLang="en-US">
                <a:solidFill>
                  <a:schemeClr val="tx1"/>
                </a:solidFill>
                <a:effectLst/>
                <a:ea typeface="MS PGothic" charset="0"/>
              </a:rPr>
              <a:t>“</a:t>
            </a:r>
            <a:r>
              <a:rPr lang="en-US" altLang="ja-JP">
                <a:solidFill>
                  <a:schemeClr val="tx1"/>
                </a:solidFill>
                <a:effectLst/>
                <a:ea typeface="MS PGothic" charset="0"/>
              </a:rPr>
              <a:t>He always…</a:t>
            </a:r>
            <a:r>
              <a:rPr lang="ja-JP" altLang="en-US">
                <a:solidFill>
                  <a:schemeClr val="tx1"/>
                </a:solidFill>
                <a:effectLst/>
                <a:ea typeface="MS PGothic" charset="0"/>
              </a:rPr>
              <a:t>”</a:t>
            </a:r>
            <a:r>
              <a:rPr lang="en-US" altLang="ja-JP">
                <a:solidFill>
                  <a:schemeClr val="tx1"/>
                </a:solidFill>
                <a:effectLst/>
                <a:ea typeface="MS PGothic" charset="0"/>
              </a:rPr>
              <a:t> can lead to finding hidden interests/skills</a:t>
            </a:r>
          </a:p>
          <a:p>
            <a:pPr lvl="1" eaLnBrk="1" hangingPunct="1">
              <a:spcAft>
                <a:spcPts val="1800"/>
              </a:spcAft>
            </a:pPr>
            <a:r>
              <a:rPr lang="en-US">
                <a:solidFill>
                  <a:schemeClr val="tx1"/>
                </a:solidFill>
                <a:effectLst/>
                <a:ea typeface="MS PGothic" charset="0"/>
              </a:rPr>
              <a:t>Familiar place</a:t>
            </a:r>
          </a:p>
          <a:p>
            <a:pPr lvl="1" eaLnBrk="1" hangingPunct="1">
              <a:spcAft>
                <a:spcPts val="1800"/>
              </a:spcAft>
            </a:pPr>
            <a:r>
              <a:rPr lang="en-US">
                <a:solidFill>
                  <a:schemeClr val="tx1"/>
                </a:solidFill>
                <a:effectLst/>
                <a:ea typeface="MS PGothic" charset="0"/>
              </a:rPr>
              <a:t>Common activity</a:t>
            </a:r>
          </a:p>
          <a:p>
            <a:pPr lvl="1" eaLnBrk="1" hangingPunct="1">
              <a:spcAft>
                <a:spcPts val="1800"/>
              </a:spcAft>
              <a:buFont typeface="Wingdings" charset="0"/>
              <a:buNone/>
            </a:pPr>
            <a:endParaRPr lang="en-US">
              <a:solidFill>
                <a:srgbClr val="000000"/>
              </a:solidFill>
              <a:effectLst/>
              <a:ea typeface="MS PGothic" charset="0"/>
            </a:endParaRPr>
          </a:p>
          <a:p>
            <a:pPr eaLnBrk="1" hangingPunct="1">
              <a:spcAft>
                <a:spcPts val="1800"/>
              </a:spcAft>
              <a:buFont typeface="Wingdings" charset="0"/>
              <a:buNone/>
            </a:pPr>
            <a:endParaRPr lang="en-US">
              <a:solidFill>
                <a:srgbClr val="000000"/>
              </a:solidFill>
              <a:effectLst/>
              <a:ea typeface="MS PGothic" charset="0"/>
            </a:endParaRPr>
          </a:p>
        </p:txBody>
      </p:sp>
      <p:pic>
        <p:nvPicPr>
          <p:cNvPr id="2765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181600" y="3886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62036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effectLst/>
                <a:ea typeface="MS PGothic" charset="0"/>
              </a:rPr>
              <a:t>What was learned</a:t>
            </a:r>
          </a:p>
        </p:txBody>
      </p:sp>
      <p:sp>
        <p:nvSpPr>
          <p:cNvPr id="28675" name="Content Placeholder 2"/>
          <p:cNvSpPr>
            <a:spLocks noGrp="1"/>
          </p:cNvSpPr>
          <p:nvPr>
            <p:ph idx="1"/>
          </p:nvPr>
        </p:nvSpPr>
        <p:spPr/>
        <p:txBody>
          <a:bodyPr>
            <a:noAutofit/>
          </a:bodyPr>
          <a:lstStyle/>
          <a:p>
            <a:pPr>
              <a:spcAft>
                <a:spcPts val="1200"/>
              </a:spcAft>
            </a:pPr>
            <a:r>
              <a:rPr lang="en-US">
                <a:effectLst/>
                <a:ea typeface="MS PGothic" charset="0"/>
              </a:rPr>
              <a:t>He has lots of things in garage to take apart.</a:t>
            </a:r>
          </a:p>
          <a:p>
            <a:pPr lvl="1">
              <a:spcAft>
                <a:spcPts val="1200"/>
              </a:spcAft>
            </a:pPr>
            <a:r>
              <a:rPr lang="en-US">
                <a:effectLst/>
                <a:ea typeface="MS PGothic" charset="0"/>
              </a:rPr>
              <a:t>ASK: Where does all this come from?</a:t>
            </a:r>
          </a:p>
          <a:p>
            <a:pPr lvl="1">
              <a:spcAft>
                <a:spcPts val="1200"/>
              </a:spcAft>
            </a:pPr>
            <a:r>
              <a:rPr lang="en-US">
                <a:effectLst/>
                <a:ea typeface="MS PGothic" charset="0"/>
              </a:rPr>
              <a:t>ANSWER: Neighbors bring it.</a:t>
            </a:r>
          </a:p>
          <a:p>
            <a:pPr>
              <a:spcAft>
                <a:spcPts val="1200"/>
              </a:spcAft>
            </a:pPr>
            <a:r>
              <a:rPr lang="en-US">
                <a:effectLst/>
                <a:ea typeface="MS PGothic" charset="0"/>
              </a:rPr>
              <a:t>Discover – neighbor involvement</a:t>
            </a:r>
          </a:p>
          <a:p>
            <a:pPr lvl="1">
              <a:spcAft>
                <a:spcPts val="1200"/>
              </a:spcAft>
            </a:pPr>
            <a:r>
              <a:rPr lang="en-US">
                <a:effectLst/>
                <a:ea typeface="MS PGothic" charset="0"/>
              </a:rPr>
              <a:t>ASK: Does he ever put it back together?</a:t>
            </a:r>
          </a:p>
          <a:p>
            <a:pPr lvl="1">
              <a:spcAft>
                <a:spcPts val="1200"/>
              </a:spcAft>
            </a:pPr>
            <a:r>
              <a:rPr lang="en-US">
                <a:effectLst/>
                <a:ea typeface="MS PGothic" charset="0"/>
              </a:rPr>
              <a:t>ANSWER: Not often, mostly takes apart.</a:t>
            </a:r>
          </a:p>
          <a:p>
            <a:pPr>
              <a:spcAft>
                <a:spcPts val="1200"/>
              </a:spcAft>
            </a:pPr>
            <a:r>
              <a:rPr lang="en-US">
                <a:effectLst/>
                <a:ea typeface="MS PGothic" charset="0"/>
              </a:rPr>
              <a:t>Likes routine of taking things apart.</a:t>
            </a:r>
          </a:p>
        </p:txBody>
      </p:sp>
    </p:spTree>
    <p:extLst>
      <p:ext uri="{BB962C8B-B14F-4D97-AF65-F5344CB8AC3E}">
        <p14:creationId xmlns:p14="http://schemas.microsoft.com/office/powerpoint/2010/main" val="775465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a:effectLst/>
                <a:ea typeface="MS PGothic" charset="0"/>
              </a:rPr>
              <a:t>What was learned continued…</a:t>
            </a:r>
          </a:p>
        </p:txBody>
      </p:sp>
      <p:sp>
        <p:nvSpPr>
          <p:cNvPr id="29699" name="Content Placeholder 2"/>
          <p:cNvSpPr>
            <a:spLocks noGrp="1"/>
          </p:cNvSpPr>
          <p:nvPr>
            <p:ph idx="1"/>
          </p:nvPr>
        </p:nvSpPr>
        <p:spPr/>
        <p:txBody>
          <a:bodyPr>
            <a:normAutofit/>
          </a:bodyPr>
          <a:lstStyle/>
          <a:p>
            <a:pPr marL="0" indent="0">
              <a:spcAft>
                <a:spcPts val="1800"/>
              </a:spcAft>
              <a:buNone/>
            </a:pPr>
            <a:r>
              <a:rPr lang="en-US">
                <a:effectLst/>
                <a:ea typeface="MS PGothic" charset="0"/>
              </a:rPr>
              <a:t>Discover - His room is very orderly.</a:t>
            </a:r>
          </a:p>
          <a:p>
            <a:pPr lvl="1">
              <a:spcAft>
                <a:spcPts val="1800"/>
              </a:spcAft>
              <a:buFont typeface="Wingdings" panose="05000000000000000000" pitchFamily="2" charset="2"/>
              <a:buChar char="Ø"/>
            </a:pPr>
            <a:r>
              <a:rPr lang="en-US">
                <a:effectLst/>
                <a:ea typeface="MS PGothic" charset="0"/>
              </a:rPr>
              <a:t>ASK: Is he orderly/tidy in general? </a:t>
            </a:r>
          </a:p>
          <a:p>
            <a:pPr lvl="1">
              <a:spcAft>
                <a:spcPts val="1800"/>
              </a:spcAft>
              <a:buFont typeface="Wingdings" panose="05000000000000000000" pitchFamily="2" charset="2"/>
              <a:buChar char="Ø"/>
            </a:pPr>
            <a:r>
              <a:rPr lang="en-US">
                <a:effectLst/>
                <a:ea typeface="MS PGothic" charset="0"/>
              </a:rPr>
              <a:t>ANSWER: Randy always wants everything in its place &amp; will put things back of out of order.</a:t>
            </a:r>
          </a:p>
        </p:txBody>
      </p:sp>
    </p:spTree>
    <p:extLst>
      <p:ext uri="{BB962C8B-B14F-4D97-AF65-F5344CB8AC3E}">
        <p14:creationId xmlns:p14="http://schemas.microsoft.com/office/powerpoint/2010/main" val="23165974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effectLst/>
                <a:ea typeface="MS PGothic" charset="0"/>
              </a:rPr>
              <a:t>TRP</a:t>
            </a:r>
          </a:p>
        </p:txBody>
      </p:sp>
      <p:sp>
        <p:nvSpPr>
          <p:cNvPr id="30723" name="Content Placeholder 2"/>
          <p:cNvSpPr>
            <a:spLocks noGrp="1"/>
          </p:cNvSpPr>
          <p:nvPr>
            <p:ph idx="1"/>
          </p:nvPr>
        </p:nvSpPr>
        <p:spPr/>
        <p:txBody>
          <a:bodyPr>
            <a:normAutofit/>
          </a:bodyPr>
          <a:lstStyle/>
          <a:p>
            <a:pPr marL="0" indent="0">
              <a:spcAft>
                <a:spcPts val="1200"/>
              </a:spcAft>
              <a:buNone/>
            </a:pPr>
            <a:r>
              <a:rPr lang="en-US">
                <a:effectLst/>
                <a:ea typeface="MS PGothic" charset="0"/>
              </a:rPr>
              <a:t>Why chosen?</a:t>
            </a:r>
          </a:p>
          <a:p>
            <a:pPr lvl="1">
              <a:spcAft>
                <a:spcPts val="1200"/>
              </a:spcAft>
            </a:pPr>
            <a:r>
              <a:rPr lang="en-US">
                <a:effectLst/>
                <a:ea typeface="MS PGothic" charset="0"/>
              </a:rPr>
              <a:t>Familiar</a:t>
            </a:r>
          </a:p>
          <a:p>
            <a:pPr lvl="1">
              <a:spcAft>
                <a:spcPts val="1200"/>
              </a:spcAft>
            </a:pPr>
            <a:r>
              <a:rPr lang="en-US">
                <a:effectLst/>
                <a:ea typeface="MS PGothic" charset="0"/>
              </a:rPr>
              <a:t>Observation opportunity</a:t>
            </a:r>
          </a:p>
          <a:p>
            <a:pPr lvl="1">
              <a:spcAft>
                <a:spcPts val="1200"/>
              </a:spcAft>
            </a:pPr>
            <a:r>
              <a:rPr lang="en-US">
                <a:effectLst/>
                <a:ea typeface="MS PGothic" charset="0"/>
              </a:rPr>
              <a:t>Talk to others who know him</a:t>
            </a:r>
          </a:p>
          <a:p>
            <a:pPr lvl="1">
              <a:spcAft>
                <a:spcPts val="1200"/>
              </a:spcAft>
            </a:pPr>
            <a:r>
              <a:rPr lang="en-US">
                <a:effectLst/>
                <a:ea typeface="MS PGothic" charset="0"/>
              </a:rPr>
              <a:t>It’</a:t>
            </a:r>
            <a:r>
              <a:rPr lang="en-US" altLang="ja-JP">
                <a:effectLst/>
                <a:ea typeface="MS PGothic" charset="0"/>
              </a:rPr>
              <a:t>s where he spends a great deal of time</a:t>
            </a:r>
          </a:p>
          <a:p>
            <a:pPr lvl="1">
              <a:spcAft>
                <a:spcPts val="1200"/>
              </a:spcAft>
            </a:pPr>
            <a:endParaRPr lang="en-US" sz="2600">
              <a:effectLst/>
              <a:ea typeface="MS PGothic" charset="0"/>
            </a:endParaRPr>
          </a:p>
          <a:p>
            <a:pPr lvl="1">
              <a:spcAft>
                <a:spcPts val="1200"/>
              </a:spcAft>
            </a:pPr>
            <a:endParaRPr lang="en-US" sz="2600">
              <a:solidFill>
                <a:srgbClr val="000000"/>
              </a:solidFill>
              <a:effectLst/>
              <a:ea typeface="MS PGothic" charset="0"/>
            </a:endParaRPr>
          </a:p>
        </p:txBody>
      </p:sp>
      <p:pic>
        <p:nvPicPr>
          <p:cNvPr id="30724" name="Picture 2">
            <a:extLst>
              <a:ext uri="{C183D7F6-B498-43B3-948B-1728B52AA6E4}">
                <adec:decorative xmlns:adec="http://schemas.microsoft.com/office/drawing/2017/decorative" val="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1143000"/>
            <a:ext cx="2743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19957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effectLst/>
                <a:ea typeface="MS PGothic" charset="0"/>
              </a:rPr>
              <a:t>What was learned at the TRP</a:t>
            </a:r>
          </a:p>
        </p:txBody>
      </p:sp>
      <p:sp>
        <p:nvSpPr>
          <p:cNvPr id="31747" name="Rectangle 3"/>
          <p:cNvSpPr>
            <a:spLocks noGrp="1" noChangeArrowheads="1"/>
          </p:cNvSpPr>
          <p:nvPr>
            <p:ph idx="1"/>
          </p:nvPr>
        </p:nvSpPr>
        <p:spPr/>
        <p:txBody>
          <a:bodyPr/>
          <a:lstStyle/>
          <a:p>
            <a:pPr eaLnBrk="1" hangingPunct="1">
              <a:lnSpc>
                <a:spcPct val="130000"/>
              </a:lnSpc>
            </a:pPr>
            <a:r>
              <a:rPr lang="en-US">
                <a:effectLst/>
                <a:ea typeface="MS PGothic" charset="0"/>
              </a:rPr>
              <a:t>Stays busy with cleaning. </a:t>
            </a:r>
          </a:p>
          <a:p>
            <a:pPr eaLnBrk="1" hangingPunct="1">
              <a:lnSpc>
                <a:spcPct val="130000"/>
              </a:lnSpc>
            </a:pPr>
            <a:r>
              <a:rPr lang="en-US">
                <a:effectLst/>
                <a:ea typeface="MS PGothic" charset="0"/>
              </a:rPr>
              <a:t>Once he</a:t>
            </a:r>
            <a:r>
              <a:rPr lang="ja-JP" altLang="en-US">
                <a:effectLst/>
                <a:ea typeface="MS PGothic" charset="0"/>
              </a:rPr>
              <a:t>’</a:t>
            </a:r>
            <a:r>
              <a:rPr lang="en-US" altLang="ja-JP">
                <a:effectLst/>
                <a:ea typeface="MS PGothic" charset="0"/>
              </a:rPr>
              <a:t>s learned a task, he won</a:t>
            </a:r>
            <a:r>
              <a:rPr lang="ja-JP" altLang="en-US">
                <a:effectLst/>
                <a:ea typeface="MS PGothic" charset="0"/>
              </a:rPr>
              <a:t>’</a:t>
            </a:r>
            <a:r>
              <a:rPr lang="en-US" altLang="ja-JP">
                <a:effectLst/>
                <a:ea typeface="MS PGothic" charset="0"/>
              </a:rPr>
              <a:t>t learn another way.</a:t>
            </a:r>
          </a:p>
          <a:p>
            <a:pPr eaLnBrk="1" hangingPunct="1">
              <a:lnSpc>
                <a:spcPct val="130000"/>
              </a:lnSpc>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r>
              <a:rPr lang="en-US" altLang="ja-JP">
                <a:effectLst/>
                <a:ea typeface="MS PGothic" charset="0"/>
              </a:rPr>
              <a:t> – still there</a:t>
            </a:r>
          </a:p>
          <a:p>
            <a:pPr eaLnBrk="1" hangingPunct="1">
              <a:lnSpc>
                <a:spcPct val="130000"/>
              </a:lnSpc>
            </a:pPr>
            <a:r>
              <a:rPr lang="en-US">
                <a:effectLst/>
                <a:ea typeface="MS PGothic" charset="0"/>
              </a:rPr>
              <a:t> No interaction with others (Susan).</a:t>
            </a:r>
          </a:p>
          <a:p>
            <a:pPr eaLnBrk="1" hangingPunct="1">
              <a:lnSpc>
                <a:spcPct val="130000"/>
              </a:lnSpc>
              <a:buFont typeface="Wingdings" charset="0"/>
              <a:buNone/>
            </a:pPr>
            <a:endParaRPr lang="en-US" b="1">
              <a:solidFill>
                <a:srgbClr val="C00000"/>
              </a:solidFill>
              <a:effectLst/>
              <a:ea typeface="MS PGothic" charset="0"/>
            </a:endParaRPr>
          </a:p>
        </p:txBody>
      </p:sp>
      <p:pic>
        <p:nvPicPr>
          <p:cNvPr id="31748" name="Picture 3">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818719" y="4975234"/>
            <a:ext cx="2510355" cy="188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01521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D882F72-8F41-478C-828F-243C55801969}"/>
              </a:ext>
            </a:extLst>
          </p:cNvPr>
          <p:cNvSpPr>
            <a:spLocks noGrp="1"/>
          </p:cNvSpPr>
          <p:nvPr>
            <p:ph type="title"/>
          </p:nvPr>
        </p:nvSpPr>
        <p:spPr>
          <a:xfrm>
            <a:off x="410157" y="159756"/>
            <a:ext cx="7886700" cy="1325563"/>
          </a:xfrm>
        </p:spPr>
        <p:txBody>
          <a:bodyPr/>
          <a:lstStyle/>
          <a:p>
            <a:r>
              <a:rPr lang="en-US"/>
              <a:t>Teach; Don’t Test</a:t>
            </a:r>
          </a:p>
        </p:txBody>
      </p:sp>
      <p:sp>
        <p:nvSpPr>
          <p:cNvPr id="61442" name="Rectangle 2"/>
          <p:cNvSpPr>
            <a:spLocks noGrp="1" noChangeArrowheads="1"/>
          </p:cNvSpPr>
          <p:nvPr>
            <p:ph idx="1"/>
          </p:nvPr>
        </p:nvSpPr>
        <p:spPr>
          <a:ln/>
        </p:spPr>
        <p:txBody>
          <a:bodyPr/>
          <a:lstStyle/>
          <a:p>
            <a:pPr marL="40182" indent="0">
              <a:lnSpc>
                <a:spcPct val="90000"/>
              </a:lnSpc>
              <a:buNone/>
            </a:pPr>
            <a:r>
              <a:rPr lang="ja-JP" altLang="en-US" sz="2800">
                <a:solidFill>
                  <a:schemeClr val="tx1"/>
                </a:solidFill>
                <a:effectLst/>
                <a:latin typeface="Arial"/>
              </a:rPr>
              <a:t>“</a:t>
            </a:r>
            <a:r>
              <a:rPr lang="en-US" sz="2800">
                <a:solidFill>
                  <a:schemeClr val="tx1"/>
                </a:solidFill>
                <a:effectLst/>
              </a:rPr>
              <a:t>A lack of learning in any particular situation should be first interpreted as an inappropriate or insufficient use of teaching strategy, rather than an inability on the part of the learner.</a:t>
            </a:r>
            <a:r>
              <a:rPr lang="ja-JP" altLang="en-US" sz="2800">
                <a:solidFill>
                  <a:schemeClr val="tx1"/>
                </a:solidFill>
                <a:effectLst/>
                <a:latin typeface="Arial"/>
              </a:rPr>
              <a:t>”</a:t>
            </a:r>
            <a:r>
              <a:rPr lang="en-US" sz="2800">
                <a:solidFill>
                  <a:schemeClr val="tx1"/>
                </a:solidFill>
                <a:effectLst/>
              </a:rPr>
              <a:t>  </a:t>
            </a:r>
          </a:p>
        </p:txBody>
      </p:sp>
      <p:pic>
        <p:nvPicPr>
          <p:cNvPr id="3" name="Picture 2" descr="Marc Gold shaking hands with a young man."/>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53507" y="4010377"/>
            <a:ext cx="5271951" cy="2847623"/>
          </a:xfrm>
          <a:prstGeom prst="rect">
            <a:avLst/>
          </a:prstGeom>
        </p:spPr>
      </p:pic>
    </p:spTree>
    <p:extLst>
      <p:ext uri="{BB962C8B-B14F-4D97-AF65-F5344CB8AC3E}">
        <p14:creationId xmlns:p14="http://schemas.microsoft.com/office/powerpoint/2010/main" val="18982206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effectLst/>
                <a:ea typeface="MS PGothic" charset="0"/>
              </a:rPr>
              <a:t>Ready for job development? NO</a:t>
            </a:r>
          </a:p>
        </p:txBody>
      </p:sp>
      <p:sp>
        <p:nvSpPr>
          <p:cNvPr id="32771" name="Content Placeholder 2"/>
          <p:cNvSpPr>
            <a:spLocks noGrp="1"/>
          </p:cNvSpPr>
          <p:nvPr>
            <p:ph idx="1"/>
          </p:nvPr>
        </p:nvSpPr>
        <p:spPr/>
        <p:txBody>
          <a:bodyPr>
            <a:normAutofit/>
          </a:bodyPr>
          <a:lstStyle/>
          <a:p>
            <a:pPr>
              <a:spcAft>
                <a:spcPts val="600"/>
              </a:spcAft>
            </a:pPr>
            <a:r>
              <a:rPr lang="en-US">
                <a:effectLst/>
                <a:ea typeface="MS PGothic" charset="0"/>
              </a:rPr>
              <a:t>So, he likes to clean. Great! We can always find janitorial jobs!</a:t>
            </a:r>
          </a:p>
          <a:p>
            <a:pPr>
              <a:spcAft>
                <a:spcPts val="600"/>
              </a:spcAft>
            </a:pPr>
            <a:r>
              <a:rPr lang="en-US">
                <a:effectLst/>
                <a:ea typeface="MS PGothic" charset="0"/>
              </a:rPr>
              <a:t>BUT….</a:t>
            </a:r>
          </a:p>
          <a:p>
            <a:pPr>
              <a:spcAft>
                <a:spcPts val="600"/>
              </a:spcAft>
            </a:pPr>
            <a:r>
              <a:rPr lang="en-US">
                <a:effectLst/>
                <a:ea typeface="MS PGothic" charset="0"/>
              </a:rPr>
              <a:t>Ask more questions!</a:t>
            </a:r>
          </a:p>
          <a:p>
            <a:pPr>
              <a:spcAft>
                <a:spcPts val="600"/>
              </a:spcAft>
            </a:pPr>
            <a:r>
              <a:rPr lang="en-US">
                <a:effectLst/>
                <a:ea typeface="MS PGothic" charset="0"/>
              </a:rPr>
              <a:t>What talent or skill makes Randy unique to a potential employer???</a:t>
            </a:r>
          </a:p>
          <a:p>
            <a:pPr>
              <a:buFont typeface="Wingdings" charset="0"/>
              <a:buNone/>
            </a:pPr>
            <a:endParaRPr lang="en-US" sz="4000">
              <a:solidFill>
                <a:schemeClr val="tx2"/>
              </a:solidFill>
              <a:effectLst/>
              <a:ea typeface="MS PGothic" charset="0"/>
            </a:endParaRPr>
          </a:p>
          <a:p>
            <a:pPr>
              <a:buFont typeface="Wingdings" charset="0"/>
              <a:buNone/>
            </a:pPr>
            <a:r>
              <a:rPr lang="en-US" sz="4000">
                <a:solidFill>
                  <a:schemeClr val="tx2"/>
                </a:solidFill>
                <a:effectLst/>
                <a:ea typeface="MS PGothic" charset="0"/>
              </a:rPr>
              <a:t>All jobs are not created equal.</a:t>
            </a:r>
          </a:p>
        </p:txBody>
      </p:sp>
      <p:sp>
        <p:nvSpPr>
          <p:cNvPr id="4" name="Not Equal 3">
            <a:extLst>
              <a:ext uri="{C183D7F6-B498-43B3-948B-1728B52AA6E4}">
                <adec:decorative xmlns:adec="http://schemas.microsoft.com/office/drawing/2017/decorative" val="1"/>
              </a:ext>
            </a:extLst>
          </p:cNvPr>
          <p:cNvSpPr/>
          <p:nvPr/>
        </p:nvSpPr>
        <p:spPr bwMode="auto">
          <a:xfrm>
            <a:off x="7162800" y="4876800"/>
            <a:ext cx="1524000" cy="1143000"/>
          </a:xfrm>
          <a:prstGeom prst="mathNotEqual">
            <a:avLst/>
          </a:prstGeom>
          <a:solidFill>
            <a:schemeClr val="accent1"/>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latin typeface="Times New Roman" pitchFamily="18" charset="0"/>
              <a:ea typeface="ＭＳ Ｐゴシック" pitchFamily="-111" charset="-128"/>
              <a:cs typeface="+mn-cs"/>
            </a:endParaRPr>
          </a:p>
        </p:txBody>
      </p:sp>
    </p:spTree>
    <p:extLst>
      <p:ext uri="{BB962C8B-B14F-4D97-AF65-F5344CB8AC3E}">
        <p14:creationId xmlns:p14="http://schemas.microsoft.com/office/powerpoint/2010/main" val="7263955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a:effectLst/>
                <a:ea typeface="MS PGothic" charset="0"/>
              </a:rPr>
              <a:t>Thinking in Questions (Randy)</a:t>
            </a:r>
          </a:p>
        </p:txBody>
      </p:sp>
      <p:sp>
        <p:nvSpPr>
          <p:cNvPr id="33795" name="Content Placeholder 2"/>
          <p:cNvSpPr>
            <a:spLocks noGrp="1"/>
          </p:cNvSpPr>
          <p:nvPr>
            <p:ph idx="1"/>
          </p:nvPr>
        </p:nvSpPr>
        <p:spPr>
          <a:xfrm>
            <a:off x="628650" y="1849666"/>
            <a:ext cx="7886700" cy="4643208"/>
          </a:xfrm>
        </p:spPr>
        <p:txBody>
          <a:bodyPr>
            <a:normAutofit/>
          </a:bodyPr>
          <a:lstStyle/>
          <a:p>
            <a:pPr>
              <a:lnSpc>
                <a:spcPct val="100000"/>
              </a:lnSpc>
              <a:spcAft>
                <a:spcPts val="1800"/>
              </a:spcAft>
              <a:buFont typeface="Wingdings" panose="05000000000000000000" pitchFamily="2" charset="2"/>
              <a:buChar char="Ø"/>
            </a:pPr>
            <a:r>
              <a:rPr lang="en-US" dirty="0">
                <a:effectLst/>
                <a:ea typeface="MS PGothic" charset="0"/>
              </a:rPr>
              <a:t>ASK:  Why does Randy clean?</a:t>
            </a:r>
          </a:p>
          <a:p>
            <a:pPr>
              <a:lnSpc>
                <a:spcPct val="100000"/>
              </a:lnSpc>
              <a:spcAft>
                <a:spcPts val="1800"/>
              </a:spcAft>
              <a:buFont typeface="Wingdings" panose="05000000000000000000" pitchFamily="2" charset="2"/>
              <a:buChar char="Ø"/>
            </a:pPr>
            <a:r>
              <a:rPr lang="en-US" dirty="0">
                <a:effectLst/>
                <a:ea typeface="MS PGothic" charset="0"/>
              </a:rPr>
              <a:t>ANSWER: Randy likes to be busy.  He likes to see the results of his work and things in the right place.</a:t>
            </a:r>
            <a:endParaRPr lang="en-US" dirty="0">
              <a:solidFill>
                <a:srgbClr val="C00000"/>
              </a:solidFill>
              <a:effectLst/>
              <a:ea typeface="MS PGothic" charset="0"/>
            </a:endParaRPr>
          </a:p>
          <a:p>
            <a:pPr marL="0" indent="0">
              <a:lnSpc>
                <a:spcPct val="100000"/>
              </a:lnSpc>
              <a:spcAft>
                <a:spcPts val="1800"/>
              </a:spcAft>
              <a:buNone/>
            </a:pPr>
            <a:r>
              <a:rPr lang="en-US" dirty="0">
                <a:effectLst/>
                <a:ea typeface="MS PGothic" charset="0"/>
              </a:rPr>
              <a:t>What we need to remember: It isn</a:t>
            </a:r>
            <a:r>
              <a:rPr lang="en-US" altLang="ja-JP" dirty="0">
                <a:effectLst/>
                <a:ea typeface="MS PGothic" charset="0"/>
              </a:rPr>
              <a:t>’t that Randy LIKES &amp; WANTS to clean, it’s that this is the preferred option of the limited choices available. Learn what we can from this &amp; seek something more fitting to Randy.</a:t>
            </a:r>
            <a:endParaRPr lang="en-US" dirty="0">
              <a:effectLst/>
              <a:ea typeface="MS PGothic" charset="0"/>
            </a:endParaRPr>
          </a:p>
        </p:txBody>
      </p:sp>
    </p:spTree>
    <p:extLst>
      <p:ext uri="{BB962C8B-B14F-4D97-AF65-F5344CB8AC3E}">
        <p14:creationId xmlns:p14="http://schemas.microsoft.com/office/powerpoint/2010/main" val="2191037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a:effectLst/>
                <a:ea typeface="MS PGothic" charset="0"/>
              </a:rPr>
              <a:t>Remember the iceberg!</a:t>
            </a:r>
          </a:p>
        </p:txBody>
      </p:sp>
      <p:sp>
        <p:nvSpPr>
          <p:cNvPr id="34819" name="Isosceles Triangle 3" descr="A pyramid chart highlighting that we know Randy cleans at the TRP but that we need to know that he is a hard worker who wants to be busy and prefers to use his hands. "/>
          <p:cNvSpPr>
            <a:spLocks noChangeArrowheads="1"/>
          </p:cNvSpPr>
          <p:nvPr/>
        </p:nvSpPr>
        <p:spPr bwMode="auto">
          <a:xfrm>
            <a:off x="1295400" y="2590800"/>
            <a:ext cx="4267200" cy="32766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34820" name="Left Arrow 4">
            <a:extLst>
              <a:ext uri="{C183D7F6-B498-43B3-948B-1728B52AA6E4}">
                <adec:decorative xmlns:adec="http://schemas.microsoft.com/office/drawing/2017/decorative" val="1"/>
              </a:ext>
            </a:extLst>
          </p:cNvPr>
          <p:cNvSpPr>
            <a:spLocks noChangeArrowheads="1"/>
          </p:cNvSpPr>
          <p:nvPr/>
        </p:nvSpPr>
        <p:spPr bwMode="auto">
          <a:xfrm>
            <a:off x="3810000" y="24384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34821" name="Left Arrow 5">
            <a:extLst>
              <a:ext uri="{C183D7F6-B498-43B3-948B-1728B52AA6E4}">
                <adec:decorative xmlns:adec="http://schemas.microsoft.com/office/drawing/2017/decorative" val="1"/>
              </a:ext>
            </a:extLst>
          </p:cNvPr>
          <p:cNvSpPr>
            <a:spLocks noChangeArrowheads="1"/>
          </p:cNvSpPr>
          <p:nvPr/>
        </p:nvSpPr>
        <p:spPr bwMode="auto">
          <a:xfrm>
            <a:off x="5029200" y="45720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34822" name="TextBox 6"/>
          <p:cNvSpPr txBox="1">
            <a:spLocks noChangeArrowheads="1"/>
          </p:cNvSpPr>
          <p:nvPr/>
        </p:nvSpPr>
        <p:spPr bwMode="auto">
          <a:xfrm>
            <a:off x="5867400" y="2362200"/>
            <a:ext cx="28194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atin typeface="Tahoma" panose="020B0604030504040204" pitchFamily="34" charset="0"/>
                <a:ea typeface="Tahoma" panose="020B0604030504040204" pitchFamily="34" charset="0"/>
                <a:cs typeface="Tahoma" panose="020B0604030504040204" pitchFamily="34" charset="0"/>
              </a:rPr>
              <a:t>Randy cleans at the TRP.</a:t>
            </a:r>
          </a:p>
        </p:txBody>
      </p:sp>
      <p:sp>
        <p:nvSpPr>
          <p:cNvPr id="34823" name="TextBox 7"/>
          <p:cNvSpPr txBox="1">
            <a:spLocks noChangeArrowheads="1"/>
          </p:cNvSpPr>
          <p:nvPr/>
        </p:nvSpPr>
        <p:spPr bwMode="auto">
          <a:xfrm>
            <a:off x="7162800" y="3562397"/>
            <a:ext cx="1981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He is a hard worker who wants to be busy and prefers to use his hands.</a:t>
            </a:r>
          </a:p>
        </p:txBody>
      </p:sp>
      <p:cxnSp>
        <p:nvCxnSpPr>
          <p:cNvPr id="3" name="Straight Connector 2">
            <a:extLst>
              <a:ext uri="{C183D7F6-B498-43B3-948B-1728B52AA6E4}">
                <adec:decorative xmlns:adec="http://schemas.microsoft.com/office/drawing/2017/decorative" val="1"/>
              </a:ext>
            </a:extLst>
          </p:cNvPr>
          <p:cNvCxnSpPr/>
          <p:nvPr/>
        </p:nvCxnSpPr>
        <p:spPr>
          <a:xfrm>
            <a:off x="959806" y="3562397"/>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637621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a:effectLst/>
                <a:ea typeface="MS PGothic" charset="0"/>
              </a:rPr>
              <a:t>Thinking in Questions (Randy) Continued…</a:t>
            </a:r>
          </a:p>
        </p:txBody>
      </p:sp>
      <p:sp>
        <p:nvSpPr>
          <p:cNvPr id="35843" name="Content Placeholder 2"/>
          <p:cNvSpPr>
            <a:spLocks noGrp="1"/>
          </p:cNvSpPr>
          <p:nvPr>
            <p:ph idx="1"/>
          </p:nvPr>
        </p:nvSpPr>
        <p:spPr/>
        <p:txBody>
          <a:bodyPr>
            <a:normAutofit lnSpcReduction="10000"/>
          </a:bodyPr>
          <a:lstStyle/>
          <a:p>
            <a:pPr>
              <a:lnSpc>
                <a:spcPct val="100000"/>
              </a:lnSpc>
              <a:spcAft>
                <a:spcPts val="1200"/>
              </a:spcAft>
              <a:buFont typeface="Wingdings" panose="05000000000000000000" pitchFamily="2" charset="2"/>
              <a:buChar char="Ø"/>
            </a:pPr>
            <a:r>
              <a:rPr lang="en-US">
                <a:effectLst/>
                <a:ea typeface="MS PGothic" charset="0"/>
              </a:rPr>
              <a:t>ASK: How does Randy learn tasks?</a:t>
            </a:r>
          </a:p>
          <a:p>
            <a:pPr>
              <a:lnSpc>
                <a:spcPct val="100000"/>
              </a:lnSpc>
              <a:spcAft>
                <a:spcPts val="1200"/>
              </a:spcAft>
              <a:buFont typeface="Wingdings" panose="05000000000000000000" pitchFamily="2" charset="2"/>
              <a:buChar char="Ø"/>
            </a:pPr>
            <a:r>
              <a:rPr lang="en-US">
                <a:effectLst/>
                <a:ea typeface="MS PGothic" charset="0"/>
              </a:rPr>
              <a:t>ANSWER: Modeling tasks. Once Randy has </a:t>
            </a:r>
            <a:r>
              <a:rPr lang="en-US" altLang="ja-JP">
                <a:effectLst/>
                <a:ea typeface="MS PGothic" charset="0"/>
              </a:rPr>
              <a:t>learned it, that’s how it will be. He won</a:t>
            </a:r>
            <a:r>
              <a:rPr lang="ja-JP" altLang="en-US">
                <a:effectLst/>
                <a:ea typeface="MS PGothic" charset="0"/>
              </a:rPr>
              <a:t>’</a:t>
            </a:r>
            <a:r>
              <a:rPr lang="en-US" altLang="ja-JP">
                <a:effectLst/>
                <a:ea typeface="MS PGothic" charset="0"/>
              </a:rPr>
              <a:t>t change method. Learned this from talking with Susan at TRP and family at home.</a:t>
            </a:r>
          </a:p>
          <a:p>
            <a:pPr marL="0" indent="0">
              <a:lnSpc>
                <a:spcPct val="100000"/>
              </a:lnSpc>
              <a:spcAft>
                <a:spcPts val="1200"/>
              </a:spcAft>
              <a:buNone/>
            </a:pPr>
            <a:r>
              <a:rPr lang="en-US">
                <a:effectLst/>
                <a:ea typeface="MS PGothic" charset="0"/>
              </a:rPr>
              <a:t>What I need to remember/important: On the job site, he needs to learn the correct way first; no room for correcting after a task is learned. Seek good instruction!</a:t>
            </a:r>
          </a:p>
          <a:p>
            <a:pPr>
              <a:lnSpc>
                <a:spcPct val="100000"/>
              </a:lnSpc>
            </a:pPr>
            <a:endParaRPr lang="en-US">
              <a:effectLst/>
              <a:ea typeface="MS PGothic" charset="0"/>
            </a:endParaRPr>
          </a:p>
          <a:p>
            <a:pPr>
              <a:lnSpc>
                <a:spcPct val="100000"/>
              </a:lnSpc>
            </a:pPr>
            <a:endParaRPr lang="en-US">
              <a:effectLst/>
              <a:ea typeface="MS PGothic" charset="0"/>
            </a:endParaRPr>
          </a:p>
        </p:txBody>
      </p:sp>
    </p:spTree>
    <p:extLst>
      <p:ext uri="{BB962C8B-B14F-4D97-AF65-F5344CB8AC3E}">
        <p14:creationId xmlns:p14="http://schemas.microsoft.com/office/powerpoint/2010/main" val="26197738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effectLst/>
                <a:ea typeface="MS PGothic" charset="0"/>
              </a:rPr>
              <a:t>Pizza Hut</a:t>
            </a:r>
          </a:p>
        </p:txBody>
      </p:sp>
      <p:sp>
        <p:nvSpPr>
          <p:cNvPr id="36867" name="Rectangle 3"/>
          <p:cNvSpPr>
            <a:spLocks noGrp="1" noChangeArrowheads="1"/>
          </p:cNvSpPr>
          <p:nvPr>
            <p:ph idx="1"/>
          </p:nvPr>
        </p:nvSpPr>
        <p:spPr/>
        <p:txBody>
          <a:bodyPr>
            <a:normAutofit/>
          </a:bodyPr>
          <a:lstStyle/>
          <a:p>
            <a:pPr eaLnBrk="1" hangingPunct="1">
              <a:spcAft>
                <a:spcPts val="1200"/>
              </a:spcAft>
              <a:buClr>
                <a:schemeClr val="tx1"/>
              </a:buClr>
            </a:pPr>
            <a:r>
              <a:rPr lang="en-US">
                <a:effectLst/>
                <a:ea typeface="MS PGothic" charset="0"/>
              </a:rPr>
              <a:t>Went with family to eat</a:t>
            </a:r>
          </a:p>
          <a:p>
            <a:pPr eaLnBrk="1" hangingPunct="1">
              <a:spcAft>
                <a:spcPts val="1200"/>
              </a:spcAft>
              <a:buClr>
                <a:schemeClr val="tx1"/>
              </a:buClr>
            </a:pPr>
            <a:r>
              <a:rPr lang="en-US">
                <a:effectLst/>
                <a:ea typeface="MS PGothic" charset="0"/>
              </a:rPr>
              <a:t>Observed family dynamics/social skills</a:t>
            </a:r>
          </a:p>
          <a:p>
            <a:pPr eaLnBrk="1" hangingPunct="1">
              <a:spcAft>
                <a:spcPts val="1200"/>
              </a:spcAft>
              <a:buClr>
                <a:schemeClr val="tx1"/>
              </a:buClr>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endParaRPr lang="en-US" altLang="ja-JP">
              <a:effectLst/>
              <a:ea typeface="MS PGothic" charset="0"/>
            </a:endParaRPr>
          </a:p>
          <a:p>
            <a:pPr eaLnBrk="1" hangingPunct="1">
              <a:spcAft>
                <a:spcPts val="1200"/>
              </a:spcAft>
              <a:buClr>
                <a:schemeClr val="tx1"/>
              </a:buClr>
            </a:pPr>
            <a:r>
              <a:rPr lang="en-US">
                <a:effectLst/>
                <a:ea typeface="MS PGothic" charset="0"/>
              </a:rPr>
              <a:t>What was learned? Stays with family, and they ordered for him.  </a:t>
            </a:r>
          </a:p>
          <a:p>
            <a:pPr>
              <a:spcAft>
                <a:spcPts val="1200"/>
              </a:spcAft>
              <a:buClr>
                <a:schemeClr val="tx1"/>
              </a:buClr>
            </a:pPr>
            <a:r>
              <a:rPr lang="en-US">
                <a:solidFill>
                  <a:srgbClr val="C00000"/>
                </a:solidFill>
                <a:effectLst/>
                <a:ea typeface="MS PGothic" charset="0"/>
              </a:rPr>
              <a:t> </a:t>
            </a:r>
            <a:r>
              <a:rPr lang="en-US">
                <a:effectLst/>
                <a:ea typeface="MS PGothic" charset="0"/>
              </a:rPr>
              <a:t>Where do we go from here?</a:t>
            </a:r>
          </a:p>
        </p:txBody>
      </p:sp>
      <p:pic>
        <p:nvPicPr>
          <p:cNvPr id="36868"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82280" y="876300"/>
            <a:ext cx="2280719" cy="1710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9333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effectLst/>
                <a:ea typeface="MS PGothic" charset="0"/>
              </a:rPr>
              <a:t>Movies</a:t>
            </a:r>
          </a:p>
        </p:txBody>
      </p:sp>
      <p:sp>
        <p:nvSpPr>
          <p:cNvPr id="37891" name="Rectangle 3"/>
          <p:cNvSpPr>
            <a:spLocks noGrp="1" noChangeArrowheads="1"/>
          </p:cNvSpPr>
          <p:nvPr>
            <p:ph idx="1"/>
          </p:nvPr>
        </p:nvSpPr>
        <p:spPr>
          <a:xfrm>
            <a:off x="238125" y="2297341"/>
            <a:ext cx="7886700" cy="4351338"/>
          </a:xfrm>
        </p:spPr>
        <p:txBody>
          <a:bodyPr/>
          <a:lstStyle/>
          <a:p>
            <a:pPr eaLnBrk="1" hangingPunct="1"/>
            <a:endParaRPr lang="en-US">
              <a:effectLst/>
              <a:ea typeface="MS PGothic" charset="0"/>
            </a:endParaRPr>
          </a:p>
          <a:p>
            <a:pPr marL="0" indent="0" eaLnBrk="1" hangingPunct="1">
              <a:buNone/>
            </a:pPr>
            <a:r>
              <a:rPr lang="en-US">
                <a:effectLst/>
                <a:ea typeface="MS PGothic" charset="0"/>
              </a:rPr>
              <a:t>Why Selected?</a:t>
            </a:r>
          </a:p>
          <a:p>
            <a:pPr lvl="1" eaLnBrk="1" hangingPunct="1">
              <a:spcAft>
                <a:spcPts val="600"/>
              </a:spcAft>
            </a:pPr>
            <a:r>
              <a:rPr lang="en-US">
                <a:effectLst/>
                <a:ea typeface="MS PGothic" charset="0"/>
              </a:rPr>
              <a:t>Only place Randy went by himself</a:t>
            </a:r>
          </a:p>
          <a:p>
            <a:pPr lvl="1" eaLnBrk="1" hangingPunct="1">
              <a:spcAft>
                <a:spcPts val="600"/>
              </a:spcAft>
            </a:pPr>
            <a:r>
              <a:rPr lang="en-US">
                <a:effectLst/>
                <a:ea typeface="MS PGothic" charset="0"/>
              </a:rPr>
              <a:t>Part of his typical routine, familiar place</a:t>
            </a:r>
          </a:p>
          <a:p>
            <a:pPr lvl="1" eaLnBrk="1" hangingPunct="1">
              <a:spcAft>
                <a:spcPts val="600"/>
              </a:spcAft>
            </a:pP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r>
              <a:rPr lang="en-US" altLang="ja-JP">
                <a:effectLst/>
                <a:ea typeface="MS PGothic" charset="0"/>
              </a:rPr>
              <a:t> Will he do this here?</a:t>
            </a:r>
          </a:p>
          <a:p>
            <a:pPr lvl="1" eaLnBrk="1" hangingPunct="1">
              <a:spcAft>
                <a:spcPts val="600"/>
              </a:spcAft>
            </a:pPr>
            <a:r>
              <a:rPr lang="en-US">
                <a:effectLst/>
                <a:ea typeface="MS PGothic" charset="0"/>
              </a:rPr>
              <a:t>Observation opportunity</a:t>
            </a:r>
          </a:p>
        </p:txBody>
      </p:sp>
      <p:pic>
        <p:nvPicPr>
          <p:cNvPr id="37892" name="Picture 2">
            <a:extLst>
              <a:ext uri="{C183D7F6-B498-43B3-948B-1728B52AA6E4}">
                <adec:decorative xmlns:adec="http://schemas.microsoft.com/office/drawing/2017/decorative" val="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33128" y="498536"/>
            <a:ext cx="2641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891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normAutofit/>
          </a:bodyPr>
          <a:lstStyle/>
          <a:p>
            <a:r>
              <a:rPr lang="en-US">
                <a:effectLst/>
                <a:ea typeface="MS PGothic" charset="0"/>
              </a:rPr>
              <a:t>What was learned from movie theater</a:t>
            </a:r>
          </a:p>
        </p:txBody>
      </p:sp>
      <p:sp>
        <p:nvSpPr>
          <p:cNvPr id="38915" name="Content Placeholder 2"/>
          <p:cNvSpPr>
            <a:spLocks noGrp="1"/>
          </p:cNvSpPr>
          <p:nvPr>
            <p:ph idx="1"/>
          </p:nvPr>
        </p:nvSpPr>
        <p:spPr/>
        <p:txBody>
          <a:bodyPr/>
          <a:lstStyle/>
          <a:p>
            <a:r>
              <a:rPr lang="en-US">
                <a:effectLst/>
                <a:ea typeface="MS PGothic" charset="0"/>
              </a:rPr>
              <a:t>Randy only says, </a:t>
            </a: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r>
              <a:rPr lang="en-US" altLang="ja-JP">
                <a:effectLst/>
                <a:ea typeface="MS PGothic" charset="0"/>
              </a:rPr>
              <a:t> when someone is around who can explain what he means.</a:t>
            </a:r>
          </a:p>
          <a:p>
            <a:pPr>
              <a:buFont typeface="Wingdings" charset="0"/>
              <a:buNone/>
            </a:pPr>
            <a:endParaRPr lang="en-US">
              <a:effectLst/>
              <a:ea typeface="MS PGothic" charset="0"/>
            </a:endParaRPr>
          </a:p>
          <a:p>
            <a:r>
              <a:rPr lang="en-US">
                <a:effectLst/>
                <a:ea typeface="MS PGothic" charset="0"/>
              </a:rPr>
              <a:t>Knew routine of what to do at the movies (get ticket, sit in seat, quiet).</a:t>
            </a:r>
          </a:p>
          <a:p>
            <a:pPr>
              <a:buFont typeface="Wingdings" charset="0"/>
              <a:buNone/>
            </a:pPr>
            <a:endParaRPr lang="en-US" sz="2600">
              <a:effectLst/>
              <a:ea typeface="MS PGothic" charset="0"/>
            </a:endParaRPr>
          </a:p>
          <a:p>
            <a:endParaRPr lang="en-US" sz="2600">
              <a:effectLst/>
              <a:ea typeface="MS PGothic" charset="0"/>
            </a:endParaRPr>
          </a:p>
          <a:p>
            <a:pPr>
              <a:buFont typeface="Wingdings" charset="0"/>
              <a:buNone/>
            </a:pPr>
            <a:endParaRPr lang="en-US">
              <a:solidFill>
                <a:srgbClr val="FF0000"/>
              </a:solidFill>
              <a:effectLst/>
              <a:ea typeface="MS PGothic" charset="0"/>
            </a:endParaRPr>
          </a:p>
        </p:txBody>
      </p:sp>
    </p:spTree>
    <p:extLst>
      <p:ext uri="{BB962C8B-B14F-4D97-AF65-F5344CB8AC3E}">
        <p14:creationId xmlns:p14="http://schemas.microsoft.com/office/powerpoint/2010/main" val="85034596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effectLst/>
                <a:ea typeface="MS PGothic" charset="0"/>
              </a:rPr>
              <a:t>Ready for job development? NO!</a:t>
            </a:r>
          </a:p>
        </p:txBody>
      </p:sp>
      <p:sp>
        <p:nvSpPr>
          <p:cNvPr id="39939" name="Content Placeholder 2"/>
          <p:cNvSpPr>
            <a:spLocks noGrp="1"/>
          </p:cNvSpPr>
          <p:nvPr>
            <p:ph idx="1"/>
          </p:nvPr>
        </p:nvSpPr>
        <p:spPr/>
        <p:txBody>
          <a:bodyPr>
            <a:normAutofit/>
          </a:bodyPr>
          <a:lstStyle/>
          <a:p>
            <a:pPr>
              <a:spcAft>
                <a:spcPts val="600"/>
              </a:spcAft>
            </a:pPr>
            <a:r>
              <a:rPr lang="en-US" sz="2600" dirty="0">
                <a:effectLst/>
                <a:ea typeface="MS PGothic" charset="0"/>
              </a:rPr>
              <a:t>So, he likes to go the movies. Great! I can always find a job as a ticket taker.</a:t>
            </a:r>
          </a:p>
          <a:p>
            <a:pPr>
              <a:spcAft>
                <a:spcPts val="600"/>
              </a:spcAft>
            </a:pPr>
            <a:r>
              <a:rPr lang="en-US" sz="2600" dirty="0">
                <a:effectLst/>
                <a:ea typeface="MS PGothic" charset="0"/>
              </a:rPr>
              <a:t>BUT….</a:t>
            </a:r>
          </a:p>
          <a:p>
            <a:pPr>
              <a:spcAft>
                <a:spcPts val="600"/>
              </a:spcAft>
            </a:pPr>
            <a:r>
              <a:rPr lang="en-US" sz="2600" dirty="0">
                <a:effectLst/>
                <a:ea typeface="MS PGothic" charset="0"/>
              </a:rPr>
              <a:t>Lots of people, need to converse, not routine, doesn’t</a:t>
            </a:r>
            <a:r>
              <a:rPr lang="en-US" altLang="ja-JP" sz="2600" dirty="0">
                <a:effectLst/>
                <a:ea typeface="MS PGothic" charset="0"/>
              </a:rPr>
              <a:t> use Randy’s unique skills, likely not consistent co-workers…</a:t>
            </a:r>
          </a:p>
          <a:p>
            <a:pPr>
              <a:spcAft>
                <a:spcPts val="600"/>
              </a:spcAft>
            </a:pPr>
            <a:r>
              <a:rPr lang="en-US" sz="2600" dirty="0">
                <a:effectLst/>
                <a:ea typeface="MS PGothic" charset="0"/>
              </a:rPr>
              <a:t>Ask more questions!!</a:t>
            </a:r>
          </a:p>
          <a:p>
            <a:pPr>
              <a:buFont typeface="Wingdings" charset="0"/>
              <a:buNone/>
            </a:pPr>
            <a:r>
              <a:rPr lang="en-US" sz="4000" dirty="0">
                <a:effectLst/>
                <a:ea typeface="MS PGothic" charset="0"/>
              </a:rPr>
              <a:t>All jobs are not created equal.</a:t>
            </a:r>
          </a:p>
        </p:txBody>
      </p:sp>
      <p:sp>
        <p:nvSpPr>
          <p:cNvPr id="4" name="Not Equal 3">
            <a:extLst>
              <a:ext uri="{C183D7F6-B498-43B3-948B-1728B52AA6E4}">
                <adec:decorative xmlns:adec="http://schemas.microsoft.com/office/drawing/2017/decorative" val="1"/>
              </a:ext>
            </a:extLst>
          </p:cNvPr>
          <p:cNvSpPr/>
          <p:nvPr/>
        </p:nvSpPr>
        <p:spPr bwMode="auto">
          <a:xfrm>
            <a:off x="7244176" y="4827583"/>
            <a:ext cx="1371600" cy="1143000"/>
          </a:xfrm>
          <a:prstGeom prst="mathNotEqual">
            <a:avLst/>
          </a:prstGeom>
          <a:solidFill>
            <a:srgbClr val="D16349"/>
          </a:solidFill>
          <a:ln w="9525" cap="flat" cmpd="sng" algn="ctr">
            <a:solidFill>
              <a:schemeClr val="tx1"/>
            </a:solidFill>
            <a:prstDash val="solid"/>
            <a:miter lim="800000"/>
            <a:headEnd type="none" w="med" len="med"/>
            <a:tailEnd type="none" w="med" len="med"/>
          </a:ln>
          <a:effectLst/>
        </p:spPr>
        <p:txBody>
          <a:bodyPr wrap="none"/>
          <a:lstStyle/>
          <a:p>
            <a:pPr>
              <a:defRPr/>
            </a:pPr>
            <a:endParaRPr lang="en-US">
              <a:latin typeface="Times New Roman" pitchFamily="18" charset="0"/>
              <a:ea typeface="ＭＳ Ｐゴシック" pitchFamily="-111" charset="-128"/>
              <a:cs typeface="+mn-cs"/>
            </a:endParaRPr>
          </a:p>
        </p:txBody>
      </p:sp>
    </p:spTree>
    <p:extLst>
      <p:ext uri="{BB962C8B-B14F-4D97-AF65-F5344CB8AC3E}">
        <p14:creationId xmlns:p14="http://schemas.microsoft.com/office/powerpoint/2010/main" val="5220176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a:effectLst/>
                <a:ea typeface="MS PGothic" charset="0"/>
              </a:rPr>
              <a:t>Remember the iceberg (Randy)!</a:t>
            </a:r>
          </a:p>
        </p:txBody>
      </p:sp>
      <p:sp>
        <p:nvSpPr>
          <p:cNvPr id="40963" name="Isosceles Triangle 3" descr="A pyramid chart showing that we know Randy goes to the movie every Friday night but we need to know that Randy goes independently because he likes to watch movies. His preferred work conditions are totally opposite those of a movie theater. "/>
          <p:cNvSpPr>
            <a:spLocks noChangeArrowheads="1"/>
          </p:cNvSpPr>
          <p:nvPr/>
        </p:nvSpPr>
        <p:spPr bwMode="auto">
          <a:xfrm>
            <a:off x="0" y="1990725"/>
            <a:ext cx="4191000" cy="3886200"/>
          </a:xfrm>
          <a:prstGeom prst="triangle">
            <a:avLst>
              <a:gd name="adj" fmla="val 50000"/>
            </a:avLst>
          </a:prstGeom>
          <a:solidFill>
            <a:schemeClr val="accent2"/>
          </a:solidFill>
          <a:ln w="9525">
            <a:solidFill>
              <a:schemeClr val="tx1"/>
            </a:solidFill>
            <a:miter lim="800000"/>
            <a:headEnd/>
            <a:tailEnd/>
          </a:ln>
        </p:spPr>
        <p:txBody>
          <a:bodyPr wrap="none"/>
          <a:lstStyle/>
          <a:p>
            <a:endParaRPr lang="en-US"/>
          </a:p>
        </p:txBody>
      </p:sp>
      <p:sp>
        <p:nvSpPr>
          <p:cNvPr id="40964" name="Left Arrow 4">
            <a:extLst>
              <a:ext uri="{C183D7F6-B498-43B3-948B-1728B52AA6E4}">
                <adec:decorative xmlns:adec="http://schemas.microsoft.com/office/drawing/2017/decorative" val="1"/>
              </a:ext>
            </a:extLst>
          </p:cNvPr>
          <p:cNvSpPr>
            <a:spLocks noChangeArrowheads="1"/>
          </p:cNvSpPr>
          <p:nvPr/>
        </p:nvSpPr>
        <p:spPr bwMode="auto">
          <a:xfrm>
            <a:off x="2895600" y="1981200"/>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40965" name="Left Arrow 5">
            <a:extLst>
              <a:ext uri="{C183D7F6-B498-43B3-948B-1728B52AA6E4}">
                <adec:decorative xmlns:adec="http://schemas.microsoft.com/office/drawing/2017/decorative" val="1"/>
              </a:ext>
            </a:extLst>
          </p:cNvPr>
          <p:cNvSpPr>
            <a:spLocks noChangeArrowheads="1"/>
          </p:cNvSpPr>
          <p:nvPr/>
        </p:nvSpPr>
        <p:spPr bwMode="auto">
          <a:xfrm>
            <a:off x="3581400" y="3795891"/>
            <a:ext cx="1981200" cy="609600"/>
          </a:xfrm>
          <a:prstGeom prst="leftArrow">
            <a:avLst>
              <a:gd name="adj1" fmla="val 50000"/>
              <a:gd name="adj2" fmla="val 49999"/>
            </a:avLst>
          </a:prstGeom>
          <a:solidFill>
            <a:schemeClr val="tx2"/>
          </a:solidFill>
          <a:ln w="9525">
            <a:solidFill>
              <a:schemeClr val="tx1"/>
            </a:solidFill>
            <a:miter lim="800000"/>
            <a:headEnd/>
            <a:tailEnd/>
          </a:ln>
        </p:spPr>
        <p:txBody>
          <a:bodyPr wrap="none"/>
          <a:lstStyle/>
          <a:p>
            <a:endParaRPr lang="en-US"/>
          </a:p>
        </p:txBody>
      </p:sp>
      <p:sp>
        <p:nvSpPr>
          <p:cNvPr id="40966" name="TextBox 6"/>
          <p:cNvSpPr txBox="1">
            <a:spLocks noChangeArrowheads="1"/>
          </p:cNvSpPr>
          <p:nvPr/>
        </p:nvSpPr>
        <p:spPr bwMode="auto">
          <a:xfrm>
            <a:off x="5181600" y="1905000"/>
            <a:ext cx="3124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atin typeface="Tahoma" panose="020B0604030504040204" pitchFamily="34" charset="0"/>
                <a:ea typeface="Tahoma" panose="020B0604030504040204" pitchFamily="34" charset="0"/>
                <a:cs typeface="Tahoma" panose="020B0604030504040204" pitchFamily="34" charset="0"/>
              </a:rPr>
              <a:t>He goes to the movies every Friday night.</a:t>
            </a:r>
          </a:p>
        </p:txBody>
      </p:sp>
      <p:sp>
        <p:nvSpPr>
          <p:cNvPr id="40967" name="TextBox 7"/>
          <p:cNvSpPr txBox="1">
            <a:spLocks noChangeArrowheads="1"/>
          </p:cNvSpPr>
          <p:nvPr/>
        </p:nvSpPr>
        <p:spPr bwMode="auto">
          <a:xfrm>
            <a:off x="5619750" y="3429000"/>
            <a:ext cx="329565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MS PGothic" charset="0"/>
                <a:cs typeface="MS PGothic" charset="0"/>
              </a:defRPr>
            </a:lvl1pPr>
            <a:lvl2pPr marL="742950" indent="-285750" eaLnBrk="0" hangingPunct="0">
              <a:defRPr sz="2400">
                <a:solidFill>
                  <a:schemeClr val="tx1"/>
                </a:solidFill>
                <a:latin typeface="Times New Roman" charset="0"/>
                <a:ea typeface="MS PGothic" charset="0"/>
                <a:cs typeface="MS PGothic" charset="0"/>
              </a:defRPr>
            </a:lvl2pPr>
            <a:lvl3pPr marL="1143000" indent="-228600" eaLnBrk="0" hangingPunct="0">
              <a:defRPr sz="2400">
                <a:solidFill>
                  <a:schemeClr val="tx1"/>
                </a:solidFill>
                <a:latin typeface="Times New Roman" charset="0"/>
                <a:ea typeface="MS PGothic" charset="0"/>
                <a:cs typeface="MS PGothic" charset="0"/>
              </a:defRPr>
            </a:lvl3pPr>
            <a:lvl4pPr marL="1600200" indent="-228600" eaLnBrk="0" hangingPunct="0">
              <a:defRPr sz="2400">
                <a:solidFill>
                  <a:schemeClr val="tx1"/>
                </a:solidFill>
                <a:latin typeface="Times New Roman" charset="0"/>
                <a:ea typeface="MS PGothic" charset="0"/>
                <a:cs typeface="MS PGothic" charset="0"/>
              </a:defRPr>
            </a:lvl4pPr>
            <a:lvl5pPr marL="2057400" indent="-228600" eaLnBrk="0" hangingPunct="0">
              <a:defRPr sz="2400">
                <a:solidFill>
                  <a:schemeClr val="tx1"/>
                </a:solidFill>
                <a:latin typeface="Times New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Times New Roman" charset="0"/>
                <a:ea typeface="MS PGothic" charset="0"/>
                <a:cs typeface="MS PGothic" charset="0"/>
              </a:defRPr>
            </a:lvl9pPr>
          </a:lstStyle>
          <a:p>
            <a:pPr eaLnBrk="1" hangingPunct="1"/>
            <a:r>
              <a:rPr lang="en-US">
                <a:latin typeface="Tahoma" panose="020B0604030504040204" pitchFamily="34" charset="0"/>
                <a:ea typeface="Tahoma" panose="020B0604030504040204" pitchFamily="34" charset="0"/>
                <a:cs typeface="Tahoma" panose="020B0604030504040204" pitchFamily="34" charset="0"/>
              </a:rPr>
              <a:t>Randy goes independently because he likes to watch movies. His preferred work conditions are totally opposite those of a movie theater.</a:t>
            </a:r>
            <a:endParaRPr lang="en-US">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cxnSp>
        <p:nvCxnSpPr>
          <p:cNvPr id="8" name="Straight Connector 7">
            <a:extLst>
              <a:ext uri="{C183D7F6-B498-43B3-948B-1728B52AA6E4}">
                <adec:decorative xmlns:adec="http://schemas.microsoft.com/office/drawing/2017/decorative" val="1"/>
              </a:ext>
            </a:extLst>
          </p:cNvPr>
          <p:cNvCxnSpPr/>
          <p:nvPr/>
        </p:nvCxnSpPr>
        <p:spPr>
          <a:xfrm>
            <a:off x="624950" y="3276600"/>
            <a:ext cx="6630046" cy="0"/>
          </a:xfrm>
          <a:prstGeom prst="line">
            <a:avLst/>
          </a:prstGeom>
          <a:ln w="57150" cmpd="sng"/>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308844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effectLst/>
                <a:ea typeface="MS PGothic" charset="0"/>
              </a:rPr>
              <a:t>Think in Questions</a:t>
            </a:r>
          </a:p>
        </p:txBody>
      </p:sp>
      <p:sp>
        <p:nvSpPr>
          <p:cNvPr id="41987" name="Content Placeholder 2"/>
          <p:cNvSpPr>
            <a:spLocks noGrp="1"/>
          </p:cNvSpPr>
          <p:nvPr>
            <p:ph idx="1"/>
          </p:nvPr>
        </p:nvSpPr>
        <p:spPr/>
        <p:txBody>
          <a:bodyPr>
            <a:normAutofit/>
          </a:bodyPr>
          <a:lstStyle/>
          <a:p>
            <a:pPr>
              <a:spcAft>
                <a:spcPts val="1200"/>
              </a:spcAft>
              <a:buFont typeface="Wingdings" panose="05000000000000000000" pitchFamily="2" charset="2"/>
              <a:buChar char="Ø"/>
            </a:pPr>
            <a:r>
              <a:rPr lang="en-US">
                <a:effectLst/>
                <a:ea typeface="MS PGothic" charset="0"/>
              </a:rPr>
              <a:t>ASK: How can we know Randy won’</a:t>
            </a:r>
            <a:r>
              <a:rPr lang="en-US" altLang="ja-JP">
                <a:effectLst/>
                <a:ea typeface="MS PGothic" charset="0"/>
              </a:rPr>
              <a:t>t try to take someone’s money?</a:t>
            </a:r>
          </a:p>
          <a:p>
            <a:pPr>
              <a:spcAft>
                <a:spcPts val="1200"/>
              </a:spcAft>
              <a:buFont typeface="Wingdings" panose="05000000000000000000" pitchFamily="2" charset="2"/>
              <a:buChar char="Ø"/>
            </a:pPr>
            <a:r>
              <a:rPr lang="en-US">
                <a:effectLst/>
                <a:ea typeface="MS PGothic" charset="0"/>
              </a:rPr>
              <a:t>ANSWER: He only says, </a:t>
            </a:r>
            <a:r>
              <a:rPr lang="ja-JP" altLang="en-US">
                <a:effectLst/>
                <a:ea typeface="MS PGothic" charset="0"/>
              </a:rPr>
              <a:t>“</a:t>
            </a:r>
            <a:r>
              <a:rPr lang="en-US" altLang="ja-JP">
                <a:effectLst/>
                <a:ea typeface="MS PGothic" charset="0"/>
              </a:rPr>
              <a:t>check your money please</a:t>
            </a:r>
            <a:r>
              <a:rPr lang="ja-JP" altLang="en-US">
                <a:effectLst/>
                <a:ea typeface="MS PGothic" charset="0"/>
              </a:rPr>
              <a:t>”</a:t>
            </a:r>
            <a:r>
              <a:rPr lang="en-US" altLang="ja-JP">
                <a:effectLst/>
                <a:ea typeface="MS PGothic" charset="0"/>
              </a:rPr>
              <a:t> when someone is there to explain what he means by it.</a:t>
            </a:r>
          </a:p>
          <a:p>
            <a:pPr>
              <a:spcAft>
                <a:spcPts val="1200"/>
              </a:spcAft>
              <a:buFont typeface="Wingdings" panose="05000000000000000000" pitchFamily="2" charset="2"/>
              <a:buChar char="Ø"/>
            </a:pPr>
            <a:r>
              <a:rPr lang="en-US">
                <a:effectLst/>
                <a:ea typeface="MS PGothic" charset="0"/>
              </a:rPr>
              <a:t>ASK:  How can someone do what needs to be done with unfamiliar people when he doesn’t </a:t>
            </a:r>
            <a:r>
              <a:rPr lang="en-US" altLang="ja-JP">
                <a:effectLst/>
                <a:ea typeface="MS PGothic" charset="0"/>
              </a:rPr>
              <a:t>talk much?</a:t>
            </a:r>
          </a:p>
          <a:p>
            <a:pPr>
              <a:spcAft>
                <a:spcPts val="1200"/>
              </a:spcAft>
              <a:buFont typeface="Wingdings" panose="05000000000000000000" pitchFamily="2" charset="2"/>
              <a:buChar char="Ø"/>
            </a:pPr>
            <a:r>
              <a:rPr lang="en-US">
                <a:effectLst/>
                <a:ea typeface="MS PGothic" charset="0"/>
              </a:rPr>
              <a:t>ANSWER: Needs to be shown (same every time).</a:t>
            </a:r>
            <a:endParaRPr lang="en-US">
              <a:solidFill>
                <a:srgbClr val="FF0000"/>
              </a:solidFill>
              <a:effectLst/>
              <a:ea typeface="MS PGothic" charset="0"/>
            </a:endParaRPr>
          </a:p>
        </p:txBody>
      </p:sp>
    </p:spTree>
    <p:extLst>
      <p:ext uri="{BB962C8B-B14F-4D97-AF65-F5344CB8AC3E}">
        <p14:creationId xmlns:p14="http://schemas.microsoft.com/office/powerpoint/2010/main" val="385941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
          <p:cNvSpPr>
            <a:spLocks noGrp="1" noChangeArrowheads="1"/>
          </p:cNvSpPr>
          <p:nvPr>
            <p:ph type="title"/>
          </p:nvPr>
        </p:nvSpPr>
        <p:spPr>
          <a:ln/>
        </p:spPr>
        <p:txBody>
          <a:bodyPr/>
          <a:lstStyle/>
          <a:p>
            <a:r>
              <a:rPr lang="en-US">
                <a:effectLst/>
              </a:rPr>
              <a:t>Competence/Deviance Hypothesis</a:t>
            </a:r>
          </a:p>
        </p:txBody>
      </p:sp>
      <p:sp>
        <p:nvSpPr>
          <p:cNvPr id="11" name="Rectangle 3"/>
          <p:cNvSpPr>
            <a:spLocks/>
          </p:cNvSpPr>
          <p:nvPr/>
        </p:nvSpPr>
        <p:spPr bwMode="auto">
          <a:xfrm>
            <a:off x="384611" y="2330344"/>
            <a:ext cx="8511739" cy="2197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rgbClr val="000000"/>
                </a:solidFill>
                <a:miter lim="800000"/>
                <a:headEnd type="none" w="med" len="med"/>
                <a:tailEnd type="none" w="med" len="med"/>
              </a14:hiddenLine>
            </a:ext>
          </a:extLst>
        </p:spPr>
        <p:txBody>
          <a:bodyPr lIns="0" tIns="0" rIns="0" bIns="0" anchor="ctr"/>
          <a:lstStyle/>
          <a:p>
            <a:pPr marL="69850" indent="-6350">
              <a:lnSpc>
                <a:spcPct val="108000"/>
              </a:lnSpc>
              <a:spcBef>
                <a:spcPts val="1266"/>
              </a:spcBef>
            </a:pPr>
            <a:r>
              <a:rPr lang="ja-JP" altLang="en-US" sz="2800">
                <a:latin typeface="Tahoma" panose="020B0604030504040204" pitchFamily="34" charset="0"/>
                <a:ea typeface="ＭＳ Ｐゴシック" charset="0"/>
                <a:cs typeface="Tahoma" panose="020B0604030504040204" pitchFamily="34" charset="0"/>
                <a:sym typeface="Palatino" charset="0"/>
              </a:rPr>
              <a:t>“</a:t>
            </a:r>
            <a:r>
              <a:rPr lang="en-US" sz="2800">
                <a:latin typeface="Tahoma" panose="020B0604030504040204" pitchFamily="34" charset="0"/>
                <a:ea typeface="Tahoma" panose="020B0604030504040204" pitchFamily="34" charset="0"/>
                <a:cs typeface="Tahoma" panose="020B0604030504040204" pitchFamily="34" charset="0"/>
                <a:sym typeface="Palatino" charset="0"/>
              </a:rPr>
              <a:t>The more competence an individual has, the more deviance [difference perceived in a negative way] will be tolerated in that person by others.</a:t>
            </a:r>
            <a:r>
              <a:rPr lang="ja-JP" altLang="en-US" sz="2800">
                <a:latin typeface="Tahoma" panose="020B0604030504040204" pitchFamily="34" charset="0"/>
                <a:ea typeface="ＭＳ Ｐゴシック" charset="0"/>
                <a:cs typeface="Tahoma" panose="020B0604030504040204" pitchFamily="34" charset="0"/>
                <a:sym typeface="Palatino" charset="0"/>
              </a:rPr>
              <a:t>”</a:t>
            </a:r>
            <a:r>
              <a:rPr lang="en-US" sz="2800">
                <a:latin typeface="Tahoma" panose="020B0604030504040204" pitchFamily="34" charset="0"/>
                <a:ea typeface="Tahoma" panose="020B0604030504040204" pitchFamily="34" charset="0"/>
                <a:cs typeface="Tahoma" panose="020B0604030504040204" pitchFamily="34" charset="0"/>
                <a:sym typeface="Palatino" charset="0"/>
              </a:rPr>
              <a:t> </a:t>
            </a:r>
          </a:p>
        </p:txBody>
      </p:sp>
    </p:spTree>
    <p:extLst>
      <p:ext uri="{BB962C8B-B14F-4D97-AF65-F5344CB8AC3E}">
        <p14:creationId xmlns:p14="http://schemas.microsoft.com/office/powerpoint/2010/main" val="242524400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effectLst/>
                <a:ea typeface="MS PGothic" charset="0"/>
              </a:rPr>
              <a:t>Think in Questions Continued…</a:t>
            </a:r>
          </a:p>
        </p:txBody>
      </p:sp>
      <p:sp>
        <p:nvSpPr>
          <p:cNvPr id="43011" name="Content Placeholder 2"/>
          <p:cNvSpPr>
            <a:spLocks noGrp="1"/>
          </p:cNvSpPr>
          <p:nvPr>
            <p:ph idx="1"/>
          </p:nvPr>
        </p:nvSpPr>
        <p:spPr/>
        <p:txBody>
          <a:bodyPr>
            <a:normAutofit/>
          </a:bodyPr>
          <a:lstStyle/>
          <a:p>
            <a:pPr marL="0" indent="0">
              <a:spcAft>
                <a:spcPts val="1200"/>
              </a:spcAft>
              <a:buNone/>
            </a:pPr>
            <a:r>
              <a:rPr lang="en-US">
                <a:effectLst/>
                <a:ea typeface="MS PGothic" charset="0"/>
              </a:rPr>
              <a:t>So, Randy should work with money?</a:t>
            </a:r>
          </a:p>
          <a:p>
            <a:pPr lvl="1">
              <a:spcAft>
                <a:spcPts val="1200"/>
              </a:spcAft>
              <a:buFont typeface="Wingdings" panose="05000000000000000000" pitchFamily="2" charset="2"/>
              <a:buChar char="Ø"/>
            </a:pPr>
            <a:r>
              <a:rPr lang="en-US">
                <a:effectLst/>
                <a:ea typeface="MS PGothic" charset="0"/>
              </a:rPr>
              <a:t>ASK: What is it about this?</a:t>
            </a:r>
          </a:p>
          <a:p>
            <a:pPr lvl="1">
              <a:spcAft>
                <a:spcPts val="1200"/>
              </a:spcAft>
              <a:buFont typeface="Wingdings" panose="05000000000000000000" pitchFamily="2" charset="2"/>
              <a:buChar char="Ø"/>
            </a:pPr>
            <a:r>
              <a:rPr lang="en-US">
                <a:effectLst/>
                <a:ea typeface="MS PGothic" charset="0"/>
              </a:rPr>
              <a:t>ANSWER: It’</a:t>
            </a:r>
            <a:r>
              <a:rPr lang="en-US" altLang="ja-JP">
                <a:effectLst/>
                <a:ea typeface="MS PGothic" charset="0"/>
              </a:rPr>
              <a:t>s not counting money or money itself he likes; it is the memorization of large numbers.</a:t>
            </a:r>
          </a:p>
          <a:p>
            <a:pPr marL="342900" lvl="1" indent="0">
              <a:spcAft>
                <a:spcPts val="1200"/>
              </a:spcAft>
              <a:buNone/>
            </a:pPr>
            <a:r>
              <a:rPr lang="en-US">
                <a:effectLst/>
                <a:ea typeface="MS PGothic" charset="0"/>
              </a:rPr>
              <a:t>NOTE: THIS is a unique ability Randy has to offer.</a:t>
            </a:r>
          </a:p>
        </p:txBody>
      </p:sp>
    </p:spTree>
    <p:extLst>
      <p:ext uri="{BB962C8B-B14F-4D97-AF65-F5344CB8AC3E}">
        <p14:creationId xmlns:p14="http://schemas.microsoft.com/office/powerpoint/2010/main" val="316196575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effectLst/>
                <a:ea typeface="MS PGothic" charset="0"/>
              </a:rPr>
              <a:t>Record Review</a:t>
            </a:r>
          </a:p>
        </p:txBody>
      </p:sp>
      <p:pic>
        <p:nvPicPr>
          <p:cNvPr id="44035" name="Picture 2" descr="A woman wearing a blue shirt pulling files from a filing cabinet in an office. "/>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43200" y="2819400"/>
            <a:ext cx="3581400" cy="2686050"/>
          </a:xfrm>
          <a:prstGeom prst="rect">
            <a:avLst/>
          </a:prstGeom>
          <a:noFill/>
          <a:ln>
            <a:noFill/>
          </a:ln>
          <a:effectLst>
            <a:outerShdw blurRad="63500" dist="38100" dir="2700000" algn="br" rotWithShape="0">
              <a:srgbClr val="000000">
                <a:alpha val="42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7">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rot="1243910">
            <a:off x="6028559" y="2424477"/>
            <a:ext cx="2232025" cy="184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427442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effectLst/>
                <a:ea typeface="MS PGothic" charset="0"/>
              </a:rPr>
              <a:t>Why Caution?</a:t>
            </a:r>
          </a:p>
        </p:txBody>
      </p:sp>
      <p:sp>
        <p:nvSpPr>
          <p:cNvPr id="45059" name="Content Placeholder 2"/>
          <p:cNvSpPr>
            <a:spLocks noGrp="1"/>
          </p:cNvSpPr>
          <p:nvPr>
            <p:ph idx="1"/>
          </p:nvPr>
        </p:nvSpPr>
        <p:spPr/>
        <p:txBody>
          <a:bodyPr>
            <a:normAutofit/>
          </a:bodyPr>
          <a:lstStyle/>
          <a:p>
            <a:pPr>
              <a:lnSpc>
                <a:spcPct val="108000"/>
              </a:lnSpc>
              <a:buFont typeface="Wingdings" charset="0"/>
              <a:buNone/>
            </a:pPr>
            <a:r>
              <a:rPr lang="en-US" sz="2600">
                <a:effectLst/>
                <a:ea typeface="MS PGothic" charset="0"/>
              </a:rPr>
              <a:t>Balance need for information – diagnostic, health related, background, etc. with understanding that a lot of information may not be currently relevant. </a:t>
            </a:r>
          </a:p>
          <a:p>
            <a:pPr>
              <a:lnSpc>
                <a:spcPct val="108000"/>
              </a:lnSpc>
              <a:buFont typeface="Wingdings" charset="0"/>
              <a:buNone/>
            </a:pPr>
            <a:endParaRPr lang="en-US" sz="2600">
              <a:effectLst/>
              <a:ea typeface="MS PGothic" charset="0"/>
            </a:endParaRPr>
          </a:p>
          <a:p>
            <a:pPr>
              <a:lnSpc>
                <a:spcPct val="108000"/>
              </a:lnSpc>
              <a:buFont typeface="Wingdings" charset="0"/>
              <a:buNone/>
            </a:pPr>
            <a:r>
              <a:rPr lang="en-US" sz="2600">
                <a:effectLst/>
                <a:ea typeface="MS PGothic" charset="0"/>
              </a:rPr>
              <a:t>You shouldn't</a:t>
            </a:r>
            <a:r>
              <a:rPr lang="en-US" altLang="ja-JP" sz="2600">
                <a:effectLst/>
                <a:ea typeface="MS PGothic" charset="0"/>
              </a:rPr>
              <a:t> ignore what's in a file, but you also need to get to know this person for yourself to see who s/he really is.</a:t>
            </a:r>
            <a:endParaRPr lang="en-US" sz="2600">
              <a:effectLst/>
              <a:ea typeface="MS PGothic" charset="0"/>
            </a:endParaRPr>
          </a:p>
        </p:txBody>
      </p:sp>
    </p:spTree>
    <p:extLst>
      <p:ext uri="{BB962C8B-B14F-4D97-AF65-F5344CB8AC3E}">
        <p14:creationId xmlns:p14="http://schemas.microsoft.com/office/powerpoint/2010/main" val="280665302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D45C6-5E16-4B43-A369-DB8C79CF3E54}"/>
              </a:ext>
            </a:extLst>
          </p:cNvPr>
          <p:cNvSpPr>
            <a:spLocks noGrp="1"/>
          </p:cNvSpPr>
          <p:nvPr>
            <p:ph type="title"/>
          </p:nvPr>
        </p:nvSpPr>
        <p:spPr/>
        <p:txBody>
          <a:bodyPr/>
          <a:lstStyle/>
          <a:p>
            <a:r>
              <a:rPr lang="en-US"/>
              <a:t>Putting it all together</a:t>
            </a:r>
          </a:p>
        </p:txBody>
      </p:sp>
      <p:sp>
        <p:nvSpPr>
          <p:cNvPr id="3" name="Content Placeholder 2">
            <a:extLst>
              <a:ext uri="{FF2B5EF4-FFF2-40B4-BE49-F238E27FC236}">
                <a16:creationId xmlns:a16="http://schemas.microsoft.com/office/drawing/2014/main" id="{EB943FEE-5CBD-42C0-923A-1A24ACF939E1}"/>
              </a:ext>
            </a:extLst>
          </p:cNvPr>
          <p:cNvSpPr>
            <a:spLocks noGrp="1"/>
          </p:cNvSpPr>
          <p:nvPr>
            <p:ph idx="1"/>
          </p:nvPr>
        </p:nvSpPr>
        <p:spPr/>
        <p:txBody>
          <a:bodyPr/>
          <a:lstStyle/>
          <a:p>
            <a:pPr eaLnBrk="1" hangingPunct="1">
              <a:buFont typeface="Wingdings" panose="05000000000000000000" pitchFamily="2" charset="2"/>
              <a:buChar char="ü"/>
            </a:pPr>
            <a:r>
              <a:rPr lang="en-US" sz="2800">
                <a:effectLst/>
                <a:ea typeface="MS PGothic" charset="0"/>
              </a:rPr>
              <a:t>Common themes</a:t>
            </a:r>
          </a:p>
          <a:p>
            <a:pPr eaLnBrk="1" hangingPunct="1">
              <a:buFont typeface="Wingdings" panose="05000000000000000000" pitchFamily="2" charset="2"/>
              <a:buChar char="ü"/>
            </a:pPr>
            <a:endParaRPr lang="en-US" sz="2800">
              <a:effectLst/>
              <a:ea typeface="MS PGothic" charset="0"/>
            </a:endParaRPr>
          </a:p>
          <a:p>
            <a:pPr eaLnBrk="1" hangingPunct="1">
              <a:buFont typeface="Wingdings" panose="05000000000000000000" pitchFamily="2" charset="2"/>
              <a:buChar char="ü"/>
            </a:pPr>
            <a:r>
              <a:rPr lang="en-US" sz="2800">
                <a:effectLst/>
                <a:ea typeface="MS PGothic" charset="0"/>
              </a:rPr>
              <a:t>Not just one event</a:t>
            </a:r>
          </a:p>
          <a:p>
            <a:pPr eaLnBrk="1" hangingPunct="1">
              <a:buFont typeface="Wingdings" panose="05000000000000000000" pitchFamily="2" charset="2"/>
              <a:buChar char="ü"/>
            </a:pPr>
            <a:endParaRPr lang="en-US" sz="2800">
              <a:effectLst/>
              <a:ea typeface="MS PGothic" charset="0"/>
            </a:endParaRPr>
          </a:p>
          <a:p>
            <a:pPr eaLnBrk="1" hangingPunct="1">
              <a:buFont typeface="Wingdings" panose="05000000000000000000" pitchFamily="2" charset="2"/>
              <a:buChar char="ü"/>
            </a:pPr>
            <a:r>
              <a:rPr lang="en-US" sz="2800">
                <a:effectLst/>
                <a:ea typeface="MS PGothic" charset="0"/>
              </a:rPr>
              <a:t>Evidence</a:t>
            </a:r>
            <a:endParaRPr lang="en-US"/>
          </a:p>
        </p:txBody>
      </p:sp>
    </p:spTree>
    <p:extLst>
      <p:ext uri="{BB962C8B-B14F-4D97-AF65-F5344CB8AC3E}">
        <p14:creationId xmlns:p14="http://schemas.microsoft.com/office/powerpoint/2010/main" val="286557027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5940E-897D-4354-B351-03204B7395B0}"/>
              </a:ext>
            </a:extLst>
          </p:cNvPr>
          <p:cNvSpPr>
            <a:spLocks noGrp="1"/>
          </p:cNvSpPr>
          <p:nvPr>
            <p:ph type="title"/>
          </p:nvPr>
        </p:nvSpPr>
        <p:spPr/>
        <p:txBody>
          <a:bodyPr/>
          <a:lstStyle/>
          <a:p>
            <a:r>
              <a:rPr lang="en-US"/>
              <a:t>Discovery = Translation</a:t>
            </a:r>
          </a:p>
        </p:txBody>
      </p:sp>
      <p:sp>
        <p:nvSpPr>
          <p:cNvPr id="4" name="Rectangle 3">
            <a:extLst>
              <a:ext uri="{FF2B5EF4-FFF2-40B4-BE49-F238E27FC236}">
                <a16:creationId xmlns:a16="http://schemas.microsoft.com/office/drawing/2014/main" id="{08C2F0FB-AD39-4C30-8CEC-207E2B571EC1}"/>
              </a:ext>
            </a:extLst>
          </p:cNvPr>
          <p:cNvSpPr>
            <a:spLocks noGrp="1" noChangeArrowheads="1"/>
          </p:cNvSpPr>
          <p:nvPr>
            <p:ph idx="1"/>
          </p:nvPr>
        </p:nvSpPr>
        <p:spPr>
          <a:xfrm>
            <a:off x="542925" y="1253331"/>
            <a:ext cx="7886700" cy="4351337"/>
          </a:xfrm>
          <a:effectLst/>
        </p:spPr>
        <p:txBody>
          <a:bodyPr anchor="ctr">
            <a:normAutofit/>
          </a:bodyPr>
          <a:lstStyle/>
          <a:p>
            <a:pPr>
              <a:spcAft>
                <a:spcPts val="1200"/>
              </a:spcAft>
              <a:buFontTx/>
              <a:buNone/>
            </a:pPr>
            <a:r>
              <a:rPr lang="en-US">
                <a:solidFill>
                  <a:schemeClr val="tx1"/>
                </a:solidFill>
                <a:effectLst/>
                <a:ea typeface="MS PGothic" charset="0"/>
              </a:rPr>
              <a:t>The finesse of discovery is to identify typical aspects of life and to translate those activities into </a:t>
            </a:r>
            <a:r>
              <a:rPr lang="en-US" sz="3600" i="1">
                <a:solidFill>
                  <a:schemeClr val="tx1"/>
                </a:solidFill>
                <a:effectLst/>
                <a:ea typeface="MS PGothic" charset="0"/>
              </a:rPr>
              <a:t>Conditions</a:t>
            </a:r>
            <a:r>
              <a:rPr lang="en-US">
                <a:solidFill>
                  <a:schemeClr val="tx1"/>
                </a:solidFill>
                <a:effectLst/>
                <a:ea typeface="MS PGothic" charset="0"/>
              </a:rPr>
              <a:t> for success, </a:t>
            </a:r>
            <a:br>
              <a:rPr lang="en-US">
                <a:ea typeface="MS PGothic" charset="0"/>
              </a:rPr>
            </a:br>
            <a:r>
              <a:rPr lang="en-US" sz="3600" i="1">
                <a:solidFill>
                  <a:schemeClr val="tx1"/>
                </a:solidFill>
                <a:effectLst/>
                <a:ea typeface="MS PGothic" charset="0"/>
              </a:rPr>
              <a:t>Interests</a:t>
            </a:r>
            <a:r>
              <a:rPr lang="en-US">
                <a:solidFill>
                  <a:schemeClr val="tx1"/>
                </a:solidFill>
                <a:effectLst/>
                <a:ea typeface="MS PGothic" charset="0"/>
              </a:rPr>
              <a:t> toward employment and potential </a:t>
            </a:r>
            <a:r>
              <a:rPr lang="en-US" sz="3600" i="1">
                <a:solidFill>
                  <a:schemeClr val="tx1"/>
                </a:solidFill>
                <a:effectLst/>
                <a:ea typeface="MS PGothic" charset="0"/>
              </a:rPr>
              <a:t>Contributions</a:t>
            </a:r>
            <a:r>
              <a:rPr lang="en-US">
                <a:solidFill>
                  <a:schemeClr val="tx1"/>
                </a:solidFill>
                <a:effectLst/>
                <a:ea typeface="MS PGothic" charset="0"/>
              </a:rPr>
              <a:t> to be offered to employers.</a:t>
            </a:r>
          </a:p>
          <a:p>
            <a:pPr>
              <a:spcAft>
                <a:spcPts val="1200"/>
              </a:spcAft>
              <a:buFontTx/>
              <a:buNone/>
            </a:pPr>
            <a:r>
              <a:rPr lang="en-US">
                <a:solidFill>
                  <a:schemeClr val="tx1"/>
                </a:solidFill>
                <a:effectLst/>
                <a:ea typeface="MS PGothic" charset="0"/>
              </a:rPr>
              <a:t>Discovery is essentially an activity of </a:t>
            </a:r>
            <a:r>
              <a:rPr lang="en-US" i="1">
                <a:solidFill>
                  <a:schemeClr val="tx1"/>
                </a:solidFill>
                <a:effectLst/>
                <a:ea typeface="MS PGothic" charset="0"/>
              </a:rPr>
              <a:t>translation</a:t>
            </a:r>
            <a:r>
              <a:rPr lang="en-US">
                <a:solidFill>
                  <a:schemeClr val="tx1"/>
                </a:solidFill>
                <a:effectLst/>
                <a:ea typeface="MS PGothic" charset="0"/>
              </a:rPr>
              <a:t>.</a:t>
            </a:r>
          </a:p>
        </p:txBody>
      </p:sp>
      <p:sp>
        <p:nvSpPr>
          <p:cNvPr id="5" name="Footer Placeholder 1">
            <a:extLst>
              <a:ext uri="{FF2B5EF4-FFF2-40B4-BE49-F238E27FC236}">
                <a16:creationId xmlns:a16="http://schemas.microsoft.com/office/drawing/2014/main" id="{106D8C5F-C443-4178-A1EE-8CB3AF3AF940}"/>
              </a:ext>
            </a:extLst>
          </p:cNvPr>
          <p:cNvSpPr txBox="1">
            <a:spLocks/>
          </p:cNvSpPr>
          <p:nvPr/>
        </p:nvSpPr>
        <p:spPr>
          <a:xfrm>
            <a:off x="0" y="5883275"/>
            <a:ext cx="5003800"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marL="0" algn="ctr" defTabSz="457200" rtl="0" eaLnBrk="0" latinLnBrk="0" hangingPunct="0">
              <a:defRPr sz="2400" b="0" i="0" kern="1200">
                <a:solidFill>
                  <a:schemeClr val="tx1"/>
                </a:solidFill>
                <a:latin typeface="Times New Roman" charset="0"/>
                <a:ea typeface="MS PGothic" charset="0"/>
                <a:cs typeface="MS PGothic" charset="0"/>
              </a:defRPr>
            </a:lvl1pPr>
            <a:lvl2pPr marL="742950" indent="-285750" algn="l" defTabSz="457200" rtl="0" eaLnBrk="0" latinLnBrk="0" hangingPunct="0">
              <a:defRPr sz="2400" kern="1200">
                <a:solidFill>
                  <a:schemeClr val="tx1"/>
                </a:solidFill>
                <a:latin typeface="Times New Roman" charset="0"/>
                <a:ea typeface="MS PGothic" charset="0"/>
                <a:cs typeface="MS PGothic" charset="0"/>
              </a:defRPr>
            </a:lvl2pPr>
            <a:lvl3pPr marL="1143000" indent="-228600" algn="l" defTabSz="457200" rtl="0" eaLnBrk="0" latinLnBrk="0" hangingPunct="0">
              <a:defRPr sz="2400" kern="1200">
                <a:solidFill>
                  <a:schemeClr val="tx1"/>
                </a:solidFill>
                <a:latin typeface="Times New Roman" charset="0"/>
                <a:ea typeface="MS PGothic" charset="0"/>
                <a:cs typeface="MS PGothic" charset="0"/>
              </a:defRPr>
            </a:lvl3pPr>
            <a:lvl4pPr marL="1600200" indent="-228600" algn="l" defTabSz="457200" rtl="0" eaLnBrk="0" latinLnBrk="0" hangingPunct="0">
              <a:defRPr sz="2400" kern="1200">
                <a:solidFill>
                  <a:schemeClr val="tx1"/>
                </a:solidFill>
                <a:latin typeface="Times New Roman" charset="0"/>
                <a:ea typeface="MS PGothic" charset="0"/>
                <a:cs typeface="MS PGothic" charset="0"/>
              </a:defRPr>
            </a:lvl4pPr>
            <a:lvl5pPr marL="2057400" indent="-228600" algn="l" defTabSz="457200" rtl="0" eaLnBrk="0" latinLnBrk="0" hangingPunct="0">
              <a:defRPr sz="2400" kern="1200">
                <a:solidFill>
                  <a:schemeClr val="tx1"/>
                </a:solidFill>
                <a:latin typeface="Times New Roman" charset="0"/>
                <a:ea typeface="MS PGothic" charset="0"/>
                <a:cs typeface="MS PGothic" charset="0"/>
              </a:defRPr>
            </a:lvl5pPr>
            <a:lvl6pPr marL="25146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6pPr>
            <a:lvl7pPr marL="29718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7pPr>
            <a:lvl8pPr marL="34290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8pPr>
            <a:lvl9pPr marL="3886200" indent="-228600" algn="l" defTabSz="457200" rtl="0" eaLnBrk="0" fontAlgn="base" latinLnBrk="0" hangingPunct="0">
              <a:spcBef>
                <a:spcPct val="0"/>
              </a:spcBef>
              <a:spcAft>
                <a:spcPct val="0"/>
              </a:spcAft>
              <a:defRPr sz="2400" kern="1200">
                <a:solidFill>
                  <a:schemeClr val="tx1"/>
                </a:solidFill>
                <a:latin typeface="Times New Roman" charset="0"/>
                <a:ea typeface="MS PGothic" charset="0"/>
                <a:cs typeface="MS PGothic" charset="0"/>
              </a:defRPr>
            </a:lvl9pPr>
          </a:lstStyle>
          <a:p>
            <a:pPr eaLnBrk="1" hangingPunct="1">
              <a:lnSpc>
                <a:spcPct val="90000"/>
              </a:lnSpc>
              <a:spcAft>
                <a:spcPts val="600"/>
              </a:spcAft>
            </a:pPr>
            <a:r>
              <a:rPr lang="en-US" sz="1900">
                <a:latin typeface="Britannic Bold" panose="020B0903060703020204" pitchFamily="34" charset="0"/>
              </a:rPr>
              <a:t>Marc Gold &amp; Associates©</a:t>
            </a:r>
            <a:r>
              <a:rPr lang="en-US" sz="1900">
                <a:latin typeface="Comic Sans MS" charset="0"/>
              </a:rPr>
              <a:t>		</a:t>
            </a:r>
          </a:p>
        </p:txBody>
      </p:sp>
    </p:spTree>
    <p:extLst>
      <p:ext uri="{BB962C8B-B14F-4D97-AF65-F5344CB8AC3E}">
        <p14:creationId xmlns:p14="http://schemas.microsoft.com/office/powerpoint/2010/main" val="176968465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normAutofit/>
          </a:bodyPr>
          <a:lstStyle/>
          <a:p>
            <a:r>
              <a:rPr lang="en-US">
                <a:effectLst/>
                <a:ea typeface="MS PGothic" charset="0"/>
              </a:rPr>
              <a:t>What are you looking for?</a:t>
            </a:r>
          </a:p>
        </p:txBody>
      </p:sp>
      <p:sp>
        <p:nvSpPr>
          <p:cNvPr id="48131" name="Content Placeholder 2"/>
          <p:cNvSpPr>
            <a:spLocks noGrp="1"/>
          </p:cNvSpPr>
          <p:nvPr>
            <p:ph idx="1"/>
          </p:nvPr>
        </p:nvSpPr>
        <p:spPr/>
        <p:txBody>
          <a:bodyPr>
            <a:normAutofit/>
          </a:bodyPr>
          <a:lstStyle/>
          <a:p>
            <a:r>
              <a:rPr lang="en-US">
                <a:effectLst/>
                <a:ea typeface="MS PGothic" charset="0"/>
              </a:rPr>
              <a:t>Tasks</a:t>
            </a:r>
          </a:p>
          <a:p>
            <a:endParaRPr lang="en-US">
              <a:effectLst/>
              <a:ea typeface="MS PGothic" charset="0"/>
            </a:endParaRPr>
          </a:p>
          <a:p>
            <a:r>
              <a:rPr lang="en-US">
                <a:effectLst/>
                <a:ea typeface="MS PGothic" charset="0"/>
              </a:rPr>
              <a:t>People</a:t>
            </a:r>
          </a:p>
          <a:p>
            <a:endParaRPr lang="en-US">
              <a:effectLst/>
              <a:ea typeface="MS PGothic" charset="0"/>
            </a:endParaRPr>
          </a:p>
          <a:p>
            <a:r>
              <a:rPr lang="en-US">
                <a:effectLst/>
                <a:ea typeface="MS PGothic" charset="0"/>
              </a:rPr>
              <a:t>Environment</a:t>
            </a:r>
          </a:p>
        </p:txBody>
      </p:sp>
    </p:spTree>
    <p:extLst>
      <p:ext uri="{BB962C8B-B14F-4D97-AF65-F5344CB8AC3E}">
        <p14:creationId xmlns:p14="http://schemas.microsoft.com/office/powerpoint/2010/main" val="16670028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ACDF6E-98A0-4CB2-8E2B-093ABA73E948}"/>
              </a:ext>
            </a:extLst>
          </p:cNvPr>
          <p:cNvSpPr>
            <a:spLocks noGrp="1"/>
          </p:cNvSpPr>
          <p:nvPr>
            <p:ph type="title"/>
          </p:nvPr>
        </p:nvSpPr>
        <p:spPr>
          <a:xfrm>
            <a:off x="314325" y="-1090987"/>
            <a:ext cx="7886700" cy="1325563"/>
          </a:xfrm>
        </p:spPr>
        <p:txBody>
          <a:bodyPr/>
          <a:lstStyle/>
          <a:p>
            <a:r>
              <a:rPr lang="en-US"/>
              <a:t>Randy summary</a:t>
            </a:r>
          </a:p>
        </p:txBody>
      </p:sp>
      <p:sp>
        <p:nvSpPr>
          <p:cNvPr id="49155" name="Rectangle 2"/>
          <p:cNvSpPr>
            <a:spLocks noChangeArrowheads="1"/>
          </p:cNvSpPr>
          <p:nvPr/>
        </p:nvSpPr>
        <p:spPr bwMode="auto">
          <a:xfrm>
            <a:off x="762000" y="466189"/>
            <a:ext cx="8382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tabLst>
                <a:tab pos="228600" algn="l"/>
              </a:tabLst>
            </a:pPr>
            <a:r>
              <a:rPr lang="en-US" sz="3000" b="1">
                <a:latin typeface="Tahoma" panose="020B0604030504040204" pitchFamily="34" charset="0"/>
                <a:ea typeface="Tahoma" panose="020B0604030504040204" pitchFamily="34" charset="0"/>
                <a:cs typeface="Tahoma" panose="020B0604030504040204" pitchFamily="34" charset="0"/>
              </a:rPr>
              <a:t>Ideal work tasks for Randy:</a:t>
            </a:r>
            <a:endParaRPr lang="en-US" sz="600" b="1">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uses interests and skills in taking things apart</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uses unique ability to memorize numbers</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consistency and predictability</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quality versus quantity</a:t>
            </a:r>
          </a:p>
        </p:txBody>
      </p:sp>
      <p:sp>
        <p:nvSpPr>
          <p:cNvPr id="49156" name="Rectangle 3"/>
          <p:cNvSpPr>
            <a:spLocks noChangeArrowheads="1"/>
          </p:cNvSpPr>
          <p:nvPr/>
        </p:nvSpPr>
        <p:spPr bwMode="auto">
          <a:xfrm>
            <a:off x="762000" y="2882606"/>
            <a:ext cx="7620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tabLst>
                <a:tab pos="228600" algn="l"/>
              </a:tabLst>
            </a:pPr>
            <a:r>
              <a:rPr lang="en-US" sz="3000" b="1">
                <a:solidFill>
                  <a:schemeClr val="tx2"/>
                </a:solidFill>
                <a:latin typeface="Tahoma" panose="020B0604030504040204" pitchFamily="34" charset="0"/>
                <a:ea typeface="Tahoma" panose="020B0604030504040204" pitchFamily="34" charset="0"/>
                <a:cs typeface="Tahoma" panose="020B0604030504040204" pitchFamily="34" charset="0"/>
              </a:rPr>
              <a:t>Ideal co-workers:</a:t>
            </a:r>
            <a:endParaRPr lang="en-US" sz="600" b="1">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small group</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mature</a:t>
            </a:r>
          </a:p>
        </p:txBody>
      </p:sp>
      <p:sp>
        <p:nvSpPr>
          <p:cNvPr id="49157" name="Rectangle 4"/>
          <p:cNvSpPr>
            <a:spLocks noChangeArrowheads="1"/>
          </p:cNvSpPr>
          <p:nvPr/>
        </p:nvSpPr>
        <p:spPr bwMode="auto">
          <a:xfrm>
            <a:off x="619125" y="4304612"/>
            <a:ext cx="9144000" cy="2277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tabLst>
                <a:tab pos="228600" algn="l"/>
              </a:tabLst>
            </a:pPr>
            <a:r>
              <a:rPr lang="en-US" sz="3000" b="1">
                <a:solidFill>
                  <a:schemeClr val="tx2"/>
                </a:solidFill>
                <a:latin typeface="Tahoma" panose="020B0604030504040204" pitchFamily="34" charset="0"/>
                <a:ea typeface="Tahoma" panose="020B0604030504040204" pitchFamily="34" charset="0"/>
                <a:cs typeface="Tahoma" panose="020B0604030504040204" pitchFamily="34" charset="0"/>
              </a:rPr>
              <a:t>Ideal setting:</a:t>
            </a:r>
            <a:endParaRPr lang="en-US" sz="600" b="1">
              <a:solidFill>
                <a:schemeClr val="tx2"/>
              </a:solidFill>
              <a:latin typeface="Tahoma" panose="020B0604030504040204" pitchFamily="34" charset="0"/>
              <a:ea typeface="Tahoma" panose="020B0604030504040204" pitchFamily="34" charset="0"/>
              <a:cs typeface="Tahoma" panose="020B0604030504040204" pitchFamily="34" charset="0"/>
            </a:endParaRP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small business or defined workstation</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industrial</a:t>
            </a:r>
          </a:p>
          <a:p>
            <a:pPr marL="457200" indent="-457200" eaLnBrk="0" hangingPunct="0">
              <a:buFont typeface="Wingdings" charset="2"/>
              <a:buChar char="ü"/>
              <a:tabLst>
                <a:tab pos="228600" algn="l"/>
              </a:tabLst>
            </a:pPr>
            <a:r>
              <a:rPr lang="en-US" sz="2800">
                <a:latin typeface="Tahoma" panose="020B0604030504040204" pitchFamily="34" charset="0"/>
                <a:ea typeface="Tahoma" panose="020B0604030504040204" pitchFamily="34" charset="0"/>
                <a:cs typeface="Tahoma" panose="020B0604030504040204" pitchFamily="34" charset="0"/>
              </a:rPr>
              <a:t>not a lot of interaction with a variety of </a:t>
            </a:r>
            <a:br>
              <a:rPr lang="en-US" sz="2800">
                <a:latin typeface="Tahoma" panose="020B0604030504040204" pitchFamily="34" charset="0"/>
                <a:ea typeface="Tahoma" panose="020B0604030504040204" pitchFamily="34" charset="0"/>
                <a:cs typeface="Tahoma" panose="020B0604030504040204" pitchFamily="34" charset="0"/>
              </a:rPr>
            </a:br>
            <a:r>
              <a:rPr lang="en-US" sz="2800">
                <a:latin typeface="Tahoma" panose="020B0604030504040204" pitchFamily="34" charset="0"/>
                <a:ea typeface="Tahoma" panose="020B0604030504040204" pitchFamily="34" charset="0"/>
                <a:cs typeface="Tahoma" panose="020B0604030504040204" pitchFamily="34" charset="0"/>
              </a:rPr>
              <a:t>people</a:t>
            </a:r>
          </a:p>
        </p:txBody>
      </p:sp>
    </p:spTree>
    <p:extLst>
      <p:ext uri="{BB962C8B-B14F-4D97-AF65-F5344CB8AC3E}">
        <p14:creationId xmlns:p14="http://schemas.microsoft.com/office/powerpoint/2010/main" val="30842753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9E9EA-8BB4-88AE-86E0-C1BB9FD13DFA}"/>
              </a:ext>
            </a:extLst>
          </p:cNvPr>
          <p:cNvSpPr>
            <a:spLocks noGrp="1"/>
          </p:cNvSpPr>
          <p:nvPr>
            <p:ph type="title"/>
          </p:nvPr>
        </p:nvSpPr>
        <p:spPr>
          <a:xfrm>
            <a:off x="790575" y="-192996"/>
            <a:ext cx="7886700" cy="1325563"/>
          </a:xfrm>
        </p:spPr>
        <p:txBody>
          <a:bodyPr/>
          <a:lstStyle/>
          <a:p>
            <a:r>
              <a:rPr lang="en-US" dirty="0"/>
              <a:t>SE Job Search Bracket</a:t>
            </a:r>
          </a:p>
        </p:txBody>
      </p:sp>
      <p:sp>
        <p:nvSpPr>
          <p:cNvPr id="3" name="Content Placeholder 2">
            <a:extLst>
              <a:ext uri="{FF2B5EF4-FFF2-40B4-BE49-F238E27FC236}">
                <a16:creationId xmlns:a16="http://schemas.microsoft.com/office/drawing/2014/main" id="{2F6E6920-5363-7578-4492-B9855E060D97}"/>
              </a:ext>
            </a:extLst>
          </p:cNvPr>
          <p:cNvSpPr>
            <a:spLocks noGrp="1"/>
          </p:cNvSpPr>
          <p:nvPr>
            <p:ph idx="1"/>
          </p:nvPr>
        </p:nvSpPr>
        <p:spPr/>
        <p:txBody>
          <a:bodyPr/>
          <a:lstStyle/>
          <a:p>
            <a:endParaRPr lang="en-US"/>
          </a:p>
        </p:txBody>
      </p:sp>
      <p:pic>
        <p:nvPicPr>
          <p:cNvPr id="4" name="Picture 3" descr="Blank SE Job Search Bracket.">
            <a:extLst>
              <a:ext uri="{FF2B5EF4-FFF2-40B4-BE49-F238E27FC236}">
                <a16:creationId xmlns:a16="http://schemas.microsoft.com/office/drawing/2014/main" id="{32973058-219A-0975-C299-227439830E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15977" y="285023"/>
            <a:ext cx="8712046" cy="6287953"/>
          </a:xfrm>
          <a:prstGeom prst="rect">
            <a:avLst/>
          </a:prstGeom>
          <a:ln w="76200">
            <a:solidFill>
              <a:srgbClr val="C00000"/>
            </a:solidFill>
          </a:ln>
        </p:spPr>
      </p:pic>
      <p:sp>
        <p:nvSpPr>
          <p:cNvPr id="5" name="Rectangle 4">
            <a:extLst>
              <a:ext uri="{FF2B5EF4-FFF2-40B4-BE49-F238E27FC236}">
                <a16:creationId xmlns:a16="http://schemas.microsoft.com/office/drawing/2014/main" id="{91404D17-6574-F31D-722D-2374AD7CB070}"/>
              </a:ext>
              <a:ext uri="{C183D7F6-B498-43B3-948B-1728B52AA6E4}">
                <adec:decorative xmlns:adec="http://schemas.microsoft.com/office/drawing/2017/decorative" val="1"/>
              </a:ext>
            </a:extLst>
          </p:cNvPr>
          <p:cNvSpPr/>
          <p:nvPr/>
        </p:nvSpPr>
        <p:spPr>
          <a:xfrm>
            <a:off x="3952875" y="1247775"/>
            <a:ext cx="1562100" cy="3714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765875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idx="4294967295"/>
          </p:nvPr>
        </p:nvSpPr>
        <p:spPr>
          <a:xfrm>
            <a:off x="208085" y="26894"/>
            <a:ext cx="6070600" cy="381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latin typeface="Tahoma" panose="020B0604030504040204" pitchFamily="34" charset="0"/>
                <a:ea typeface="Tahoma" panose="020B0604030504040204" pitchFamily="34" charset="0"/>
                <a:cs typeface="Tahoma" panose="020B0604030504040204" pitchFamily="34" charset="0"/>
              </a:rPr>
              <a:t>What did you come up with? </a:t>
            </a:r>
          </a:p>
        </p:txBody>
      </p:sp>
      <p:pic>
        <p:nvPicPr>
          <p:cNvPr id="6" name="Picture 5" descr="Blank SE Job Search Bracket.">
            <a:extLst>
              <a:ext uri="{FF2B5EF4-FFF2-40B4-BE49-F238E27FC236}">
                <a16:creationId xmlns:a16="http://schemas.microsoft.com/office/drawing/2014/main" id="{41831DC7-441C-E1AE-21DC-9D8BCE29F52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8085" y="489083"/>
            <a:ext cx="8712046" cy="6287953"/>
          </a:xfrm>
          <a:prstGeom prst="rect">
            <a:avLst/>
          </a:prstGeom>
          <a:ln w="76200">
            <a:solidFill>
              <a:srgbClr val="C00000"/>
            </a:solidFill>
          </a:ln>
        </p:spPr>
      </p:pic>
      <p:sp>
        <p:nvSpPr>
          <p:cNvPr id="2" name="Rectangle 1">
            <a:extLst>
              <a:ext uri="{FF2B5EF4-FFF2-40B4-BE49-F238E27FC236}">
                <a16:creationId xmlns:a16="http://schemas.microsoft.com/office/drawing/2014/main" id="{05F6522E-2B84-B864-23B7-E25AC790BBBD}"/>
              </a:ext>
              <a:ext uri="{C183D7F6-B498-43B3-948B-1728B52AA6E4}">
                <adec:decorative xmlns:adec="http://schemas.microsoft.com/office/drawing/2017/decorative" val="1"/>
              </a:ext>
            </a:extLst>
          </p:cNvPr>
          <p:cNvSpPr/>
          <p:nvPr/>
        </p:nvSpPr>
        <p:spPr>
          <a:xfrm>
            <a:off x="3933825" y="1447800"/>
            <a:ext cx="1562100" cy="371475"/>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95416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6311-F136-4963-A8C1-F1C981DF99E2}"/>
              </a:ext>
            </a:extLst>
          </p:cNvPr>
          <p:cNvSpPr>
            <a:spLocks noGrp="1"/>
          </p:cNvSpPr>
          <p:nvPr>
            <p:ph type="title"/>
          </p:nvPr>
        </p:nvSpPr>
        <p:spPr>
          <a:xfrm>
            <a:off x="457200" y="-1325563"/>
            <a:ext cx="7886700" cy="1325563"/>
          </a:xfrm>
        </p:spPr>
        <p:txBody>
          <a:bodyPr/>
          <a:lstStyle/>
          <a:p>
            <a:r>
              <a:rPr lang="en-US"/>
              <a:t>Job bracket Randy</a:t>
            </a:r>
          </a:p>
        </p:txBody>
      </p:sp>
      <p:pic>
        <p:nvPicPr>
          <p:cNvPr id="5" name="Picture 4" descr="A completed SE Job Search Bracket.">
            <a:extLst>
              <a:ext uri="{FF2B5EF4-FFF2-40B4-BE49-F238E27FC236}">
                <a16:creationId xmlns:a16="http://schemas.microsoft.com/office/drawing/2014/main" id="{C2251A23-913C-ADFD-745F-6B8EE9100A1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3882" y="466728"/>
            <a:ext cx="8796742" cy="6214764"/>
          </a:xfrm>
          <a:prstGeom prst="rect">
            <a:avLst/>
          </a:prstGeom>
          <a:ln w="76200">
            <a:solidFill>
              <a:schemeClr val="accent1"/>
            </a:solidFill>
          </a:ln>
        </p:spPr>
      </p:pic>
    </p:spTree>
    <p:extLst>
      <p:ext uri="{BB962C8B-B14F-4D97-AF65-F5344CB8AC3E}">
        <p14:creationId xmlns:p14="http://schemas.microsoft.com/office/powerpoint/2010/main" val="4190174066"/>
      </p:ext>
    </p:extLst>
  </p:cSld>
  <p:clrMapOvr>
    <a:masterClrMapping/>
  </p:clrMapOvr>
</p:sld>
</file>

<file path=ppt/theme/theme1.xml><?xml version="1.0" encoding="utf-8"?>
<a:theme xmlns:a="http://schemas.openxmlformats.org/drawingml/2006/main" name="HDI template 2022 additional options">
  <a:themeElements>
    <a:clrScheme name="UK HDI Branding">
      <a:dk1>
        <a:srgbClr val="00329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FFF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DI template 2022 additional options" id="{8E01AE1F-48A3-46C3-8377-7C761DCDC470}" vid="{47A7E5F8-AF3D-4E79-828D-12A057C98E8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AFA71510541943BA3DFF58A29B809C" ma:contentTypeVersion="15" ma:contentTypeDescription="Create a new document." ma:contentTypeScope="" ma:versionID="b5bece2a069bc7a7e92e54e0d88ed1f5">
  <xsd:schema xmlns:xsd="http://www.w3.org/2001/XMLSchema" xmlns:xs="http://www.w3.org/2001/XMLSchema" xmlns:p="http://schemas.microsoft.com/office/2006/metadata/properties" xmlns:ns2="1373f2d8-c5b8-42f8-bd9a-53dbe5814526" xmlns:ns3="3a9bcb35-91e0-4fab-bcdb-1a82f31be8ee" targetNamespace="http://schemas.microsoft.com/office/2006/metadata/properties" ma:root="true" ma:fieldsID="c23344c3dfdbe819b126582b614e1e4f" ns2:_="" ns3:_="">
    <xsd:import namespace="1373f2d8-c5b8-42f8-bd9a-53dbe5814526"/>
    <xsd:import namespace="3a9bcb35-91e0-4fab-bcdb-1a82f31be8e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EventHashCode" minOccurs="0"/>
                <xsd:element ref="ns2:MediaServiceGenerationTim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73f2d8-c5b8-42f8-bd9a-53dbe5814526"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560d88b-9459-45c3-8a30-9c03b99f5b18"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a9bcb35-91e0-4fab-bcdb-1a82f31be8ee"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cf85e6b4-1868-4bae-92c8-4c11c9bc25b5}" ma:internalName="TaxCatchAll" ma:showField="CatchAllData" ma:web="3a9bcb35-91e0-4fab-bcdb-1a82f31be8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373f2d8-c5b8-42f8-bd9a-53dbe5814526">
      <Terms xmlns="http://schemas.microsoft.com/office/infopath/2007/PartnerControls"/>
    </lcf76f155ced4ddcb4097134ff3c332f>
    <TaxCatchAll xmlns="3a9bcb35-91e0-4fab-bcdb-1a82f31be8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E3BB85-1498-4D86-9504-79E7350434CA}">
  <ds:schemaRefs>
    <ds:schemaRef ds:uri="1373f2d8-c5b8-42f8-bd9a-53dbe5814526"/>
    <ds:schemaRef ds:uri="3a9bcb35-91e0-4fab-bcdb-1a82f31be8e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BE38633-6799-4B60-A98F-85032F026103}">
  <ds:schemaRefs>
    <ds:schemaRef ds:uri="1373f2d8-c5b8-42f8-bd9a-53dbe5814526"/>
    <ds:schemaRef ds:uri="3a9bcb35-91e0-4fab-bcdb-1a82f31be8ee"/>
    <ds:schemaRef ds:uri="http://schemas.microsoft.com/office/2006/documentManagement/types"/>
    <ds:schemaRef ds:uri="http://purl.org/dc/elements/1.1/"/>
    <ds:schemaRef ds:uri="http://schemas.microsoft.com/office/infopath/2007/PartnerControls"/>
    <ds:schemaRef ds:uri="http://www.w3.org/XML/1998/namespace"/>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EA27A62-C432-40DF-BE3C-44F89A1A985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55</TotalTime>
  <Words>7193</Words>
  <Application>Microsoft Office PowerPoint</Application>
  <PresentationFormat>On-screen Show (4:3)</PresentationFormat>
  <Paragraphs>836</Paragraphs>
  <Slides>141</Slides>
  <Notes>60</Notes>
  <HiddenSlides>0</HiddenSlides>
  <MMClips>1</MMClips>
  <ScaleCrop>false</ScaleCrop>
  <HeadingPairs>
    <vt:vector size="8" baseType="variant">
      <vt:variant>
        <vt:lpstr>Fonts Used</vt:lpstr>
      </vt:variant>
      <vt:variant>
        <vt:i4>20</vt:i4>
      </vt:variant>
      <vt:variant>
        <vt:lpstr>Theme</vt:lpstr>
      </vt:variant>
      <vt:variant>
        <vt:i4>1</vt:i4>
      </vt:variant>
      <vt:variant>
        <vt:lpstr>Links</vt:lpstr>
      </vt:variant>
      <vt:variant>
        <vt:i4>2</vt:i4>
      </vt:variant>
      <vt:variant>
        <vt:lpstr>Slide Titles</vt:lpstr>
      </vt:variant>
      <vt:variant>
        <vt:i4>141</vt:i4>
      </vt:variant>
    </vt:vector>
  </HeadingPairs>
  <TitlesOfParts>
    <vt:vector size="164" baseType="lpstr">
      <vt:lpstr>MS PGothic</vt:lpstr>
      <vt:lpstr>MS PGothic</vt:lpstr>
      <vt:lpstr>Arial</vt:lpstr>
      <vt:lpstr>Avenir</vt:lpstr>
      <vt:lpstr>Avenir Black</vt:lpstr>
      <vt:lpstr>Avenir Book</vt:lpstr>
      <vt:lpstr>Avenir Heavy</vt:lpstr>
      <vt:lpstr>Britannic Bold</vt:lpstr>
      <vt:lpstr>Calibri</vt:lpstr>
      <vt:lpstr>Comic Sans MS</vt:lpstr>
      <vt:lpstr>Georgia</vt:lpstr>
      <vt:lpstr>Ink Free</vt:lpstr>
      <vt:lpstr>Tahoma</vt:lpstr>
      <vt:lpstr>Times New Roman</vt:lpstr>
      <vt:lpstr>Times New Roman Bold Italic</vt:lpstr>
      <vt:lpstr>Trebuchet MS</vt:lpstr>
      <vt:lpstr>Verdana</vt:lpstr>
      <vt:lpstr>Wingdings</vt:lpstr>
      <vt:lpstr>Wingdings 2</vt:lpstr>
      <vt:lpstr>ヒラギノ明朝 ProN W3</vt:lpstr>
      <vt:lpstr>HDI template 2022 additional options</vt:lpstr>
      <vt:lpstr>file:///\\localhost\Users\tyreem\Documents\hdi%20-%20cs2\setp%202\setp%20workshops\session%201\current\!OLE_LINK1</vt:lpstr>
      <vt:lpstr>file:///\\localhost\Users\tyreem\Documents\hdi%20-%20cs2\setp%202\setp%20workshops\session%201\current\!OLE_LINK3</vt:lpstr>
      <vt:lpstr>Supported Employment Core Training Series</vt:lpstr>
      <vt:lpstr>Quick History</vt:lpstr>
      <vt:lpstr>Mental Health System</vt:lpstr>
      <vt:lpstr>Creation of the “Readiness Model”  1950s – 1960s</vt:lpstr>
      <vt:lpstr>Journal article images</vt:lpstr>
      <vt:lpstr>Who’s not ready?</vt:lpstr>
      <vt:lpstr>Marc Gold &amp; 1960s – 1970s history</vt:lpstr>
      <vt:lpstr>Teach; Don’t Test</vt:lpstr>
      <vt:lpstr>Competence/Deviance Hypothesis</vt:lpstr>
      <vt:lpstr>Seeking Competence</vt:lpstr>
      <vt:lpstr>1970s   Shelly assembled circuit boards</vt:lpstr>
      <vt:lpstr>1980s  Early Supported Employment  Job Coach/Job Placement Model</vt:lpstr>
      <vt:lpstr>1990s Individualized Job Search Planning </vt:lpstr>
      <vt:lpstr>Personalized Jobs  (beyond “job placement”)</vt:lpstr>
      <vt:lpstr>ES as bridge</vt:lpstr>
      <vt:lpstr>2000s</vt:lpstr>
      <vt:lpstr>Toyota 2024 vs. 1989</vt:lpstr>
      <vt:lpstr>Employment first KY</vt:lpstr>
      <vt:lpstr>All jobs found via VR must meet definition of Competitive Integrated Employment – CIE</vt:lpstr>
      <vt:lpstr>E1 video</vt:lpstr>
      <vt:lpstr>How you do your work matters</vt:lpstr>
      <vt:lpstr>OVR - Refresher</vt:lpstr>
      <vt:lpstr>Order of Selection –  as of May 14, 2025  https://kcc.ky.gov/Vocational-Rehabilitation/Pages/Order-Of-Selection.aspx</vt:lpstr>
      <vt:lpstr>Order of Selection</vt:lpstr>
      <vt:lpstr>SE Phases of Service</vt:lpstr>
      <vt:lpstr>Sequence of services – billing OVR DISCOVERY </vt:lpstr>
      <vt:lpstr>Sequence of services – billing OVR Job Development </vt:lpstr>
      <vt:lpstr>Sequence of services – billing OVR Supported Employment Services</vt:lpstr>
      <vt:lpstr>Stable Employment – How do you know? </vt:lpstr>
      <vt:lpstr>Stable Employment - documentation</vt:lpstr>
      <vt:lpstr>Stable Employment - Payments</vt:lpstr>
      <vt:lpstr>Extended Services</vt:lpstr>
      <vt:lpstr>Closing the VR Case</vt:lpstr>
      <vt:lpstr>Wait, what? </vt:lpstr>
      <vt:lpstr>VR expectations</vt:lpstr>
      <vt:lpstr>Administration tips &amp; Documentation</vt:lpstr>
      <vt:lpstr>Additional programs that provide supported employment</vt:lpstr>
      <vt:lpstr>Waiver supported employment</vt:lpstr>
      <vt:lpstr>IPS Supported Employment*</vt:lpstr>
      <vt:lpstr>Unique Features of  IPS Supported Employment</vt:lpstr>
      <vt:lpstr>Supported Employment </vt:lpstr>
      <vt:lpstr>Bigger than Kentucky</vt:lpstr>
      <vt:lpstr>Find help</vt:lpstr>
      <vt:lpstr>Supported Employment Phases</vt:lpstr>
      <vt:lpstr>Why do PCJS/Career Profile? Discovery Phase</vt:lpstr>
      <vt:lpstr>Principles</vt:lpstr>
      <vt:lpstr>All jobs not equal</vt:lpstr>
      <vt:lpstr>Bell curve</vt:lpstr>
      <vt:lpstr>Remember the ultimate goal:  a good job</vt:lpstr>
      <vt:lpstr>The iceberg analogy of Discovery</vt:lpstr>
      <vt:lpstr>Planning for Discovery </vt:lpstr>
      <vt:lpstr>Ways to get information</vt:lpstr>
      <vt:lpstr>Spending time with people</vt:lpstr>
      <vt:lpstr>Considerations for time with people</vt:lpstr>
      <vt:lpstr>Prep a Meal Activity Idea</vt:lpstr>
      <vt:lpstr>The trouble with  “What do you want to do?”</vt:lpstr>
      <vt:lpstr>That’s unrealistic!</vt:lpstr>
      <vt:lpstr>Don’t take the “easy” route either</vt:lpstr>
      <vt:lpstr>Thinking in Questions</vt:lpstr>
      <vt:lpstr>Thinking in Questions to Learn More</vt:lpstr>
      <vt:lpstr>“I want to be a fireman” </vt:lpstr>
      <vt:lpstr>Thinking in questions –  support needs</vt:lpstr>
      <vt:lpstr>Information Organization form</vt:lpstr>
      <vt:lpstr>Ways to learn need information</vt:lpstr>
      <vt:lpstr>Customized Job Development Plan</vt:lpstr>
      <vt:lpstr>These forms can be helpful! </vt:lpstr>
      <vt:lpstr>Randy’s story</vt:lpstr>
      <vt:lpstr>RANDY – What was known</vt:lpstr>
      <vt:lpstr>RANDY- What was learned  </vt:lpstr>
      <vt:lpstr>How to get from there to here?</vt:lpstr>
      <vt:lpstr>Initial Meeting – How to Set Up</vt:lpstr>
      <vt:lpstr>Initial Meeting -  What to Avoid</vt:lpstr>
      <vt:lpstr>Initial Meeting at Home</vt:lpstr>
      <vt:lpstr>Things learned…</vt:lpstr>
      <vt:lpstr>Starting place…Home/Garage</vt:lpstr>
      <vt:lpstr>What was learned</vt:lpstr>
      <vt:lpstr>What was learned continued…</vt:lpstr>
      <vt:lpstr>TRP</vt:lpstr>
      <vt:lpstr>What was learned at the TRP</vt:lpstr>
      <vt:lpstr>Ready for job development? NO</vt:lpstr>
      <vt:lpstr>Thinking in Questions (Randy)</vt:lpstr>
      <vt:lpstr>Remember the iceberg!</vt:lpstr>
      <vt:lpstr>Thinking in Questions (Randy) Continued…</vt:lpstr>
      <vt:lpstr>Pizza Hut</vt:lpstr>
      <vt:lpstr>Movies</vt:lpstr>
      <vt:lpstr>What was learned from movie theater</vt:lpstr>
      <vt:lpstr>Ready for job development? NO!</vt:lpstr>
      <vt:lpstr>Remember the iceberg (Randy)!</vt:lpstr>
      <vt:lpstr>Think in Questions</vt:lpstr>
      <vt:lpstr>Think in Questions Continued…</vt:lpstr>
      <vt:lpstr>Record Review</vt:lpstr>
      <vt:lpstr>Why Caution?</vt:lpstr>
      <vt:lpstr>Putting it all together</vt:lpstr>
      <vt:lpstr>Discovery = Translation</vt:lpstr>
      <vt:lpstr>What are you looking for?</vt:lpstr>
      <vt:lpstr>Randy summary</vt:lpstr>
      <vt:lpstr>SE Job Search Bracket</vt:lpstr>
      <vt:lpstr>What did you come up with? </vt:lpstr>
      <vt:lpstr>Job bracket Randy</vt:lpstr>
      <vt:lpstr>Randy’s job after PCJS/Career Profile</vt:lpstr>
      <vt:lpstr>The Big Question</vt:lpstr>
      <vt:lpstr>Compare the jobs</vt:lpstr>
      <vt:lpstr>Writing Product</vt:lpstr>
      <vt:lpstr>Writing Process</vt:lpstr>
      <vt:lpstr>Note Writing</vt:lpstr>
      <vt:lpstr>The Importance of Description</vt:lpstr>
      <vt:lpstr>Proofread</vt:lpstr>
      <vt:lpstr>OVR Specifics </vt:lpstr>
      <vt:lpstr>Discovery Person Centered Job Selection (PCJS)</vt:lpstr>
      <vt:lpstr>PCEP Activity Notes  (Info to be learned for Person Centered Employment Plan)</vt:lpstr>
      <vt:lpstr>PCEP Activity Note</vt:lpstr>
      <vt:lpstr>How to NOT write a note:</vt:lpstr>
      <vt:lpstr>Career Profile</vt:lpstr>
      <vt:lpstr>Basic Tips to Get Started Questions to Engage Job Seeker: </vt:lpstr>
      <vt:lpstr>Person Centered Employment Plan and Career Profile</vt:lpstr>
      <vt:lpstr>IPS -  Career profile &amp; Job Search Plan</vt:lpstr>
      <vt:lpstr>Career Profile </vt:lpstr>
      <vt:lpstr>Traditional - Person Centered Employment Plan</vt:lpstr>
      <vt:lpstr>Person Centered Employment Plan (PCEP)</vt:lpstr>
      <vt:lpstr>Employment History</vt:lpstr>
      <vt:lpstr>Employment History cont.</vt:lpstr>
      <vt:lpstr>Interests</vt:lpstr>
      <vt:lpstr>Skills</vt:lpstr>
      <vt:lpstr>When is this person at their best?</vt:lpstr>
      <vt:lpstr>Job Tasks</vt:lpstr>
      <vt:lpstr>It’s OUR job to be the Translator</vt:lpstr>
      <vt:lpstr>Desired employment considerations &amp; rationale for each </vt:lpstr>
      <vt:lpstr>Desired employment considerations &amp; rationale for each (cont.)</vt:lpstr>
      <vt:lpstr>Learning Style/Teaching Tools</vt:lpstr>
      <vt:lpstr>Ideal number of hours per week</vt:lpstr>
      <vt:lpstr>Plan of Action Part 1</vt:lpstr>
      <vt:lpstr>Plan of Action Part 2</vt:lpstr>
      <vt:lpstr>Plan of Action Part 3</vt:lpstr>
      <vt:lpstr>Plan of Action Part 4</vt:lpstr>
      <vt:lpstr>Plan of Action Part 5</vt:lpstr>
      <vt:lpstr>Other Important Information…</vt:lpstr>
      <vt:lpstr>Final Sections</vt:lpstr>
      <vt:lpstr>Questions to Consider  when doing a PCEP/Career Profile</vt:lpstr>
      <vt:lpstr>Reviewing PCEP/Career Profile  </vt:lpstr>
      <vt:lpstr>Communication is key</vt:lpstr>
      <vt:lpstr>a keeper of hope</vt:lpstr>
    </vt:vector>
  </TitlesOfParts>
  <Company>HDI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 Centered Job Selection and Career Profile</dc:title>
  <dc:creator>Milt Tyree</dc:creator>
  <cp:lastModifiedBy>Bocard, Chelsea J.</cp:lastModifiedBy>
  <cp:revision>1</cp:revision>
  <dcterms:created xsi:type="dcterms:W3CDTF">2013-06-25T22:10:47Z</dcterms:created>
  <dcterms:modified xsi:type="dcterms:W3CDTF">2026-01-21T22:59:06Z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0x01010085AFA71510541943BA3DFF58A29B809C</vt:lpwstr>
  </property>
  <property fmtid="{D5CDD505-2E9C-101B-9397-08002B2CF9AE}" pid="3" name="MediaServiceImageTags">
    <vt:lpwstr/>
  </property>
</Properties>
</file>